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87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19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28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8A2F8E-C42E-4CFA-A9A6-BE82399C25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464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0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78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69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29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52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55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54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72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01923-6A67-4D58-AF2B-4195E355E92E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9633B-EBDE-499A-A63E-87442BF80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84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2135560" y="764705"/>
            <a:ext cx="777686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dirty="0">
                <a:solidFill>
                  <a:srgbClr val="000066"/>
                </a:solidFill>
                <a:latin typeface="Impact" panose="020B0806030902050204" pitchFamily="34" charset="0"/>
              </a:rPr>
              <a:t>Система профильного обучения  по литературе 10-11 класс</a:t>
            </a:r>
            <a:endParaRPr lang="ru-RU" altLang="ru-RU" sz="4000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663952" y="5157192"/>
            <a:ext cx="493204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2000" b="1" dirty="0">
                <a:latin typeface="Arial" panose="020B0604020202020204" pitchFamily="34" charset="0"/>
              </a:rPr>
              <a:t>Логунова Татьяна Викторовна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altLang="ru-RU" sz="1800" b="1" dirty="0">
                <a:latin typeface="Arial" panose="020B0604020202020204" pitchFamily="34" charset="0"/>
              </a:rPr>
              <a:t>ГБОУ школа № 404 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altLang="ru-RU" sz="1800" b="1" dirty="0" err="1">
                <a:latin typeface="Arial" panose="020B0604020202020204" pitchFamily="34" charset="0"/>
              </a:rPr>
              <a:t>Колпинского</a:t>
            </a:r>
            <a:r>
              <a:rPr lang="ru-RU" altLang="ru-RU" sz="1800" b="1" dirty="0">
                <a:latin typeface="Arial" panose="020B0604020202020204" pitchFamily="34" charset="0"/>
              </a:rPr>
              <a:t> района Санкт-Петербурга</a:t>
            </a:r>
          </a:p>
        </p:txBody>
      </p:sp>
    </p:spTree>
    <p:extLst>
      <p:ext uri="{BB962C8B-B14F-4D97-AF65-F5344CB8AC3E}">
        <p14:creationId xmlns:p14="http://schemas.microsoft.com/office/powerpoint/2010/main" val="361843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rgbClr val="00B0F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774826" y="188913"/>
            <a:ext cx="8569325" cy="792162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srgbClr val="000066"/>
                </a:solidFill>
                <a:latin typeface="Impact" panose="020B0806030902050204" pitchFamily="34" charset="0"/>
              </a:rPr>
              <a:t>РАСПОРЯЖЕНИЕ   ПРАВИТЕЛЬСТВА   РОССИЙСКОЙ   ФЕДЕРАЦИИ</a:t>
            </a:r>
          </a:p>
          <a:p>
            <a:pPr algn="ctr" eaLnBrk="1" hangingPunct="1"/>
            <a:r>
              <a:rPr lang="ru-RU" altLang="ru-RU" sz="2400" b="1">
                <a:solidFill>
                  <a:srgbClr val="000066"/>
                </a:solidFill>
                <a:latin typeface="Impact" panose="020B0806030902050204" pitchFamily="34" charset="0"/>
              </a:rPr>
              <a:t> 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5" y="1700213"/>
            <a:ext cx="3049588" cy="4176712"/>
          </a:xfrm>
          <a:prstGeom prst="rect">
            <a:avLst/>
          </a:prstGeom>
          <a:noFill/>
          <a:ln w="2857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774825" y="6057900"/>
            <a:ext cx="8642350" cy="8001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00FF00"/>
              </a:gs>
            </a:gsLst>
            <a:lin ang="2700000" scaled="1"/>
          </a:gra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>
                <a:solidFill>
                  <a:srgbClr val="000066"/>
                </a:solidFill>
              </a:rPr>
              <a:t>«Система специализированной подготовки (профессионального обучения) в старших классах общеобразовательной школы, ориентирована на индивидуализацию обучения и социализацию обучающихся…»</a:t>
            </a: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495550" y="1401763"/>
            <a:ext cx="1944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774826" y="1052514"/>
            <a:ext cx="8569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>
                <a:solidFill>
                  <a:srgbClr val="000066"/>
                </a:solidFill>
                <a:latin typeface="Impact" panose="020B0806030902050204" pitchFamily="34" charset="0"/>
              </a:rPr>
              <a:t>Концепция модернизации российского образования на период до 2015 года                                           на старшей ступени общеобразовательной школы</a:t>
            </a:r>
            <a:endParaRPr lang="ru-RU" altLang="ru-RU" sz="160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04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8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08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079" grpId="0" animBg="1"/>
      <p:bldP spid="30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rgbClr val="00B0F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260351"/>
            <a:ext cx="8642350" cy="792163"/>
          </a:xfr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66"/>
                </a:solidFill>
                <a:latin typeface="Impact" panose="020B0806030902050204" pitchFamily="34" charset="0"/>
              </a:rPr>
              <a:t>Система профильного обучения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774825" y="1773238"/>
            <a:ext cx="2266950" cy="161925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600">
              <a:latin typeface="Impact" panose="020B0806030902050204" pitchFamily="34" charset="0"/>
            </a:endParaRPr>
          </a:p>
          <a:p>
            <a:pPr algn="ctr" eaLnBrk="1" hangingPunct="1"/>
            <a:endParaRPr lang="ru-RU" altLang="ru-RU" sz="1600">
              <a:latin typeface="Impact" panose="020B0806030902050204" pitchFamily="34" charset="0"/>
            </a:endParaRPr>
          </a:p>
          <a:p>
            <a:pPr algn="ctr" eaLnBrk="1" hangingPunct="1"/>
            <a:r>
              <a:rPr lang="ru-RU" altLang="ru-RU" sz="1600">
                <a:solidFill>
                  <a:srgbClr val="000066"/>
                </a:solidFill>
                <a:latin typeface="Impact" panose="020B0806030902050204" pitchFamily="34" charset="0"/>
              </a:rPr>
              <a:t>Базовые общеобразовательные учебные предметы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040689" y="1773238"/>
            <a:ext cx="2339975" cy="161925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600">
              <a:solidFill>
                <a:srgbClr val="000066"/>
              </a:solidFill>
              <a:latin typeface="Impact" panose="020B0806030902050204" pitchFamily="34" charset="0"/>
            </a:endParaRPr>
          </a:p>
          <a:p>
            <a:pPr algn="ctr" eaLnBrk="1" hangingPunct="1"/>
            <a:endParaRPr lang="ru-RU" altLang="ru-RU" sz="1600">
              <a:solidFill>
                <a:srgbClr val="000066"/>
              </a:solidFill>
              <a:latin typeface="Impact" panose="020B0806030902050204" pitchFamily="34" charset="0"/>
            </a:endParaRPr>
          </a:p>
          <a:p>
            <a:pPr algn="ctr" eaLnBrk="1" hangingPunct="1"/>
            <a:r>
              <a:rPr lang="ru-RU" altLang="ru-RU" sz="1600">
                <a:solidFill>
                  <a:srgbClr val="000066"/>
                </a:solidFill>
                <a:latin typeface="Impact" panose="020B0806030902050204" pitchFamily="34" charset="0"/>
              </a:rPr>
              <a:t>Профильные предметы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872039" y="1773238"/>
            <a:ext cx="2339975" cy="161925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600">
              <a:latin typeface="Impact" panose="020B0806030902050204" pitchFamily="34" charset="0"/>
            </a:endParaRPr>
          </a:p>
          <a:p>
            <a:pPr algn="ctr" eaLnBrk="1" hangingPunct="1"/>
            <a:endParaRPr lang="ru-RU" altLang="ru-RU" sz="1600">
              <a:latin typeface="Impact" panose="020B0806030902050204" pitchFamily="34" charset="0"/>
            </a:endParaRPr>
          </a:p>
          <a:p>
            <a:pPr algn="ctr" eaLnBrk="1" hangingPunct="1"/>
            <a:r>
              <a:rPr lang="ru-RU" altLang="ru-RU" sz="1600">
                <a:solidFill>
                  <a:srgbClr val="000066"/>
                </a:solidFill>
                <a:latin typeface="Impact" panose="020B0806030902050204" pitchFamily="34" charset="0"/>
              </a:rPr>
              <a:t>Элективные</a:t>
            </a:r>
          </a:p>
          <a:p>
            <a:pPr algn="ctr" eaLnBrk="1" hangingPunct="1"/>
            <a:r>
              <a:rPr lang="ru-RU" altLang="ru-RU" sz="1600">
                <a:solidFill>
                  <a:srgbClr val="000066"/>
                </a:solidFill>
                <a:latin typeface="Impact" panose="020B0806030902050204" pitchFamily="34" charset="0"/>
              </a:rPr>
              <a:t>курсы</a:t>
            </a:r>
          </a:p>
        </p:txBody>
      </p:sp>
      <p:sp>
        <p:nvSpPr>
          <p:cNvPr id="10246" name="Freeform 7"/>
          <p:cNvSpPr>
            <a:spLocks/>
          </p:cNvSpPr>
          <p:nvPr/>
        </p:nvSpPr>
        <p:spPr bwMode="auto">
          <a:xfrm>
            <a:off x="2855913" y="1341438"/>
            <a:ext cx="6335712" cy="431800"/>
          </a:xfrm>
          <a:custGeom>
            <a:avLst/>
            <a:gdLst>
              <a:gd name="T0" fmla="*/ 2147483647 w 3760"/>
              <a:gd name="T1" fmla="*/ 2147483647 h 170"/>
              <a:gd name="T2" fmla="*/ 0 w 3760"/>
              <a:gd name="T3" fmla="*/ 0 h 170"/>
              <a:gd name="T4" fmla="*/ 2147483647 w 3760"/>
              <a:gd name="T5" fmla="*/ 0 h 170"/>
              <a:gd name="T6" fmla="*/ 2147483647 w 3760"/>
              <a:gd name="T7" fmla="*/ 2147483647 h 170"/>
              <a:gd name="T8" fmla="*/ 0 60000 65536"/>
              <a:gd name="T9" fmla="*/ 0 60000 65536"/>
              <a:gd name="T10" fmla="*/ 0 60000 65536"/>
              <a:gd name="T11" fmla="*/ 0 60000 65536"/>
              <a:gd name="T12" fmla="*/ 0 w 3760"/>
              <a:gd name="T13" fmla="*/ 0 h 170"/>
              <a:gd name="T14" fmla="*/ 3760 w 3760"/>
              <a:gd name="T15" fmla="*/ 170 h 1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60" h="170">
                <a:moveTo>
                  <a:pt x="3" y="170"/>
                </a:moveTo>
                <a:lnTo>
                  <a:pt x="0" y="0"/>
                </a:lnTo>
                <a:lnTo>
                  <a:pt x="3757" y="0"/>
                </a:lnTo>
                <a:lnTo>
                  <a:pt x="3760" y="170"/>
                </a:lnTo>
              </a:path>
            </a:pathLst>
          </a:custGeom>
          <a:noFill/>
          <a:ln w="27051" cap="flat" cmpd="sng">
            <a:solidFill>
              <a:schemeClr val="bg1"/>
            </a:solidFill>
            <a:prstDash val="solid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0247" name="Freeform 8"/>
          <p:cNvSpPr>
            <a:spLocks/>
          </p:cNvSpPr>
          <p:nvPr/>
        </p:nvSpPr>
        <p:spPr bwMode="auto">
          <a:xfrm>
            <a:off x="6108700" y="1377951"/>
            <a:ext cx="1588" cy="373063"/>
          </a:xfrm>
          <a:custGeom>
            <a:avLst/>
            <a:gdLst>
              <a:gd name="T0" fmla="*/ 0 w 1"/>
              <a:gd name="T1" fmla="*/ 0 h 235"/>
              <a:gd name="T2" fmla="*/ 0 w 1"/>
              <a:gd name="T3" fmla="*/ 2147483647 h 235"/>
              <a:gd name="T4" fmla="*/ 0 60000 65536"/>
              <a:gd name="T5" fmla="*/ 0 60000 65536"/>
              <a:gd name="T6" fmla="*/ 0 w 1"/>
              <a:gd name="T7" fmla="*/ 0 h 235"/>
              <a:gd name="T8" fmla="*/ 1 w 1"/>
              <a:gd name="T9" fmla="*/ 235 h 2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35">
                <a:moveTo>
                  <a:pt x="0" y="0"/>
                </a:moveTo>
                <a:lnTo>
                  <a:pt x="0" y="235"/>
                </a:lnTo>
              </a:path>
            </a:pathLst>
          </a:custGeom>
          <a:noFill/>
          <a:ln w="27051" cap="flat" cmpd="sng">
            <a:solidFill>
              <a:schemeClr val="bg1"/>
            </a:solidFill>
            <a:prstDash val="solid"/>
            <a:round/>
            <a:headEnd type="none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0248" name="Freeform 10"/>
          <p:cNvSpPr>
            <a:spLocks/>
          </p:cNvSpPr>
          <p:nvPr/>
        </p:nvSpPr>
        <p:spPr bwMode="auto">
          <a:xfrm>
            <a:off x="6096000" y="3387726"/>
            <a:ext cx="1588" cy="682625"/>
          </a:xfrm>
          <a:custGeom>
            <a:avLst/>
            <a:gdLst>
              <a:gd name="T0" fmla="*/ 0 w 1"/>
              <a:gd name="T1" fmla="*/ 0 h 430"/>
              <a:gd name="T2" fmla="*/ 0 w 1"/>
              <a:gd name="T3" fmla="*/ 2147483647 h 430"/>
              <a:gd name="T4" fmla="*/ 0 60000 65536"/>
              <a:gd name="T5" fmla="*/ 0 60000 65536"/>
              <a:gd name="T6" fmla="*/ 0 w 1"/>
              <a:gd name="T7" fmla="*/ 0 h 430"/>
              <a:gd name="T8" fmla="*/ 1 w 1"/>
              <a:gd name="T9" fmla="*/ 430 h 4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30">
                <a:moveTo>
                  <a:pt x="0" y="0"/>
                </a:moveTo>
                <a:lnTo>
                  <a:pt x="0" y="430"/>
                </a:lnTo>
              </a:path>
            </a:pathLst>
          </a:custGeom>
          <a:noFill/>
          <a:ln w="27051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2279650" y="4076701"/>
            <a:ext cx="2520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10250" name="Text Box 17"/>
          <p:cNvSpPr txBox="1">
            <a:spLocks noChangeArrowheads="1"/>
          </p:cNvSpPr>
          <p:nvPr/>
        </p:nvSpPr>
        <p:spPr bwMode="auto">
          <a:xfrm>
            <a:off x="2566988" y="4149726"/>
            <a:ext cx="28813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847851" y="4508500"/>
            <a:ext cx="2339975" cy="161925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>
                <a:solidFill>
                  <a:srgbClr val="000066"/>
                </a:solidFill>
                <a:latin typeface="Impact" panose="020B0806030902050204" pitchFamily="34" charset="0"/>
              </a:rPr>
              <a:t>«поддерживать» изучение  основных предметов на заданном профессиональном уровне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4872039" y="4508500"/>
            <a:ext cx="2339975" cy="161925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1600">
              <a:solidFill>
                <a:srgbClr val="000066"/>
              </a:solidFill>
              <a:latin typeface="Impact" panose="020B080603090205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1600">
                <a:solidFill>
                  <a:srgbClr val="000066"/>
                </a:solidFill>
                <a:latin typeface="Impact" panose="020B0806030902050204" pitchFamily="34" charset="0"/>
              </a:rPr>
              <a:t>развивать содержание одного из базисных курсов</a:t>
            </a:r>
          </a:p>
          <a:p>
            <a:pPr eaLnBrk="1" hangingPunct="1">
              <a:spcBef>
                <a:spcPct val="50000"/>
              </a:spcBef>
            </a:pPr>
            <a:endParaRPr lang="ru-RU" altLang="ru-RU" sz="1600">
              <a:solidFill>
                <a:srgbClr val="000066"/>
              </a:solidFill>
              <a:latin typeface="Impact" panose="020B0806030902050204" pitchFamily="34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7967664" y="4508500"/>
            <a:ext cx="2339975" cy="161925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200">
              <a:solidFill>
                <a:srgbClr val="000066"/>
              </a:solidFill>
              <a:latin typeface="Impact" panose="020B080603090205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1600">
                <a:solidFill>
                  <a:srgbClr val="000066"/>
                </a:solidFill>
                <a:latin typeface="Impact" panose="020B0806030902050204" pitchFamily="34" charset="0"/>
              </a:rPr>
              <a:t>расширять познавательные интересы в областях деятельности человека</a:t>
            </a:r>
          </a:p>
        </p:txBody>
      </p:sp>
      <p:sp>
        <p:nvSpPr>
          <p:cNvPr id="10254" name="Freeform 22"/>
          <p:cNvSpPr>
            <a:spLocks/>
          </p:cNvSpPr>
          <p:nvPr/>
        </p:nvSpPr>
        <p:spPr bwMode="auto">
          <a:xfrm>
            <a:off x="2855913" y="4076700"/>
            <a:ext cx="6335712" cy="431800"/>
          </a:xfrm>
          <a:custGeom>
            <a:avLst/>
            <a:gdLst>
              <a:gd name="T0" fmla="*/ 2147483647 w 3760"/>
              <a:gd name="T1" fmla="*/ 2147483647 h 170"/>
              <a:gd name="T2" fmla="*/ 0 w 3760"/>
              <a:gd name="T3" fmla="*/ 0 h 170"/>
              <a:gd name="T4" fmla="*/ 2147483647 w 3760"/>
              <a:gd name="T5" fmla="*/ 0 h 170"/>
              <a:gd name="T6" fmla="*/ 2147483647 w 3760"/>
              <a:gd name="T7" fmla="*/ 2147483647 h 170"/>
              <a:gd name="T8" fmla="*/ 0 60000 65536"/>
              <a:gd name="T9" fmla="*/ 0 60000 65536"/>
              <a:gd name="T10" fmla="*/ 0 60000 65536"/>
              <a:gd name="T11" fmla="*/ 0 60000 65536"/>
              <a:gd name="T12" fmla="*/ 0 w 3760"/>
              <a:gd name="T13" fmla="*/ 0 h 170"/>
              <a:gd name="T14" fmla="*/ 3760 w 3760"/>
              <a:gd name="T15" fmla="*/ 170 h 1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60" h="170">
                <a:moveTo>
                  <a:pt x="3" y="170"/>
                </a:moveTo>
                <a:lnTo>
                  <a:pt x="0" y="0"/>
                </a:lnTo>
                <a:lnTo>
                  <a:pt x="3757" y="0"/>
                </a:lnTo>
                <a:lnTo>
                  <a:pt x="3760" y="170"/>
                </a:lnTo>
              </a:path>
            </a:pathLst>
          </a:custGeom>
          <a:noFill/>
          <a:ln w="27051" cap="flat" cmpd="sng">
            <a:solidFill>
              <a:schemeClr val="bg1"/>
            </a:solidFill>
            <a:prstDash val="solid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0255" name="Freeform 23"/>
          <p:cNvSpPr>
            <a:spLocks/>
          </p:cNvSpPr>
          <p:nvPr/>
        </p:nvSpPr>
        <p:spPr bwMode="auto">
          <a:xfrm>
            <a:off x="6096000" y="4083050"/>
            <a:ext cx="1588" cy="427038"/>
          </a:xfrm>
          <a:custGeom>
            <a:avLst/>
            <a:gdLst>
              <a:gd name="T0" fmla="*/ 0 w 1"/>
              <a:gd name="T1" fmla="*/ 0 h 269"/>
              <a:gd name="T2" fmla="*/ 0 w 1"/>
              <a:gd name="T3" fmla="*/ 2147483647 h 269"/>
              <a:gd name="T4" fmla="*/ 0 60000 65536"/>
              <a:gd name="T5" fmla="*/ 0 60000 65536"/>
              <a:gd name="T6" fmla="*/ 0 w 1"/>
              <a:gd name="T7" fmla="*/ 0 h 269"/>
              <a:gd name="T8" fmla="*/ 1 w 1"/>
              <a:gd name="T9" fmla="*/ 269 h 26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69">
                <a:moveTo>
                  <a:pt x="0" y="0"/>
                </a:moveTo>
                <a:lnTo>
                  <a:pt x="0" y="269"/>
                </a:lnTo>
              </a:path>
            </a:pathLst>
          </a:custGeom>
          <a:noFill/>
          <a:ln w="27051" cap="flat" cmpd="sng">
            <a:solidFill>
              <a:schemeClr val="bg1"/>
            </a:solidFill>
            <a:prstDash val="solid"/>
            <a:round/>
            <a:headEnd type="none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90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8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50"/>
                            </p:stCondLst>
                            <p:childTnLst>
                              <p:par>
                                <p:cTn id="29" presetID="9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5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05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1550"/>
                            </p:stCondLst>
                            <p:childTnLst>
                              <p:par>
                                <p:cTn id="5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2" grpId="1" animBg="1"/>
      <p:bldP spid="7173" grpId="0" animBg="1"/>
      <p:bldP spid="7173" grpId="1" animBg="1"/>
      <p:bldP spid="7174" grpId="0" animBg="1"/>
      <p:bldP spid="7187" grpId="0" animBg="1"/>
      <p:bldP spid="7188" grpId="0" animBg="1"/>
      <p:bldP spid="71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rgbClr val="00B0F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001838" y="188913"/>
          <a:ext cx="1922462" cy="302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Точечный рисунок" r:id="rId3" imgW="3761905" imgH="5915851" progId="Paint.Picture">
                  <p:embed/>
                </p:oleObj>
              </mc:Choice>
              <mc:Fallback>
                <p:oleObj name="Точечный рисунок" r:id="rId3" imgW="3761905" imgH="591585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188913"/>
                        <a:ext cx="1922462" cy="3024187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232400" y="260350"/>
            <a:ext cx="3238500" cy="1258888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solidFill>
                  <a:srgbClr val="000066"/>
                </a:solidFill>
                <a:latin typeface="Impact" panose="020B0806030902050204" pitchFamily="34" charset="0"/>
              </a:rPr>
              <a:t>повторное обращение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>
                <a:solidFill>
                  <a:srgbClr val="000066"/>
                </a:solidFill>
                <a:latin typeface="Impact" panose="020B0806030902050204" pitchFamily="34" charset="0"/>
              </a:rPr>
              <a:t>к ранее изученному 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232400" y="1989139"/>
            <a:ext cx="3238500" cy="125888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solidFill>
                  <a:srgbClr val="000066"/>
                </a:solidFill>
                <a:latin typeface="Impact" panose="020B0806030902050204" pitchFamily="34" charset="0"/>
              </a:rPr>
              <a:t>рассмотрение литературного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>
                <a:solidFill>
                  <a:srgbClr val="000066"/>
                </a:solidFill>
                <a:latin typeface="Impact" panose="020B0806030902050204" pitchFamily="34" charset="0"/>
              </a:rPr>
              <a:t>материала под новым углом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>
                <a:solidFill>
                  <a:srgbClr val="000066"/>
                </a:solidFill>
                <a:latin typeface="Impact" panose="020B0806030902050204" pitchFamily="34" charset="0"/>
              </a:rPr>
              <a:t>зрения 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703389" y="4221164"/>
            <a:ext cx="8713787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sz="1600">
                <a:solidFill>
                  <a:srgbClr val="000066"/>
                </a:solidFill>
              </a:rPr>
              <a:t>Современные подходы к анализу литературного произведения.</a:t>
            </a:r>
          </a:p>
          <a:p>
            <a:pPr eaLnBrk="1" hangingPunct="1">
              <a:buFontTx/>
              <a:buChar char="•"/>
            </a:pPr>
            <a:r>
              <a:rPr lang="ru-RU" altLang="ru-RU" sz="1600">
                <a:solidFill>
                  <a:srgbClr val="000066"/>
                </a:solidFill>
              </a:rPr>
              <a:t>Введение новых терминов и понятий и их закрепление.</a:t>
            </a:r>
          </a:p>
          <a:p>
            <a:pPr eaLnBrk="1" hangingPunct="1">
              <a:buFontTx/>
              <a:buChar char="•"/>
            </a:pPr>
            <a:r>
              <a:rPr lang="ru-RU" altLang="ru-RU" sz="1600">
                <a:solidFill>
                  <a:srgbClr val="000066"/>
                </a:solidFill>
              </a:rPr>
              <a:t>Слово учителя, сопровождающееся выписками, подбором определений, примеров, построением классификаций.</a:t>
            </a:r>
          </a:p>
          <a:p>
            <a:pPr eaLnBrk="1" hangingPunct="1">
              <a:buFontTx/>
              <a:buChar char="•"/>
            </a:pPr>
            <a:r>
              <a:rPr lang="ru-RU" altLang="ru-RU" sz="1600">
                <a:solidFill>
                  <a:srgbClr val="000066"/>
                </a:solidFill>
              </a:rPr>
              <a:t>Практические формы работы: различного рода упражнения, задания по анализу литературного произведения в одном из аспектов.</a:t>
            </a:r>
          </a:p>
          <a:p>
            <a:pPr eaLnBrk="1" hangingPunct="1">
              <a:buFontTx/>
              <a:buChar char="•"/>
            </a:pPr>
            <a:r>
              <a:rPr lang="ru-RU" altLang="ru-RU" sz="1600">
                <a:solidFill>
                  <a:srgbClr val="000066"/>
                </a:solidFill>
              </a:rPr>
              <a:t>Использование элементов занимательного литературоведения.</a:t>
            </a:r>
          </a:p>
          <a:p>
            <a:pPr eaLnBrk="1" hangingPunct="1">
              <a:buFontTx/>
              <a:buChar char="•"/>
            </a:pPr>
            <a:r>
              <a:rPr lang="ru-RU" altLang="ru-RU" sz="1600">
                <a:solidFill>
                  <a:srgbClr val="000066"/>
                </a:solidFill>
              </a:rPr>
              <a:t>«Ретроспективный» и «перспективный» тип заданий.</a:t>
            </a:r>
          </a:p>
          <a:p>
            <a:pPr eaLnBrk="1" hangingPunct="1">
              <a:buFontTx/>
              <a:buChar char="•"/>
            </a:pPr>
            <a:r>
              <a:rPr lang="ru-RU" altLang="ru-RU" sz="1600">
                <a:solidFill>
                  <a:srgbClr val="000066"/>
                </a:solidFill>
              </a:rPr>
              <a:t> Опора на реальный опыт школьников, их самостоятельное чтение, индивидуальные читательские предпочтения.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703389" y="3644900"/>
            <a:ext cx="8713787" cy="4572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000066"/>
                </a:solidFill>
                <a:latin typeface="Impact" panose="020B0806030902050204" pitchFamily="34" charset="0"/>
              </a:rPr>
              <a:t>Методика проведения занятий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4008438" y="836613"/>
            <a:ext cx="1223962" cy="8636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4008438" y="1700214"/>
            <a:ext cx="1223962" cy="9366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1" grpId="0" animBg="1"/>
      <p:bldP spid="8202" grpId="0"/>
      <p:bldP spid="8204" grpId="0" animBg="1"/>
      <p:bldP spid="8205" grpId="0" animBg="1"/>
      <p:bldP spid="82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rgbClr val="00B0F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5"/>
          <p:cNvSpPr txBox="1">
            <a:spLocks noChangeArrowheads="1"/>
          </p:cNvSpPr>
          <p:nvPr/>
        </p:nvSpPr>
        <p:spPr bwMode="auto">
          <a:xfrm>
            <a:off x="4800600" y="2924175"/>
            <a:ext cx="5867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200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1703388" y="1557338"/>
            <a:ext cx="2698750" cy="1439862"/>
          </a:xfrm>
          <a:prstGeom prst="rect">
            <a:avLst/>
          </a:prstGeom>
          <a:gradFill rotWithShape="0">
            <a:gsLst>
              <a:gs pos="0">
                <a:srgbClr val="66FF66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33119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>
                <a:solidFill>
                  <a:srgbClr val="000066"/>
                </a:solidFill>
                <a:latin typeface="Impact" panose="020B0806030902050204" pitchFamily="34" charset="0"/>
              </a:rPr>
              <a:t>Основные требования к знаниям, умениям, навыкам учащихся</a:t>
            </a:r>
            <a:r>
              <a:rPr lang="ru-RU" altLang="ru-RU">
                <a:solidFill>
                  <a:srgbClr val="000066"/>
                </a:solidFill>
              </a:rPr>
              <a:t> </a:t>
            </a:r>
            <a:endParaRPr kumimoji="1" lang="ru-RU" altLang="ru-RU">
              <a:solidFill>
                <a:srgbClr val="000066"/>
              </a:solidFill>
            </a:endParaRPr>
          </a:p>
        </p:txBody>
      </p:sp>
      <p:sp>
        <p:nvSpPr>
          <p:cNvPr id="11268" name="Text Box 22"/>
          <p:cNvSpPr txBox="1">
            <a:spLocks noChangeArrowheads="1"/>
          </p:cNvSpPr>
          <p:nvPr/>
        </p:nvSpPr>
        <p:spPr bwMode="auto">
          <a:xfrm>
            <a:off x="4943475" y="188913"/>
            <a:ext cx="5545138" cy="576262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Уметь охарактеризовать и оценить героев, знать основные проблемы, важнейшие идейно-нравственные особенности произведений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1269" name="Text Box 23"/>
          <p:cNvSpPr txBox="1">
            <a:spLocks noChangeArrowheads="1"/>
          </p:cNvSpPr>
          <p:nvPr/>
        </p:nvSpPr>
        <p:spPr bwMode="auto">
          <a:xfrm>
            <a:off x="4943475" y="908051"/>
            <a:ext cx="5545138" cy="576263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Уметь связать их идеи и содержание с исторической эпохой и литературными процессами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1270" name="Text Box 24"/>
          <p:cNvSpPr txBox="1">
            <a:spLocks noChangeArrowheads="1"/>
          </p:cNvSpPr>
          <p:nvPr/>
        </p:nvSpPr>
        <p:spPr bwMode="auto">
          <a:xfrm>
            <a:off x="4943475" y="1628776"/>
            <a:ext cx="5545138" cy="576263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Уметь оценить произведение с позиции современности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1271" name="Text Box 25"/>
          <p:cNvSpPr txBox="1">
            <a:spLocks noChangeArrowheads="1"/>
          </p:cNvSpPr>
          <p:nvPr/>
        </p:nvSpPr>
        <p:spPr bwMode="auto">
          <a:xfrm>
            <a:off x="4943475" y="2349501"/>
            <a:ext cx="5545138" cy="576263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Уметь давать оценку произведениям на основе личностного восприятия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1272" name="Text Box 26"/>
          <p:cNvSpPr txBox="1">
            <a:spLocks noChangeArrowheads="1"/>
          </p:cNvSpPr>
          <p:nvPr/>
        </p:nvSpPr>
        <p:spPr bwMode="auto">
          <a:xfrm>
            <a:off x="4943475" y="3068638"/>
            <a:ext cx="5545138" cy="576262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Выступить с сообщением или докладом на определенную тему, участвовать в беседе, диспуте, писать сочинения разных жанров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1273" name="Text Box 27"/>
          <p:cNvSpPr txBox="1">
            <a:spLocks noChangeArrowheads="1"/>
          </p:cNvSpPr>
          <p:nvPr/>
        </p:nvSpPr>
        <p:spPr bwMode="auto">
          <a:xfrm>
            <a:off x="4943475" y="3789363"/>
            <a:ext cx="5545138" cy="576262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Уметь сопоставить произведения литературы с произведениями живописи (иллюстрациями  к ним), с кино- и телеэкранизациями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703388" y="4941888"/>
            <a:ext cx="2698750" cy="1439862"/>
          </a:xfrm>
          <a:prstGeom prst="rect">
            <a:avLst/>
          </a:prstGeom>
          <a:gradFill rotWithShape="0">
            <a:gsLst>
              <a:gs pos="0">
                <a:srgbClr val="66FF66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33119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>
                <a:solidFill>
                  <a:srgbClr val="000066"/>
                </a:solidFill>
                <a:latin typeface="Impact" panose="020B0806030902050204" pitchFamily="34" charset="0"/>
              </a:rPr>
              <a:t>Формы контроля</a:t>
            </a:r>
            <a:endParaRPr kumimoji="1" lang="ru-RU" altLang="ru-RU">
              <a:solidFill>
                <a:srgbClr val="000066"/>
              </a:solidFill>
              <a:latin typeface="Impact" panose="020B0806030902050204" pitchFamily="34" charset="0"/>
            </a:endParaRPr>
          </a:p>
        </p:txBody>
      </p:sp>
      <p:sp>
        <p:nvSpPr>
          <p:cNvPr id="11275" name="Freeform 29"/>
          <p:cNvSpPr>
            <a:spLocks/>
          </p:cNvSpPr>
          <p:nvPr/>
        </p:nvSpPr>
        <p:spPr bwMode="auto">
          <a:xfrm>
            <a:off x="4656139" y="404814"/>
            <a:ext cx="287337" cy="3671887"/>
          </a:xfrm>
          <a:custGeom>
            <a:avLst/>
            <a:gdLst>
              <a:gd name="T0" fmla="*/ 2147483647 w 119"/>
              <a:gd name="T1" fmla="*/ 0 h 567"/>
              <a:gd name="T2" fmla="*/ 0 w 119"/>
              <a:gd name="T3" fmla="*/ 0 h 567"/>
              <a:gd name="T4" fmla="*/ 0 w 119"/>
              <a:gd name="T5" fmla="*/ 2147483647 h 567"/>
              <a:gd name="T6" fmla="*/ 2147483647 w 119"/>
              <a:gd name="T7" fmla="*/ 2147483647 h 567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567"/>
              <a:gd name="T14" fmla="*/ 119 w 119"/>
              <a:gd name="T15" fmla="*/ 567 h 5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567">
                <a:moveTo>
                  <a:pt x="119" y="0"/>
                </a:moveTo>
                <a:lnTo>
                  <a:pt x="0" y="0"/>
                </a:lnTo>
                <a:lnTo>
                  <a:pt x="0" y="567"/>
                </a:lnTo>
                <a:lnTo>
                  <a:pt x="110" y="567"/>
                </a:lnTo>
              </a:path>
            </a:pathLst>
          </a:custGeom>
          <a:noFill/>
          <a:ln w="27051" cap="flat" cmpd="sng">
            <a:solidFill>
              <a:schemeClr val="bg1"/>
            </a:solidFill>
            <a:prstDash val="solid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1276" name="Line 31"/>
          <p:cNvSpPr>
            <a:spLocks noChangeShapeType="1"/>
          </p:cNvSpPr>
          <p:nvPr/>
        </p:nvSpPr>
        <p:spPr bwMode="auto">
          <a:xfrm>
            <a:off x="4656139" y="1196975"/>
            <a:ext cx="287337" cy="0"/>
          </a:xfrm>
          <a:prstGeom prst="line">
            <a:avLst/>
          </a:prstGeom>
          <a:noFill/>
          <a:ln w="27051">
            <a:solidFill>
              <a:schemeClr val="bg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1277" name="Line 32"/>
          <p:cNvSpPr>
            <a:spLocks noChangeShapeType="1"/>
          </p:cNvSpPr>
          <p:nvPr/>
        </p:nvSpPr>
        <p:spPr bwMode="auto">
          <a:xfrm>
            <a:off x="4656139" y="1916113"/>
            <a:ext cx="287337" cy="0"/>
          </a:xfrm>
          <a:prstGeom prst="line">
            <a:avLst/>
          </a:prstGeom>
          <a:noFill/>
          <a:ln w="27051">
            <a:solidFill>
              <a:schemeClr val="bg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1278" name="Line 33"/>
          <p:cNvSpPr>
            <a:spLocks noChangeShapeType="1"/>
          </p:cNvSpPr>
          <p:nvPr/>
        </p:nvSpPr>
        <p:spPr bwMode="auto">
          <a:xfrm>
            <a:off x="4656139" y="2636838"/>
            <a:ext cx="287337" cy="0"/>
          </a:xfrm>
          <a:prstGeom prst="line">
            <a:avLst/>
          </a:prstGeom>
          <a:noFill/>
          <a:ln w="27051">
            <a:solidFill>
              <a:schemeClr val="bg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1279" name="Line 34"/>
          <p:cNvSpPr>
            <a:spLocks noChangeShapeType="1"/>
          </p:cNvSpPr>
          <p:nvPr/>
        </p:nvSpPr>
        <p:spPr bwMode="auto">
          <a:xfrm>
            <a:off x="4656139" y="3357563"/>
            <a:ext cx="287337" cy="0"/>
          </a:xfrm>
          <a:prstGeom prst="line">
            <a:avLst/>
          </a:prstGeom>
          <a:noFill/>
          <a:ln w="27051">
            <a:solidFill>
              <a:schemeClr val="bg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1280" name="Line 35"/>
          <p:cNvSpPr>
            <a:spLocks noChangeShapeType="1"/>
          </p:cNvSpPr>
          <p:nvPr/>
        </p:nvSpPr>
        <p:spPr bwMode="auto">
          <a:xfrm>
            <a:off x="4440238" y="2276475"/>
            <a:ext cx="215900" cy="0"/>
          </a:xfrm>
          <a:prstGeom prst="line">
            <a:avLst/>
          </a:prstGeom>
          <a:noFill/>
          <a:ln w="27051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1281" name="Text Box 36"/>
          <p:cNvSpPr txBox="1">
            <a:spLocks noChangeArrowheads="1"/>
          </p:cNvSpPr>
          <p:nvPr/>
        </p:nvSpPr>
        <p:spPr bwMode="auto">
          <a:xfrm>
            <a:off x="4943475" y="4581526"/>
            <a:ext cx="5545138" cy="360363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Чтение произведений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1282" name="Text Box 37"/>
          <p:cNvSpPr txBox="1">
            <a:spLocks noChangeArrowheads="1"/>
          </p:cNvSpPr>
          <p:nvPr/>
        </p:nvSpPr>
        <p:spPr bwMode="auto">
          <a:xfrm>
            <a:off x="4943475" y="5013326"/>
            <a:ext cx="5545138" cy="360363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Устные и письменные развернутые ответы на вопросы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1283" name="Text Box 39"/>
          <p:cNvSpPr txBox="1">
            <a:spLocks noChangeArrowheads="1"/>
          </p:cNvSpPr>
          <p:nvPr/>
        </p:nvSpPr>
        <p:spPr bwMode="auto">
          <a:xfrm>
            <a:off x="4943475" y="5445126"/>
            <a:ext cx="5545138" cy="360363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Характеристика персонажа и сравнительная характеристика персонажей (устная и письменная)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1284" name="Text Box 41"/>
          <p:cNvSpPr txBox="1">
            <a:spLocks noChangeArrowheads="1"/>
          </p:cNvSpPr>
          <p:nvPr/>
        </p:nvSpPr>
        <p:spPr bwMode="auto">
          <a:xfrm>
            <a:off x="4943475" y="5876926"/>
            <a:ext cx="5545138" cy="360363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Составление планов, тезисов, вопросов по темам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1285" name="Text Box 42"/>
          <p:cNvSpPr txBox="1">
            <a:spLocks noChangeArrowheads="1"/>
          </p:cNvSpPr>
          <p:nvPr/>
        </p:nvSpPr>
        <p:spPr bwMode="auto">
          <a:xfrm>
            <a:off x="4943475" y="6308726"/>
            <a:ext cx="5545138" cy="360363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66FF66"/>
              </a:gs>
            </a:gsLst>
            <a:lin ang="2700000" scaled="1"/>
          </a:gradFill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>
                <a:solidFill>
                  <a:srgbClr val="000066"/>
                </a:solidFill>
              </a:rPr>
              <a:t>Написание сочинений, рефератов, докладов</a:t>
            </a:r>
            <a:endParaRPr kumimoji="1" lang="ru-RU" altLang="ru-RU" sz="1300">
              <a:solidFill>
                <a:srgbClr val="000066"/>
              </a:solidFill>
            </a:endParaRPr>
          </a:p>
        </p:txBody>
      </p:sp>
      <p:sp>
        <p:nvSpPr>
          <p:cNvPr id="11286" name="Freeform 43"/>
          <p:cNvSpPr>
            <a:spLocks/>
          </p:cNvSpPr>
          <p:nvPr/>
        </p:nvSpPr>
        <p:spPr bwMode="auto">
          <a:xfrm>
            <a:off x="4656139" y="4724400"/>
            <a:ext cx="287337" cy="1728788"/>
          </a:xfrm>
          <a:custGeom>
            <a:avLst/>
            <a:gdLst>
              <a:gd name="T0" fmla="*/ 2147483647 w 119"/>
              <a:gd name="T1" fmla="*/ 0 h 567"/>
              <a:gd name="T2" fmla="*/ 0 w 119"/>
              <a:gd name="T3" fmla="*/ 0 h 567"/>
              <a:gd name="T4" fmla="*/ 0 w 119"/>
              <a:gd name="T5" fmla="*/ 2147483647 h 567"/>
              <a:gd name="T6" fmla="*/ 2147483647 w 119"/>
              <a:gd name="T7" fmla="*/ 2147483647 h 567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567"/>
              <a:gd name="T14" fmla="*/ 119 w 119"/>
              <a:gd name="T15" fmla="*/ 567 h 5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567">
                <a:moveTo>
                  <a:pt x="119" y="0"/>
                </a:moveTo>
                <a:lnTo>
                  <a:pt x="0" y="0"/>
                </a:lnTo>
                <a:lnTo>
                  <a:pt x="0" y="567"/>
                </a:lnTo>
                <a:lnTo>
                  <a:pt x="110" y="567"/>
                </a:lnTo>
              </a:path>
            </a:pathLst>
          </a:custGeom>
          <a:noFill/>
          <a:ln w="27051" cap="flat" cmpd="sng">
            <a:solidFill>
              <a:schemeClr val="bg1"/>
            </a:solidFill>
            <a:prstDash val="solid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1287" name="Line 44"/>
          <p:cNvSpPr>
            <a:spLocks noChangeShapeType="1"/>
          </p:cNvSpPr>
          <p:nvPr/>
        </p:nvSpPr>
        <p:spPr bwMode="auto">
          <a:xfrm>
            <a:off x="4656139" y="5157788"/>
            <a:ext cx="287337" cy="0"/>
          </a:xfrm>
          <a:prstGeom prst="line">
            <a:avLst/>
          </a:prstGeom>
          <a:noFill/>
          <a:ln w="27051">
            <a:solidFill>
              <a:schemeClr val="bg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1288" name="Line 45"/>
          <p:cNvSpPr>
            <a:spLocks noChangeShapeType="1"/>
          </p:cNvSpPr>
          <p:nvPr/>
        </p:nvSpPr>
        <p:spPr bwMode="auto">
          <a:xfrm>
            <a:off x="4656139" y="5589588"/>
            <a:ext cx="287337" cy="0"/>
          </a:xfrm>
          <a:prstGeom prst="line">
            <a:avLst/>
          </a:prstGeom>
          <a:noFill/>
          <a:ln w="27051">
            <a:solidFill>
              <a:schemeClr val="bg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1289" name="Line 46"/>
          <p:cNvSpPr>
            <a:spLocks noChangeShapeType="1"/>
          </p:cNvSpPr>
          <p:nvPr/>
        </p:nvSpPr>
        <p:spPr bwMode="auto">
          <a:xfrm>
            <a:off x="4656139" y="6021388"/>
            <a:ext cx="287337" cy="0"/>
          </a:xfrm>
          <a:prstGeom prst="line">
            <a:avLst/>
          </a:prstGeom>
          <a:noFill/>
          <a:ln w="27051">
            <a:solidFill>
              <a:schemeClr val="bg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11290" name="Line 47"/>
          <p:cNvSpPr>
            <a:spLocks noChangeShapeType="1"/>
          </p:cNvSpPr>
          <p:nvPr/>
        </p:nvSpPr>
        <p:spPr bwMode="auto">
          <a:xfrm>
            <a:off x="4440238" y="5589588"/>
            <a:ext cx="215900" cy="0"/>
          </a:xfrm>
          <a:prstGeom prst="line">
            <a:avLst/>
          </a:prstGeom>
          <a:noFill/>
          <a:ln w="27051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6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1" grpId="0" animBg="1"/>
      <p:bldP spid="102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rgbClr val="00B0F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774825" y="188914"/>
            <a:ext cx="8642350" cy="1200329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000066"/>
                </a:solidFill>
                <a:latin typeface="Impact" panose="020B0806030902050204" pitchFamily="34" charset="0"/>
              </a:rPr>
              <a:t>Поурочное планирование рассчитано на работу по программе </a:t>
            </a:r>
          </a:p>
          <a:p>
            <a:pPr algn="ctr" eaLnBrk="1" hangingPunct="1"/>
            <a:r>
              <a:rPr lang="ru-RU" altLang="ru-RU" sz="2400">
                <a:solidFill>
                  <a:srgbClr val="000066"/>
                </a:solidFill>
                <a:latin typeface="Impact" panose="020B0806030902050204" pitchFamily="34" charset="0"/>
              </a:rPr>
              <a:t>в течение двух лет параллельно с изучением </a:t>
            </a:r>
          </a:p>
          <a:p>
            <a:pPr algn="ctr" eaLnBrk="1" hangingPunct="1"/>
            <a:r>
              <a:rPr lang="ru-RU" altLang="ru-RU" sz="2400">
                <a:solidFill>
                  <a:srgbClr val="000066"/>
                </a:solidFill>
                <a:latin typeface="Impact" panose="020B0806030902050204" pitchFamily="34" charset="0"/>
              </a:rPr>
              <a:t>основного курса литературы</a:t>
            </a:r>
          </a:p>
        </p:txBody>
      </p:sp>
      <p:graphicFrame>
        <p:nvGraphicFramePr>
          <p:cNvPr id="11590" name="Group 32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88966277"/>
              </p:ext>
            </p:extLst>
          </p:nvPr>
        </p:nvGraphicFramePr>
        <p:xfrm>
          <a:off x="1774825" y="1484314"/>
          <a:ext cx="8642350" cy="4999037"/>
        </p:xfrm>
        <a:graphic>
          <a:graphicData uri="http://schemas.openxmlformats.org/drawingml/2006/table">
            <a:tbl>
              <a:tblPr/>
              <a:tblGrid>
                <a:gridCol w="465138"/>
                <a:gridCol w="1890712"/>
                <a:gridCol w="981075"/>
                <a:gridCol w="5305425"/>
              </a:tblGrid>
              <a:tr h="42674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п/п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Тема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2550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233488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41475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Кол-во часов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Форма урока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Виды деятельности учащихся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24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Образ времени </a:t>
                      </a: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 пространства </a:t>
                      </a: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произведении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FF00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2524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08038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216025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24013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2524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2524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Лекция учителя.</a:t>
                      </a:r>
                    </a:p>
                    <a:p>
                      <a:pPr marL="342900" marR="0" lvl="0" indent="-2524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Эвристическая беседа.</a:t>
                      </a:r>
                    </a:p>
                    <a:p>
                      <a:pPr marL="342900" marR="0" lvl="0" indent="-2524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Сообщения учащихся.</a:t>
                      </a:r>
                    </a:p>
                    <a:p>
                      <a:pPr marL="342900" marR="0" lvl="0" indent="-2524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Отчеты учащихся.</a:t>
                      </a:r>
                    </a:p>
                    <a:p>
                      <a:pPr marL="342900" marR="0" lvl="0" indent="-2524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Коллективный анализ.</a:t>
                      </a:r>
                    </a:p>
                    <a:p>
                      <a:pPr marL="342900" marR="0" lvl="0" indent="-2524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Анализ статей.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24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2540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08038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216025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24013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254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Образ персонажа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FF00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2540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08038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216025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24013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254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Опрос по теоретическому материалу. 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Сообщения учащихся.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Эвристическая беседа.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Работа по группам.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Построение сопоставительных характеристик.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Филологический анализ.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5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2540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08038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216025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24013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254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Образ предмета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FF00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2540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08038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216025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24013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254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Сообщения учащихся.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Коллективный анализ.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Беседа.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Лекция учителя.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7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2540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08038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216025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24013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254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Образ события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FF00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2540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08038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216025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24013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254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Групповая работа по карточкам.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Беседа.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Коллективный анализ.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Ответы на вопросы.</a:t>
                      </a:r>
                    </a:p>
                    <a:p>
                      <a:pPr marL="342900" marR="0" lvl="0" indent="-254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Лекция учителя.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7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rgbClr val="00B0F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41" name="Group 12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056778222"/>
              </p:ext>
            </p:extLst>
          </p:nvPr>
        </p:nvGraphicFramePr>
        <p:xfrm>
          <a:off x="1847851" y="836613"/>
          <a:ext cx="8569325" cy="5521326"/>
        </p:xfrm>
        <a:graphic>
          <a:graphicData uri="http://schemas.openxmlformats.org/drawingml/2006/table">
            <a:tbl>
              <a:tblPr/>
              <a:tblGrid>
                <a:gridCol w="503238"/>
                <a:gridCol w="1873250"/>
                <a:gridCol w="1008062"/>
                <a:gridCol w="5184775"/>
              </a:tblGrid>
              <a:tr h="10715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п/п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Тема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6175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Кол-во часов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Форма урока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Виды деятельности учащихся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5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6175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Эпизод в произведении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FF00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Анализ.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Ответы на вопросы.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Комментарии.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52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Текст и контекст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FF00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Лекция учителя.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Беседа.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Анализ.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Терминологический диктант.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Сообщения учащихся.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2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6175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Произведение и литературный процесс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FF00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Лекция с элементами беседы.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Тренировочные упражнения.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Тесты.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Сообщения учащихся.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Анализ.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Итоговая письменная работа.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28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486</Words>
  <Application>Microsoft Office PowerPoint</Application>
  <PresentationFormat>Широкоэкранный</PresentationFormat>
  <Paragraphs>130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Impact</vt:lpstr>
      <vt:lpstr>Times New Roman</vt:lpstr>
      <vt:lpstr>Тема Office</vt:lpstr>
      <vt:lpstr>Точечный рисунок</vt:lpstr>
      <vt:lpstr>Презентация PowerPoint</vt:lpstr>
      <vt:lpstr>Презентация PowerPoint</vt:lpstr>
      <vt:lpstr>Система профильного обучения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</dc:creator>
  <cp:lastModifiedBy>alex</cp:lastModifiedBy>
  <cp:revision>1</cp:revision>
  <dcterms:created xsi:type="dcterms:W3CDTF">2015-06-29T19:11:49Z</dcterms:created>
  <dcterms:modified xsi:type="dcterms:W3CDTF">2015-06-29T19:18:30Z</dcterms:modified>
</cp:coreProperties>
</file>