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1" r:id="rId2"/>
    <p:sldId id="323" r:id="rId3"/>
    <p:sldId id="322" r:id="rId4"/>
    <p:sldId id="299" r:id="rId5"/>
    <p:sldId id="302" r:id="rId6"/>
    <p:sldId id="298" r:id="rId7"/>
    <p:sldId id="303" r:id="rId8"/>
    <p:sldId id="300" r:id="rId9"/>
    <p:sldId id="305" r:id="rId10"/>
    <p:sldId id="316" r:id="rId11"/>
    <p:sldId id="301" r:id="rId12"/>
    <p:sldId id="307" r:id="rId13"/>
    <p:sldId id="308" r:id="rId14"/>
    <p:sldId id="310" r:id="rId15"/>
    <p:sldId id="311" r:id="rId16"/>
    <p:sldId id="319" r:id="rId17"/>
    <p:sldId id="318" r:id="rId18"/>
    <p:sldId id="320" r:id="rId19"/>
    <p:sldId id="317" r:id="rId20"/>
    <p:sldId id="312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44" autoAdjust="0"/>
    <p:restoredTop sz="94660"/>
  </p:normalViewPr>
  <p:slideViewPr>
    <p:cSldViewPr snapToGrid="0">
      <p:cViewPr varScale="1">
        <p:scale>
          <a:sx n="59" d="100"/>
          <a:sy n="59" d="100"/>
        </p:scale>
        <p:origin x="46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A5A32-BC7D-488A-893B-005C554E71BB}" type="datetimeFigureOut">
              <a:rPr lang="ru-RU" smtClean="0"/>
              <a:t>01.04.2015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ABD-77FC-4DFE-A20E-ECFCB621596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445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A5A32-BC7D-488A-893B-005C554E71BB}" type="datetimeFigureOut">
              <a:rPr lang="ru-RU" smtClean="0"/>
              <a:t>01.04.2015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ABD-77FC-4DFE-A20E-ECFCB621596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3746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A5A32-BC7D-488A-893B-005C554E71BB}" type="datetimeFigureOut">
              <a:rPr lang="ru-RU" smtClean="0"/>
              <a:t>01.04.2015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ABD-77FC-4DFE-A20E-ECFCB621596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3014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A5A32-BC7D-488A-893B-005C554E71BB}" type="datetimeFigureOut">
              <a:rPr lang="ru-RU" smtClean="0"/>
              <a:t>01.04.2015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ABD-77FC-4DFE-A20E-ECFCB621596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377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A5A32-BC7D-488A-893B-005C554E71BB}" type="datetimeFigureOut">
              <a:rPr lang="ru-RU" smtClean="0"/>
              <a:t>01.04.2015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ABD-77FC-4DFE-A20E-ECFCB621596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681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A5A32-BC7D-488A-893B-005C554E71BB}" type="datetimeFigureOut">
              <a:rPr lang="ru-RU" smtClean="0"/>
              <a:t>01.04.2015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ABD-77FC-4DFE-A20E-ECFCB621596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7868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A5A32-BC7D-488A-893B-005C554E71BB}" type="datetimeFigureOut">
              <a:rPr lang="ru-RU" smtClean="0"/>
              <a:t>01.04.2015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ABD-77FC-4DFE-A20E-ECFCB621596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4750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A5A32-BC7D-488A-893B-005C554E71BB}" type="datetimeFigureOut">
              <a:rPr lang="ru-RU" smtClean="0"/>
              <a:t>01.04.2015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ABD-77FC-4DFE-A20E-ECFCB621596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1580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A5A32-BC7D-488A-893B-005C554E71BB}" type="datetimeFigureOut">
              <a:rPr lang="ru-RU" smtClean="0"/>
              <a:t>01.04.2015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ABD-77FC-4DFE-A20E-ECFCB621596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2191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A5A32-BC7D-488A-893B-005C554E71BB}" type="datetimeFigureOut">
              <a:rPr lang="ru-RU" smtClean="0"/>
              <a:t>01.04.2015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ABD-77FC-4DFE-A20E-ECFCB621596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7030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A5A32-BC7D-488A-893B-005C554E71BB}" type="datetimeFigureOut">
              <a:rPr lang="ru-RU" smtClean="0"/>
              <a:t>01.04.2015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ABD-77FC-4DFE-A20E-ECFCB621596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8186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A5A32-BC7D-488A-893B-005C554E71BB}" type="datetimeFigureOut">
              <a:rPr lang="ru-RU" smtClean="0"/>
              <a:t>01.04.2015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ABD-77FC-4DFE-A20E-ECFCB621596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4041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A5A32-BC7D-488A-893B-005C554E71BB}" type="datetimeFigureOut">
              <a:rPr lang="ru-RU" smtClean="0"/>
              <a:t>01.04.2015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ABD-77FC-4DFE-A20E-ECFCB621596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9548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A5A32-BC7D-488A-893B-005C554E71BB}" type="datetimeFigureOut">
              <a:rPr lang="ru-RU" smtClean="0"/>
              <a:t>01.04.2015</a:t>
            </a:fld>
            <a:endParaRPr lang="ru-RU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ABD-77FC-4DFE-A20E-ECFCB621596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7980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A5A32-BC7D-488A-893B-005C554E71BB}" type="datetimeFigureOut">
              <a:rPr lang="ru-RU" smtClean="0"/>
              <a:t>01.04.2015</a:t>
            </a:fld>
            <a:endParaRPr lang="ru-RU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ABD-77FC-4DFE-A20E-ECFCB621596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0336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A5A32-BC7D-488A-893B-005C554E71BB}" type="datetimeFigureOut">
              <a:rPr lang="ru-RU" smtClean="0"/>
              <a:t>01.04.2015</a:t>
            </a:fld>
            <a:endParaRPr lang="ru-RU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ABD-77FC-4DFE-A20E-ECFCB621596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9654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A5A32-BC7D-488A-893B-005C554E71BB}" type="datetimeFigureOut">
              <a:rPr lang="ru-RU" smtClean="0"/>
              <a:t>01.04.2015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ABD-77FC-4DFE-A20E-ECFCB621596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7885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49A5A32-BC7D-488A-893B-005C554E71BB}" type="datetimeFigureOut">
              <a:rPr lang="ru-RU" smtClean="0"/>
              <a:t>01.04.2015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6BABD-77FC-4DFE-A20E-ECFCB621596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6458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ru.wikipedia.org/wiki/&#1043;&#1086;&#1088;&#1072;&#1094;&#1080;&#1081;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bse.freecopy.ru/print.php?id=23557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commons.wikimedia.org/wiki/File:M-T-Cicero.jpg?uselang=ru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2246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196" t="-69062" r="-34196" b="-69062"/>
          <a:stretch/>
        </p:blipFill>
        <p:spPr>
          <a:xfrm>
            <a:off x="3355141" y="740569"/>
            <a:ext cx="4849683" cy="53067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43100" y="1289957"/>
            <a:ext cx="75264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КАРТА ГРАЖДАНСКИХ ВОЙН В РИМЕ</a:t>
            </a:r>
          </a:p>
        </p:txBody>
      </p:sp>
    </p:spTree>
    <p:extLst>
      <p:ext uri="{BB962C8B-B14F-4D97-AF65-F5344CB8AC3E}">
        <p14:creationId xmlns:p14="http://schemas.microsoft.com/office/powerpoint/2010/main" val="584897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topxlist.ru/wp-content/uploads/2013/02/women_0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85" y="1012371"/>
            <a:ext cx="5715000" cy="515983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449786" y="3069066"/>
            <a:ext cx="5217326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КЛЕОПАТРА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ЦАРИЦА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ЕГИПТА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10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«Сражение при Акциуме» художник Лоренцо Кастро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43" y="1665515"/>
            <a:ext cx="8343900" cy="440871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95274" y="244928"/>
            <a:ext cx="100393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СРАЖЕНИЕ ПРИ МЫСЕ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АКЦИЙ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ЗАПАДНОГО ПОБЕРЕЖЬЯ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БАЛКАНСКОГО ПОЛУОСТРОВА 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89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9409" y="366526"/>
            <a:ext cx="9470571" cy="7007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400" b="1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</a:t>
            </a:r>
            <a:r>
              <a:rPr lang="ru-RU" sz="4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понятия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Принцепс – первый гражданин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Император –высший военный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впоследствии Государственный титул, символ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ЕДИНОНАЧАЛИЯ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Импе́рия  — 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могущественная держава</a:t>
            </a:r>
            <a:endParaRPr lang="ru-RU" sz="4000" b="1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иск – казна принцепса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Преторианцы – стража императора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Меценат – покровитель искусств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4-конечная звезда 2"/>
          <p:cNvSpPr/>
          <p:nvPr/>
        </p:nvSpPr>
        <p:spPr>
          <a:xfrm>
            <a:off x="9999979" y="1992086"/>
            <a:ext cx="1870891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0347823" y="2547257"/>
            <a:ext cx="420644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11116310" y="2547257"/>
            <a:ext cx="319678" cy="2612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962130" y="2890155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Воен.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1202321" y="28575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Гос.</a:t>
            </a:r>
            <a:endParaRPr lang="ru-RU" dirty="0"/>
          </a:p>
        </p:txBody>
      </p:sp>
      <p:sp>
        <p:nvSpPr>
          <p:cNvPr id="13" name="Плюс 12"/>
          <p:cNvSpPr/>
          <p:nvPr/>
        </p:nvSpPr>
        <p:spPr>
          <a:xfrm>
            <a:off x="10696773" y="2906485"/>
            <a:ext cx="419912" cy="48985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380103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457061" y="895195"/>
            <a:ext cx="2481942" cy="22043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Общество</a:t>
            </a:r>
          </a:p>
          <a:p>
            <a:pPr algn="ctr"/>
            <a:r>
              <a:rPr lang="ru-RU" dirty="0" smtClean="0"/>
              <a:t>РИМА</a:t>
            </a:r>
            <a:endParaRPr lang="ru-RU" dirty="0"/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6923313" y="2437039"/>
            <a:ext cx="1845130" cy="5388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2596241" y="2441120"/>
            <a:ext cx="1682029" cy="534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4006616" y="3069770"/>
            <a:ext cx="869509" cy="12572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604900" y="2975882"/>
            <a:ext cx="1240978" cy="13511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488421" y="2885104"/>
            <a:ext cx="31229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Политическая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сфера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9906" y="4444410"/>
            <a:ext cx="30957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Экономическая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сфера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0992" y="4102462"/>
            <a:ext cx="24016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Социальная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сфера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31729" y="2885104"/>
            <a:ext cx="254428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Духовная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(Культурная)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сфера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1" name="Рисунок 10" descr="http://ts1.mm.bing.net/th?&amp;id=HN.608052659632016099&amp;w=300&amp;h=300&amp;c=0&amp;pid=1.9&amp;rs=0&amp;p=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611" y="4444410"/>
            <a:ext cx="2857500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utoShape 2" descr="data:image/jpeg;base64,/9j/4AAQSkZJRgABAQEAYABgAAD/2wBDAAoHBwkHBgoJCAkLCwoMDxkQDw4ODx4WFxIZJCAmJSMgIyIoLTkwKCo2KyIjMkQyNjs9QEBAJjBGS0U+Sjk/QD3/2wBDAQsLCw8NDx0QEB09KSMpPT09PT09PT09PT09PT09PT09PT09PT09PT09PT09PT09PT09PT09PT09PT09PT09PT3/wAARCABnAGc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C7JNLYu9vJqMsFzBM0hKxyS/vAVOWOAHG5FycDIJ6nkhu7BV3NK88jCKOVJEmVZlWIhgxGTzJhyO4QA13RzGwKucZ55rL0i/uLm3d5ZppGLE/vIgnB6EY7Vs1UukpLXy/4JrGdC2sHp/eX/wAic3LqC3EJgl1Sd4w3Mz28jtLny87kPHHlgYyc7j0rv/Dz48PaeN7Pi3QFnJJJxz15/Oq8czZGWb86vQSjby3NDhNfE7/ImU6T+CLXq7/oi4GOeBmsvVLPMwkj6ueQf51pQuD3qC4cs2MgAe3NKm3GWhjUScbMzzpWIWbzMuOgHQ1VaFoCNynJ6VptuK/IwFVxZvI5JYfU10wqP7TMJQX2UUQhJ4HWpI7R5COAB6npV8W6Q7d3Ldj0zUbzLIDtlUAcnHOBTdW+wKj3H2+mLuBmlGPRanfT7U/d3fga8+uPiLNHpxvobILbhzyx8xnjBxkDjaevXIrstK1q3v7cPCSSACyNwy5GRkduK5vauctJG3slFaoviziXhUHHc80VItyuPSineQ7ROX8UXmo6PBbzW8EjQI/74Iyh3JOFUZ6AdSRTfDWq/bfC/wDaOou28zSK4Zwdvz4UbuOgwK5bxuU/si5kjghItI03rHG8Y3s2P4mzwO4Bq54CluH8F3djcWmZFVrmJUOFJYBlU56HufzrllJt3ZukkjtLdFurVLiNxtYdAc4I4IqWOJQfnZhXO2uqtY29rALMobiR9uyWMgEguc84/HvW95pKjcMZGcV1wqOS31MZxUWWVKqxxIVFPULKWxk+5NZ8k8UePNdVz/eNUZfE+nW2V+1MyqQHaKJnVPdiBwKcmluxJN9DcdJVHKjFU7nz2hkSOaSFpFKiSPG5fcZyM0lvfx31ss1vcJcQt0eNgyn8qbI20njkdjVJ9xNHGwanqXhvxQyX11JqFqqqp3RLv5TK4JJwAT261BpR+06/D9jeaCCeRkMEkoeIEgjpgH2xmm+MNIlu9etbeO5k2aiMSBhkoM4IX2C/yqp4i0OGw8V2EMc0pt54kdVOB5bBivy4HT5QfrmuGcdX5HRGWnqa+oeG79r26gj0+zu9IkGyOG3vBBJCNw7kHIHPbnin2Vzq+k3cyT6TeeYFVYzbwieOZV4GWyu09OcVb0qTV7fxXqWnRXNvJZRIjwxyxfcLrlRwMkA9earW3i3XrHwvql/PY6dLPYzlNyZjD7XCk7R/iP0qVFrVFOV9GX7jxzYWdvDJdW95G0nDKbdxsfjK5K4PU9PSiuc8b+KNQnFnZx2DW5niS7Z1lJ67hjH9Tz0orT2lTuRyQIrWOyki8W2SyqEdrdcGTBaQSNuxz15rqbG1ihv7seYDizhyWk+4Apzk9uBn8a42209IvEni2VVVXgmjkXKg9ZGHBPTt0rtLNHTVdSkZ8q1ihXIwxARvbHasGa9C5Nq+jwm3l/tWxZg/A+1Kf4GGBz9PzrkLjxFMnmCy017OLzfNG2VVwehPfrzmtKWyluYtOu43nAMnmxo6r8pMcnHA65AHB7VxC6zJJEDsiYsxU53Dp/8ArrSL6k2NeTWb+72u1pHLHgMd0xIYfhwfxr0HQbOe60xHa1tok8xlGyVgdoYjlQuB26V5PHrLs9vAY4mM0gj+VmHBO0c4PrXqmgX17e6MLm2SFXimniSIOxjcB8EnAGSNpxj1oaiDkzP1TwuW1Xzbe4/s6ZkAcWmPmJHOWIBYH3rh7vxjBZ3MlrYnUI0Ev72fzQxkK8ZHscetel37z/2hGLoIGMYJKZ27skYyec4ryCXRi104I8obmJIHHUmiD1auE1eKZ0en3MmpavavLK7KkTOoc5Izzj8zWX5rtr1p5hZtjKAzNnjNXPDu2012OEv5oSMrlVOOn6Vz2i3X2rVHm+cqbhQoPJAwMUne7DQ7XxLdy2sXi65jBLxT20XXqvAI+nNZV1cSL4FsFTcv2q6kSQ9cjCuQfqe/tU/i51bT/HB3N/rbZtucfxqOlZ91NJF4G0SQRs0SXTtKQM7RsQDPpyaq+hHUszWbXnizVFEjBIMIAecDC8D86KsadcrL4t1krkI/zAn6R0VDbKsSXFxbW3ijxXHPcKjXIWKOMjlnVg+PyrsI5A2pOm/DNpwDZ/hzv5x9Dmud1vRoYbzU78mAPKNzBo/mJ2jHzevHbFdFZoJtftmwuZ9OAIPf52GP1qLouzS1FS70iLS7TdqlrF9nUON0oBfAb+HqPvV475Rngkgj4JkbJJx1UVJ4oRY9TuUtZVaLzAyMoB4P8yOn4VXtpQu0yz7UeU8nGW9+evpWsVoS9yW1tvsSab5zABJ85/7aAgfrXt3gsLDoEiLGx8u6n4A5++T+deFXMqsiOqloVuV+6cseVzjtzj0r3vQrSGKC9jjkfYbtmIZjnJwx549aHoxPYjv7iG61e2SNlLTQrOisOSucZx+X515Xp8qOZc291AVJ3go5AznJ3DkDA9q9B8ZW5OrWc8EvlyCF4wyAlwCQeFB6fhWPcQ6XHYlJLpCUiwXU4EhI6r0zt6nrnmo2dyt4pGBpFxHceJoYw8chjV0JCFcEDPOev1rDiuBNqNoY1RCCgcIMZOf8K27R7P8A4SW3bT9Se7Ty2AfBxngdCARnk4Oe1U9TtrDS9V05NOuRcQbQyvvDHBkYgEjrgYHPpSvrYR0d9ZLct4shYxDetpzKMqOVOTWFqClvAVpGkm1VuJdygcOMoP0611DfLrfiR5E3Q7IDl4yyEKqknp0FYZ0e/vfBcRQKbdZ3eWRHDBAWBGQOT/SnqhPcit7Yw+KLho87ZbcOCRwQSvT2460VYm8jTtdMrPJcxm2VFkgkTbngkYPIxRUc67kt6lzxfp7w6k9w8VzGzwpmWKQ7SvTBHTqMY/UV0FlcKNb0h+SsloyggccNkHPTufyrD1fX9P1MTQwGSNG2jz5AAwwOSF/D1zUPw+0i4sfEM+67FxYtGyq5JVWZsFflPfrgfWiPK9mWpXCaGH7U0N5ZJLNE5UEwhtpBxxkcVRudLtL+4jkiuIreMDaGjQEgcnGegG48jjv3qz4/v57fxgYYYV3mOEoxUgOx7g9OvB+lcxaRXU1/cWlq6AWyuzxFXyxH8IwDg88Z496FzJi5k9C7eeH5Lbynkned124ktPmKhe4Xk9OpravPGt7JbYtLySHEhkcwoAeF6Ozjjp061B4eOoHbIGjtJAeUbexH9M1BdX1lew3sH2tCwiErEW4J3Nx971x/KrTb3H5mwni65uImMUzXZRASAQzp9B94jI5xXOT2ccjLl/JVXLqqQKypnqQAQemOvOKdbS2emXpktbRdzIFKiYrnAHOMHk4/U1LrXiK4jtALbFnLnl3Xd9MZJ5/DvWfOua0QUkytpV/DpOtmRraC9YESNKvyhwx9CM5wKm1MaRfatAunkWMJl852ulxyAOBgcDGDXPvdRvN5yJhPKRVCjaCFyMCrA86RoHMRKEvt55xgdMVoM77Xft2kXzz+c32a8ixH+9xE3yqDlT/hzmsK2jtRiQxQFV48tHBRuOMjIz1zx7VoX19d+Jvh7KkM10mo6aVEhMQPmtt6Lz02kngdq858Pm2Gq2st2/lIkoeWRm4AHJJ9fpWbhfqTa51+mXkN8ssMUkM80ON7SxFXUdMZ6kA5oqp4TuNNs73UJtSuII/MA25YfN8zHgfl+dFS422LjGNixBH5znfhABy+3O361bgF1YXCyR7mdMsGydhA7/TmqQQBFYnc+4DBxj3NWmmd0Bxtxj5Q2Qw7DB9K5lCNjn0OrxYeL9KOn3Xkm8Kt5LNn5GPcEYx05rinuJIbmYm4urNrWTKzNh41YnGTIORnaBzxU9o88V7FNYho51bO8H7x7e1aL6NqV3PdyraeUZgPNRhtDqx3Y9CARkjscDrW6qztorlqRmpe6mglkRYpU3f62P5ju6kjB9O/TmmW7RSQCBvJ5UfKy55z93Oe2TVa/sb3S9ScwssF7HNKJ1+/HKSe/wCvQelE2neKxYTXN/pYEEXObgK+1eucH5wPrnitozvoh3TJLnQri+kLWtwdzHAAiZgMEjAIHH51UHhK7ilb7Q8EiggEbmBH5j2q9HfXmiaVBqmmz2aThlWW3iLGOZCcYZSeMHnjGOoxWjqWv6br2lRanbx3FpqbAO6NHlWwduC2MHPY/mKpPsPlszJHh0yRobaSNo3jDRgA4wex64/+tVVLOWNQ6eUyf8sysoXPqecVoWF5NHDKgttlooINxI/DEjtwCcE44HatnR9rII03PEkaoshUhWx6ZobsNW2INFhlstJv7u6EmEUumMli5jKD7vUDI/xrzgC5t5zNAkBZWPysgbnGCCGyK9e+zW4JPlqrnncg2n8xzVe60W2vvmkEcpHTzow/6nn9aSkU4ux5JeszW8Ti1S3kyQ3lszA9OxJx1PTiivQbnwfbM+5IHX/rlOQD+DA/zoquaJHLIgCkdBhj+NMy0jFVPI65PSiivLTZg2XdO0uaWyvL4MzxsDCbdLlowZB0b7pBwMkA4GcZroW0MalHJfi7J+beZjCVkYhR8p+c4BPp60UV3U1eCv2NoL3Uzl9bkkE4S1lSKYnLARjjv1p+ka1c22mTWs8ks4dGiKGVvLIOckqSfXoMDiiisXNxukE5NaGDeafYOhlkQqFxkoSMflU9l4wutEgs1s4orq0h3ReXdxhgQMcDHIIB60UVrQu92JO1j0XSNUtfF2iC6fTVjXzGjZZGDhGUDJXjJHPHSsCPVW0hJLa8iuGjfEk0cUwdY3AGNhfnBHOPfHvRRWknrY1W1y5Z3kd9uNm5lQPtUsNpJzjvVyaOaCcxTLskAyRkH+VFFJopCByRgc0UUUij/9k="/>
          <p:cNvSpPr>
            <a:spLocks noChangeAspect="1" noChangeArrowheads="1"/>
          </p:cNvSpPr>
          <p:nvPr/>
        </p:nvSpPr>
        <p:spPr bwMode="auto">
          <a:xfrm>
            <a:off x="830943" y="959498"/>
            <a:ext cx="981075" cy="98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805" y="1256164"/>
            <a:ext cx="2656133" cy="171971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268" y="624170"/>
            <a:ext cx="2857500" cy="177884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366" y="4039533"/>
            <a:ext cx="242887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33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36260" y="142511"/>
            <a:ext cx="89207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Деятели культуры и их произведения</a:t>
            </a:r>
            <a:endParaRPr lang="ru-RU" sz="40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7363" y="999172"/>
            <a:ext cx="2444901" cy="7434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Вергилий</a:t>
            </a:r>
            <a:endParaRPr lang="ru-RU" sz="40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Гораций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278" y="2060561"/>
            <a:ext cx="2284571" cy="26547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9489264" y="1198520"/>
            <a:ext cx="22765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Гора́ций 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82342" y="5713832"/>
            <a:ext cx="62804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Мецена́т – покровитель поэтов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62779" y="4821584"/>
            <a:ext cx="27366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«ПАМЯТНИК»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606" y="1891420"/>
            <a:ext cx="2635658" cy="267027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57101" y="1064381"/>
            <a:ext cx="4977325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ТИТ ЛИВИЙ</a:t>
            </a:r>
          </a:p>
          <a:p>
            <a:pPr algn="ctr"/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«ИСТОРИЯ РИМА»</a:t>
            </a:r>
          </a:p>
          <a:p>
            <a:pPr algn="ctr"/>
            <a:endParaRPr lang="ru-RU" sz="4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142 ТОМА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605" y="3915168"/>
            <a:ext cx="2643643" cy="285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3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трелка вправо 6"/>
          <p:cNvSpPr/>
          <p:nvPr/>
        </p:nvSpPr>
        <p:spPr>
          <a:xfrm>
            <a:off x="472876" y="2886018"/>
            <a:ext cx="1144698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трелка вправо с вырезом 8"/>
          <p:cNvSpPr/>
          <p:nvPr/>
        </p:nvSpPr>
        <p:spPr>
          <a:xfrm rot="5400000">
            <a:off x="2125460" y="2889500"/>
            <a:ext cx="971444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 вправо с вырезом 9"/>
          <p:cNvSpPr/>
          <p:nvPr/>
        </p:nvSpPr>
        <p:spPr>
          <a:xfrm rot="5400000">
            <a:off x="560965" y="2886018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 вправо с вырезом 10"/>
          <p:cNvSpPr/>
          <p:nvPr/>
        </p:nvSpPr>
        <p:spPr>
          <a:xfrm rot="5400000">
            <a:off x="3966006" y="2886018"/>
            <a:ext cx="978408" cy="484632"/>
          </a:xfrm>
          <a:prstGeom prst="notched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трелка вправо с вырезом 11"/>
          <p:cNvSpPr/>
          <p:nvPr/>
        </p:nvSpPr>
        <p:spPr>
          <a:xfrm rot="5400000">
            <a:off x="5825872" y="2886018"/>
            <a:ext cx="978408" cy="484632"/>
          </a:xfrm>
          <a:prstGeom prst="notched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 вправо с вырезом 12"/>
          <p:cNvSpPr/>
          <p:nvPr/>
        </p:nvSpPr>
        <p:spPr>
          <a:xfrm rot="5400000">
            <a:off x="7685738" y="2886018"/>
            <a:ext cx="978408" cy="484632"/>
          </a:xfrm>
          <a:prstGeom prst="notched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93036" y="166567"/>
            <a:ext cx="940513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ЛЕНТА ВРЕМЕНИ </a:t>
            </a:r>
          </a:p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ИСТОРИЯ ДРЕВНЕГО РИМА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57962" y="1832060"/>
            <a:ext cx="2305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ДО   НАШЕЙ   ЭРЫ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7" name="Двойная стрелка вверх/вниз 16"/>
          <p:cNvSpPr/>
          <p:nvPr/>
        </p:nvSpPr>
        <p:spPr>
          <a:xfrm>
            <a:off x="9471327" y="2204357"/>
            <a:ext cx="484632" cy="20574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9557190" y="177280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226330" y="4337861"/>
            <a:ext cx="13708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Рождение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Христа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371795" y="1766554"/>
            <a:ext cx="147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НАША ЭРА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4460" y="2117203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753г.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52750" y="2160817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509г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88704" y="2184236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43 г.</a:t>
            </a:r>
            <a:endParaRPr lang="ru-RU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7880630" y="2184774"/>
            <a:ext cx="60144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b="1" dirty="0" smtClean="0"/>
              <a:t>30г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315152" y="2106713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14г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9" name="Стрелка вправо с вырезом 28"/>
          <p:cNvSpPr/>
          <p:nvPr/>
        </p:nvSpPr>
        <p:spPr>
          <a:xfrm rot="5400000">
            <a:off x="10139227" y="2886018"/>
            <a:ext cx="978408" cy="484632"/>
          </a:xfrm>
          <a:prstGeom prst="notched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4186155" y="2173965"/>
            <a:ext cx="60144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44г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2876" y="3949450"/>
            <a:ext cx="1346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монархия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19720" y="3949450"/>
            <a:ext cx="1600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республика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780037" y="3733250"/>
            <a:ext cx="13853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Конец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Диктатуры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Цезаря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466250" y="3737696"/>
            <a:ext cx="17764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Начало </a:t>
            </a:r>
          </a:p>
          <a:p>
            <a:pPr algn="ctr"/>
            <a:r>
              <a:rPr lang="ru-RU" dirty="0" smtClean="0"/>
              <a:t>Гражданской</a:t>
            </a:r>
          </a:p>
          <a:p>
            <a:pPr algn="ctr"/>
            <a:r>
              <a:rPr lang="ru-RU" dirty="0" smtClean="0"/>
              <a:t> войны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7543595" y="3733250"/>
            <a:ext cx="14478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Империя</a:t>
            </a:r>
          </a:p>
          <a:p>
            <a:pPr algn="ctr"/>
            <a:r>
              <a:rPr lang="ru-RU" dirty="0" smtClean="0"/>
              <a:t>Октавиана</a:t>
            </a:r>
          </a:p>
          <a:p>
            <a:pPr algn="ctr"/>
            <a:r>
              <a:rPr lang="ru-RU" dirty="0" smtClean="0"/>
              <a:t>Августа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10424514" y="3672451"/>
            <a:ext cx="14478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Смерть</a:t>
            </a:r>
          </a:p>
          <a:p>
            <a:pPr algn="ctr"/>
            <a:r>
              <a:rPr lang="ru-RU" dirty="0" smtClean="0"/>
              <a:t>Октавиана</a:t>
            </a:r>
          </a:p>
          <a:p>
            <a:pPr algn="ctr"/>
            <a:r>
              <a:rPr lang="ru-RU" dirty="0" smtClean="0"/>
              <a:t>Августа</a:t>
            </a:r>
            <a:endParaRPr lang="ru-RU" dirty="0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601" y="4582663"/>
            <a:ext cx="1748730" cy="2139927"/>
          </a:xfrm>
          <a:prstGeom prst="rect">
            <a:avLst/>
          </a:prstGeom>
        </p:spPr>
      </p:pic>
      <p:pic>
        <p:nvPicPr>
          <p:cNvPr id="39" name="Picture 5" descr="Rome_Capitol_Wol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3" y="4521326"/>
            <a:ext cx="1623777" cy="1416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Рисунок 40" descr="http://ts1.mm.bing.net/th?&amp;id=HN.607998495794858162&amp;w=300&amp;h=300&amp;c=0&amp;pid=1.9&amp;rs=0&amp;p=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152" y="4597302"/>
            <a:ext cx="1771650" cy="21252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783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686299" y="996044"/>
            <a:ext cx="2237013" cy="16655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Общество</a:t>
            </a:r>
          </a:p>
          <a:p>
            <a:pPr algn="ctr"/>
            <a:r>
              <a:rPr lang="ru-RU" dirty="0" smtClean="0"/>
              <a:t>РИМА</a:t>
            </a:r>
          </a:p>
          <a:p>
            <a:pPr algn="ctr"/>
            <a:r>
              <a:rPr lang="ru-RU" dirty="0" smtClean="0"/>
              <a:t>При</a:t>
            </a:r>
          </a:p>
          <a:p>
            <a:pPr algn="ctr"/>
            <a:r>
              <a:rPr lang="ru-RU" dirty="0" smtClean="0"/>
              <a:t>ОКТАВИАНЕ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009963" y="3200400"/>
            <a:ext cx="1774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Политическая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сфера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5562489" y="2824843"/>
            <a:ext cx="484632" cy="3755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Выноска со стрелкой вниз 15"/>
          <p:cNvSpPr/>
          <p:nvPr/>
        </p:nvSpPr>
        <p:spPr>
          <a:xfrm>
            <a:off x="1691203" y="4356439"/>
            <a:ext cx="2106386" cy="9144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единоначалие</a:t>
            </a:r>
            <a:endParaRPr lang="ru-RU" dirty="0"/>
          </a:p>
        </p:txBody>
      </p:sp>
      <p:sp>
        <p:nvSpPr>
          <p:cNvPr id="20" name="Выноска со стрелкой вниз 19"/>
          <p:cNvSpPr/>
          <p:nvPr/>
        </p:nvSpPr>
        <p:spPr>
          <a:xfrm>
            <a:off x="1691203" y="3338650"/>
            <a:ext cx="1951817" cy="9144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ИМПЕРИЯ</a:t>
            </a:r>
            <a:endParaRPr lang="ru-RU" dirty="0"/>
          </a:p>
        </p:txBody>
      </p:sp>
      <p:sp>
        <p:nvSpPr>
          <p:cNvPr id="21" name="Выноска со стрелкой вниз 20"/>
          <p:cNvSpPr/>
          <p:nvPr/>
        </p:nvSpPr>
        <p:spPr>
          <a:xfrm>
            <a:off x="8238624" y="3338650"/>
            <a:ext cx="2146348" cy="9144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РЕСПУБЛИКА</a:t>
            </a:r>
            <a:endParaRPr lang="ru-RU" dirty="0"/>
          </a:p>
        </p:txBody>
      </p:sp>
      <p:sp>
        <p:nvSpPr>
          <p:cNvPr id="22" name="Стрелка вниз 21"/>
          <p:cNvSpPr/>
          <p:nvPr/>
        </p:nvSpPr>
        <p:spPr>
          <a:xfrm>
            <a:off x="7753992" y="4506687"/>
            <a:ext cx="484632" cy="7184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Стрелка вниз 22"/>
          <p:cNvSpPr/>
          <p:nvPr/>
        </p:nvSpPr>
        <p:spPr>
          <a:xfrm>
            <a:off x="9069482" y="4490358"/>
            <a:ext cx="484632" cy="7347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Стрелка вниз 23"/>
          <p:cNvSpPr/>
          <p:nvPr/>
        </p:nvSpPr>
        <p:spPr>
          <a:xfrm>
            <a:off x="10384972" y="4490358"/>
            <a:ext cx="484632" cy="7184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7303650" y="5317006"/>
            <a:ext cx="13853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Народное</a:t>
            </a:r>
          </a:p>
          <a:p>
            <a:r>
              <a:rPr lang="ru-RU" dirty="0" smtClean="0"/>
              <a:t>собрание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8878025" y="5270839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сенат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10102742" y="5270839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консулы</a:t>
            </a:r>
            <a:endParaRPr lang="ru-RU" dirty="0"/>
          </a:p>
        </p:txBody>
      </p:sp>
      <p:sp>
        <p:nvSpPr>
          <p:cNvPr id="28" name="Плюс 27"/>
          <p:cNvSpPr/>
          <p:nvPr/>
        </p:nvSpPr>
        <p:spPr>
          <a:xfrm>
            <a:off x="5284061" y="4049487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5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7131" y="1681843"/>
            <a:ext cx="7971541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</a:p>
          <a:p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Выучить : -даты и понятия, записанные в тетради ,</a:t>
            </a:r>
          </a:p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- доклад о личностях (Брут, Октавиан, 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Антоний, Клеопатра (</a:t>
            </a:r>
            <a:r>
              <a:rPr lang="ru-RU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желанию).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306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502" y="413019"/>
            <a:ext cx="922564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РЕСУРС</a:t>
            </a:r>
          </a:p>
          <a:p>
            <a:pPr algn="ctr"/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http://www.openclass.ru/node/265650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http://nsportal.ru/shkola/istoriya/library/2012/06/27/urok-v-5-kl-ustanovlenie-imperii-v-rime</a:t>
            </a:r>
            <a:endParaRPr lang="ru-RU" sz="2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3.Политика. Толковый словарь. — М.: "ИНФРА-М", Издательство "Весь Мир".  2001. </a:t>
            </a:r>
            <a:endParaRPr lang="ru-RU" sz="2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4.http</a:t>
            </a:r>
            <a:r>
              <a:rPr lang="ru-RU" sz="24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://bse.freecopy.ru/print.php?id=23557</a:t>
            </a:r>
            <a:endParaRPr lang="ru-RU" sz="2400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5.http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politike.ru/dictionary/839/word/grazhdanskaja-voina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ru-RU" sz="24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</a:t>
            </a:r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://images.myshared.ru/424879/slide_6.jpg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</a:t>
            </a:r>
          </a:p>
          <a:p>
            <a:pPr algn="ctr"/>
            <a:endParaRPr lang="ru-RU" sz="24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1.А.А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Вигасин, Г.И. Годер, И.С. Свенцицкая. История Древнего мира. 5 класс. – М.: Просвещение, 2006.</a:t>
            </a:r>
          </a:p>
          <a:p>
            <a:pPr lvl="0"/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Трухина Н. Н. «История Древнего мира». –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М.: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Русское слово, 1996.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95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http://www.chuchotezvous.ru/images/joomgallery/originals/__28/__35/__172/ceasars-assasination_6_20130902_209360081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0" y="3468263"/>
            <a:ext cx="4292650" cy="32289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Овал 1"/>
          <p:cNvSpPr/>
          <p:nvPr/>
        </p:nvSpPr>
        <p:spPr>
          <a:xfrm>
            <a:off x="4686299" y="321060"/>
            <a:ext cx="2237013" cy="16655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Общество</a:t>
            </a:r>
          </a:p>
          <a:p>
            <a:pPr algn="ctr"/>
            <a:r>
              <a:rPr lang="ru-RU" dirty="0" smtClean="0"/>
              <a:t>РИМА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671384" y="2250378"/>
            <a:ext cx="27510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Политическая</a:t>
            </a:r>
          </a:p>
          <a:p>
            <a:r>
              <a:rPr lang="ru-RU" sz="2800" b="1" dirty="0" smtClean="0"/>
              <a:t>сфера</a:t>
            </a:r>
            <a:endParaRPr lang="ru-RU" sz="2800" b="1" dirty="0"/>
          </a:p>
        </p:txBody>
      </p:sp>
      <p:sp>
        <p:nvSpPr>
          <p:cNvPr id="13" name="Стрелка вниз 12"/>
          <p:cNvSpPr/>
          <p:nvPr/>
        </p:nvSpPr>
        <p:spPr>
          <a:xfrm>
            <a:off x="5505382" y="1986600"/>
            <a:ext cx="484632" cy="3755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Выноска со стрелкой вниз 15"/>
          <p:cNvSpPr/>
          <p:nvPr/>
        </p:nvSpPr>
        <p:spPr>
          <a:xfrm>
            <a:off x="1472097" y="3930832"/>
            <a:ext cx="2106386" cy="9144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единовластие</a:t>
            </a:r>
            <a:endParaRPr lang="ru-RU" dirty="0"/>
          </a:p>
        </p:txBody>
      </p:sp>
      <p:sp>
        <p:nvSpPr>
          <p:cNvPr id="20" name="Выноска со стрелкой вниз 19"/>
          <p:cNvSpPr/>
          <p:nvPr/>
        </p:nvSpPr>
        <p:spPr>
          <a:xfrm>
            <a:off x="1606736" y="1986573"/>
            <a:ext cx="1951817" cy="202491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ДИКТАТУРА</a:t>
            </a:r>
            <a:endParaRPr lang="ru-RU" dirty="0"/>
          </a:p>
        </p:txBody>
      </p:sp>
      <p:sp>
        <p:nvSpPr>
          <p:cNvPr id="21" name="Выноска со стрелкой вниз 20"/>
          <p:cNvSpPr/>
          <p:nvPr/>
        </p:nvSpPr>
        <p:spPr>
          <a:xfrm>
            <a:off x="7858108" y="1986573"/>
            <a:ext cx="2146348" cy="1906163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РЕСПУБЛИКА-форма правления</a:t>
            </a:r>
            <a:endParaRPr lang="ru-RU" dirty="0"/>
          </a:p>
        </p:txBody>
      </p:sp>
      <p:sp>
        <p:nvSpPr>
          <p:cNvPr id="22" name="Стрелка вниз 21"/>
          <p:cNvSpPr/>
          <p:nvPr/>
        </p:nvSpPr>
        <p:spPr>
          <a:xfrm>
            <a:off x="7788810" y="3843307"/>
            <a:ext cx="484632" cy="7184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Стрелка вниз 22"/>
          <p:cNvSpPr/>
          <p:nvPr/>
        </p:nvSpPr>
        <p:spPr>
          <a:xfrm>
            <a:off x="8688966" y="3930832"/>
            <a:ext cx="484632" cy="7347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Стрелка вниз 23"/>
          <p:cNvSpPr/>
          <p:nvPr/>
        </p:nvSpPr>
        <p:spPr>
          <a:xfrm>
            <a:off x="9519824" y="3843307"/>
            <a:ext cx="484632" cy="7184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7373117" y="4490529"/>
            <a:ext cx="13853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Народное</a:t>
            </a:r>
          </a:p>
          <a:p>
            <a:r>
              <a:rPr lang="ru-RU" dirty="0" smtClean="0"/>
              <a:t>собрание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8652279" y="4612719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сенат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9465162" y="4488998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консулы</a:t>
            </a:r>
            <a:endParaRPr lang="ru-RU" dirty="0"/>
          </a:p>
        </p:txBody>
      </p:sp>
      <p:sp>
        <p:nvSpPr>
          <p:cNvPr id="15" name="Молния 14"/>
          <p:cNvSpPr/>
          <p:nvPr/>
        </p:nvSpPr>
        <p:spPr>
          <a:xfrm>
            <a:off x="4762418" y="2995750"/>
            <a:ext cx="1780010" cy="1117079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5586896" y="3814370"/>
            <a:ext cx="484632" cy="9409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894332" y="4612719"/>
            <a:ext cx="20906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Социальная</a:t>
            </a:r>
          </a:p>
          <a:p>
            <a:r>
              <a:rPr lang="ru-RU" sz="2400" b="1" dirty="0" smtClean="0"/>
              <a:t>сфера</a:t>
            </a:r>
            <a:endParaRPr lang="ru-RU" sz="2400" b="1" dirty="0"/>
          </a:p>
        </p:txBody>
      </p:sp>
      <p:sp>
        <p:nvSpPr>
          <p:cNvPr id="6" name="Пятно 1 5"/>
          <p:cNvSpPr/>
          <p:nvPr/>
        </p:nvSpPr>
        <p:spPr>
          <a:xfrm>
            <a:off x="3706586" y="5302624"/>
            <a:ext cx="4566856" cy="1530769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Гражданская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война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11264" y="310985"/>
            <a:ext cx="91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??</a:t>
            </a:r>
          </a:p>
          <a:p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4546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82240" y="2824480"/>
            <a:ext cx="70068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96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1" y="385891"/>
            <a:ext cx="10123714" cy="6057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1" y="1500877"/>
            <a:ext cx="79961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accent5">
                    <a:lumMod val="50000"/>
                  </a:schemeClr>
                </a:solidFill>
              </a:rPr>
              <a:t>«Установление империи в Риме».</a:t>
            </a:r>
            <a:endParaRPr lang="ru-RU" sz="3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78085" y="4249180"/>
            <a:ext cx="524893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К УРОКУ ШАШКОВОЙ</a:t>
            </a:r>
          </a:p>
          <a:p>
            <a:pPr algn="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АЛЛЫ ГЕННАДЬЕВНЫ</a:t>
            </a:r>
          </a:p>
          <a:p>
            <a:pPr algn="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ИСТОРИИ И ОБЩЕСТВОЗНАНИЯ</a:t>
            </a:r>
          </a:p>
          <a:p>
            <a:pPr algn="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КАТЕГОРИИ</a:t>
            </a:r>
          </a:p>
          <a:p>
            <a:pPr algn="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СОШ с.Преполовенка</a:t>
            </a:r>
          </a:p>
          <a:p>
            <a:pPr algn="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Безенчукского райна</a:t>
            </a:r>
          </a:p>
          <a:p>
            <a:pPr algn="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Самарской области.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56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9428" y="685800"/>
            <a:ext cx="926728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Цель</a:t>
            </a:r>
            <a:r>
              <a:rPr lang="ru-RU" sz="4400" dirty="0">
                <a:solidFill>
                  <a:srgbClr val="C00000"/>
                </a:solidFill>
              </a:rPr>
              <a:t>:</a:t>
            </a:r>
            <a:r>
              <a:rPr lang="ru-RU" sz="4000" dirty="0">
                <a:solidFill>
                  <a:srgbClr val="C00000"/>
                </a:solidFill>
              </a:rPr>
              <a:t> </a:t>
            </a:r>
            <a:r>
              <a:rPr lang="ru-RU" sz="4400" dirty="0" smtClean="0">
                <a:solidFill>
                  <a:srgbClr val="C00000"/>
                </a:solidFill>
              </a:rPr>
              <a:t>«Изучить: кто, когда и как </a:t>
            </a:r>
          </a:p>
          <a:p>
            <a:pPr algn="ctr"/>
            <a:r>
              <a:rPr lang="ru-RU" sz="4400" dirty="0" smtClean="0">
                <a:solidFill>
                  <a:srgbClr val="C00000"/>
                </a:solidFill>
              </a:rPr>
              <a:t>установил империю </a:t>
            </a:r>
            <a:r>
              <a:rPr lang="ru-RU" sz="4400" dirty="0">
                <a:solidFill>
                  <a:srgbClr val="C00000"/>
                </a:solidFill>
              </a:rPr>
              <a:t>в Риме».</a:t>
            </a:r>
          </a:p>
          <a:p>
            <a:pPr algn="ctr"/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199" y="2890157"/>
            <a:ext cx="553538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400" dirty="0" smtClean="0"/>
              <a:t>  </a:t>
            </a:r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4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личности,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даты,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понятия,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события.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890657" y="2890157"/>
            <a:ext cx="4897687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Средства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учебника, документа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Лента времени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87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81844" y="908912"/>
            <a:ext cx="8180615" cy="5385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b="1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понятия: </a:t>
            </a: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император, принцепс, меценат, фиск, преторианцы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Даты: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43г. до н.э., 31г. до н.э., 30-14гг. до н.э.</a:t>
            </a:r>
          </a:p>
          <a:p>
            <a:r>
              <a:rPr lang="ru-RU" sz="3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Персоналии: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Октавиан Август, Марк Антоний, Брут, Клеопатра, Цицерон, Меценат, Тит Ливий, Гораций, Вергилий.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8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41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6814" y="156858"/>
            <a:ext cx="9274629" cy="6683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 </a:t>
            </a:r>
            <a: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урока.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.Гражданские войны (борьба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власть):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 между республиканцами и цезарианцами;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б) между Октавианом и Антонием.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.Установление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империи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 дата,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б) способ.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Укрепление империи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 в политической сфере;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б) в социальной;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в) в культурной. </a:t>
            </a:r>
            <a:endParaRPr lang="ru-RU" sz="2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51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-T-Cicero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74" y="661673"/>
            <a:ext cx="3212978" cy="398010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788229" y="2514600"/>
            <a:ext cx="73545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«Тиран убит, а тирания жива».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89248" y="4963886"/>
            <a:ext cx="165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ЦИЦЕРОН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10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Гражданские войны в Риме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43 год до нашей эры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3312" y="1853248"/>
            <a:ext cx="4396339" cy="4403091"/>
          </a:xfrm>
        </p:spPr>
        <p:txBody>
          <a:bodyPr>
            <a:normAutofit/>
          </a:bodyPr>
          <a:lstStyle/>
          <a:p>
            <a:r>
              <a:rPr lang="ru-RU" sz="2400" b="1" u="sng" dirty="0" smtClean="0">
                <a:solidFill>
                  <a:srgbClr val="C00000"/>
                </a:solidFill>
              </a:rPr>
              <a:t>Республиканцы</a:t>
            </a:r>
            <a:r>
              <a:rPr lang="ru-RU" sz="2000" b="1" u="sng" dirty="0" smtClean="0">
                <a:solidFill>
                  <a:srgbClr val="C00000"/>
                </a:solidFill>
              </a:rPr>
              <a:t>	</a:t>
            </a:r>
            <a:r>
              <a:rPr lang="ru-RU" sz="2000" dirty="0" smtClean="0">
                <a:solidFill>
                  <a:srgbClr val="C00000"/>
                </a:solidFill>
              </a:rPr>
              <a:t>					…..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41149" y="1730830"/>
            <a:ext cx="5906136" cy="4084968"/>
          </a:xfrm>
        </p:spPr>
        <p:txBody>
          <a:bodyPr>
            <a:normAutofit/>
          </a:bodyPr>
          <a:lstStyle/>
          <a:p>
            <a:r>
              <a:rPr lang="ru-RU" sz="2400" b="1" u="sng" dirty="0" smtClean="0">
                <a:solidFill>
                  <a:srgbClr val="C00000"/>
                </a:solidFill>
              </a:rPr>
              <a:t>Цезарианцы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ОКТАВИАН                  АНТОНИЙ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6915" y="2897436"/>
            <a:ext cx="2286198" cy="2859272"/>
          </a:xfrm>
          <a:prstGeom prst="rect">
            <a:avLst/>
          </a:prstGeom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2552" y="2897436"/>
            <a:ext cx="1950704" cy="2859272"/>
          </a:xfrm>
          <a:prstGeom prst="rect">
            <a:avLst/>
          </a:prstGeom>
        </p:spPr>
      </p:pic>
      <p:pic>
        <p:nvPicPr>
          <p:cNvPr id="9" name="Рисунок 8" descr="картинка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958" y="2897436"/>
            <a:ext cx="2302328" cy="285927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1289958" y="6057900"/>
            <a:ext cx="136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ЦЕЛЬ …….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46915" y="6008914"/>
            <a:ext cx="3667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ЦЕЛЬ: ЕДИНОЛИЧНАЯ ВЛАСТЬ.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89958" y="6345093"/>
            <a:ext cx="1755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РЕЗУЛЬТАТ ….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46915" y="6319712"/>
            <a:ext cx="1922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РЕЗУЛЬТАТ ……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68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0268" y="2967335"/>
            <a:ext cx="723146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Домашнее задание</a:t>
            </a:r>
          </a:p>
          <a:p>
            <a:pPr algn="ctr"/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Picture 8" descr="4"/>
          <p:cNvPicPr/>
          <p:nvPr/>
        </p:nvPicPr>
        <p:blipFill>
          <a:blip r:embed="rId2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1569357"/>
            <a:ext cx="8534400" cy="4927600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86864" y="470398"/>
            <a:ext cx="92704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РАЗДЕЛ ТЕРРИТОРИИ</a:t>
            </a:r>
          </a:p>
          <a:p>
            <a:pPr algn="ctr"/>
            <a:r>
              <a:rPr lang="ru-RU" sz="2400" b="1" u="sng" dirty="0" smtClean="0">
                <a:solidFill>
                  <a:srgbClr val="C00000"/>
                </a:solidFill>
              </a:rPr>
              <a:t>ЗАПАДНАЯ</a:t>
            </a:r>
            <a:r>
              <a:rPr lang="ru-RU" sz="2400" b="1" dirty="0" smtClean="0">
                <a:solidFill>
                  <a:srgbClr val="C00000"/>
                </a:solidFill>
              </a:rPr>
              <a:t> ЧАСТЬ –ОКТАВИАНУ    </a:t>
            </a:r>
            <a:r>
              <a:rPr lang="ru-RU" sz="2400" b="1" u="sng" dirty="0" smtClean="0">
                <a:solidFill>
                  <a:srgbClr val="C00000"/>
                </a:solidFill>
              </a:rPr>
              <a:t>ВОСТОЧНАЯ</a:t>
            </a:r>
            <a:r>
              <a:rPr lang="ru-RU" sz="2400" b="1" dirty="0" smtClean="0">
                <a:solidFill>
                  <a:srgbClr val="C00000"/>
                </a:solidFill>
              </a:rPr>
              <a:t> -АНТОНИЮ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92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734</TotalTime>
  <Words>486</Words>
  <Application>Microsoft Office PowerPoint</Application>
  <PresentationFormat>Широкоэкранный</PresentationFormat>
  <Paragraphs>160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Century Gothic</vt:lpstr>
      <vt:lpstr>Times New Roman</vt:lpstr>
      <vt:lpstr>Wingdings 3</vt:lpstr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Гражданские войны в Риме 43 год до нашей эры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Алла</dc:creator>
  <cp:lastModifiedBy>Алла</cp:lastModifiedBy>
  <cp:revision>82</cp:revision>
  <dcterms:created xsi:type="dcterms:W3CDTF">2015-03-21T16:48:59Z</dcterms:created>
  <dcterms:modified xsi:type="dcterms:W3CDTF">2015-04-01T14:23:52Z</dcterms:modified>
</cp:coreProperties>
</file>