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5" r:id="rId12"/>
    <p:sldId id="270" r:id="rId13"/>
    <p:sldId id="267" r:id="rId14"/>
    <p:sldId id="268" r:id="rId15"/>
    <p:sldId id="269" r:id="rId16"/>
    <p:sldId id="271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5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6A2"/>
    <a:srgbClr val="CC00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57F4-38C5-4214-BEF0-90917D02A2AE}" type="datetimeFigureOut">
              <a:rPr lang="ru-RU" smtClean="0"/>
              <a:pPr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E17E-0236-4D13-833A-7CFA93567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772816"/>
            <a:ext cx="7772400" cy="13681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«Русский медвежонок»</a:t>
            </a:r>
            <a:br>
              <a:rPr kumimoji="0" lang="ru-RU" sz="44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2009-2010</a:t>
            </a:r>
            <a:endParaRPr kumimoji="0" lang="ru-RU" sz="44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4869160"/>
            <a:ext cx="3707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Презентацию выполнила </a:t>
            </a:r>
          </a:p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учитель начальных классов </a:t>
            </a:r>
          </a:p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МОУ </a:t>
            </a:r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СОШ  № 23 </a:t>
            </a:r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г. </a:t>
            </a:r>
          </a:p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Слётова Л.А.</a:t>
            </a:r>
            <a:endParaRPr lang="ru-RU" b="1" dirty="0" smtClean="0">
              <a:solidFill>
                <a:srgbClr val="0036A2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2010 год</a:t>
            </a:r>
            <a:endParaRPr lang="ru-RU" b="1" dirty="0">
              <a:solidFill>
                <a:srgbClr val="0036A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b="1" dirty="0">
                <a:solidFill>
                  <a:srgbClr val="002060"/>
                </a:solidFill>
              </a:rPr>
              <a:t>9.В книге Эдуарда Успенского «Дядя Фёдор, пёс и кот» почтальон Печкин первый раз появляется так: «А навстречу им какой-то дядя бежит. Румяный такой, в шапке. Лет пятидесяти с хвостиком. (Это не дядя с хвостиком, а _____ у него с хвостиком.)».</a:t>
            </a:r>
            <a:br>
              <a:rPr lang="ru-RU" sz="3500" b="1" dirty="0">
                <a:solidFill>
                  <a:srgbClr val="002060"/>
                </a:solidFill>
              </a:rPr>
            </a:br>
            <a:r>
              <a:rPr lang="ru-RU" sz="3500" b="1" dirty="0">
                <a:solidFill>
                  <a:srgbClr val="002060"/>
                </a:solidFill>
              </a:rPr>
              <a:t>Какое слово в последней фразе мы заменили чертой?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sz="3500" b="1" i="1" dirty="0" smtClean="0">
                <a:solidFill>
                  <a:srgbClr val="003300"/>
                </a:solidFill>
              </a:rPr>
              <a:t>Варианты</a:t>
            </a:r>
            <a:r>
              <a:rPr lang="ru-RU" sz="3500" b="1" i="1" dirty="0">
                <a:solidFill>
                  <a:srgbClr val="003300"/>
                </a:solidFill>
              </a:rPr>
              <a:t>:</a:t>
            </a:r>
            <a:r>
              <a:rPr lang="ru-RU" sz="3500" b="1" dirty="0">
                <a:solidFill>
                  <a:srgbClr val="003300"/>
                </a:solidFill>
              </a:rPr>
              <a:t/>
            </a:r>
            <a:br>
              <a:rPr lang="ru-RU" sz="3500" b="1" dirty="0">
                <a:solidFill>
                  <a:srgbClr val="003300"/>
                </a:solidFill>
              </a:rPr>
            </a:br>
            <a:r>
              <a:rPr lang="ru-RU" sz="3500" b="1" dirty="0">
                <a:solidFill>
                  <a:srgbClr val="003300"/>
                </a:solidFill>
              </a:rPr>
              <a:t>(А) бег; </a:t>
            </a:r>
            <a:r>
              <a:rPr lang="ru-RU" sz="3500" b="1" dirty="0" smtClean="0">
                <a:solidFill>
                  <a:srgbClr val="003300"/>
                </a:solidFill>
              </a:rPr>
              <a:t>         (</a:t>
            </a:r>
            <a:r>
              <a:rPr lang="ru-RU" sz="3500" b="1" dirty="0">
                <a:solidFill>
                  <a:srgbClr val="003300"/>
                </a:solidFill>
              </a:rPr>
              <a:t>Б) возраст; </a:t>
            </a:r>
            <a:r>
              <a:rPr lang="ru-RU" sz="3500" b="1" dirty="0" smtClean="0">
                <a:solidFill>
                  <a:srgbClr val="003300"/>
                </a:solidFill>
              </a:rPr>
              <a:t>            (</a:t>
            </a:r>
            <a:r>
              <a:rPr lang="ru-RU" sz="3500" b="1" dirty="0">
                <a:solidFill>
                  <a:srgbClr val="003300"/>
                </a:solidFill>
              </a:rPr>
              <a:t>В) рост</a:t>
            </a:r>
            <a:r>
              <a:rPr lang="ru-RU" sz="3500" b="1" dirty="0" smtClean="0">
                <a:solidFill>
                  <a:srgbClr val="003300"/>
                </a:solidFill>
              </a:rPr>
              <a:t>;      </a:t>
            </a:r>
            <a:r>
              <a:rPr lang="ru-RU" sz="3500" b="1" dirty="0">
                <a:solidFill>
                  <a:srgbClr val="003300"/>
                </a:solidFill>
              </a:rPr>
              <a:t>(Г) румянец; </a:t>
            </a:r>
            <a:r>
              <a:rPr lang="ru-RU" sz="3500" b="1" dirty="0" smtClean="0">
                <a:solidFill>
                  <a:srgbClr val="003300"/>
                </a:solidFill>
              </a:rPr>
              <a:t>           (</a:t>
            </a:r>
            <a:r>
              <a:rPr lang="ru-RU" sz="3500" b="1" dirty="0">
                <a:solidFill>
                  <a:srgbClr val="003300"/>
                </a:solidFill>
              </a:rPr>
              <a:t>Д) шапка.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300192" y="5610145"/>
            <a:ext cx="230425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(Б) возраст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10. Название какого нужного в хозяйстве предмета происходит от немецкого слова, означающего </a:t>
            </a:r>
            <a:r>
              <a:rPr lang="ru-RU" sz="4000" b="1" dirty="0" smtClean="0">
                <a:solidFill>
                  <a:srgbClr val="002060"/>
                </a:solidFill>
              </a:rPr>
              <a:t>змея?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3300"/>
                </a:solidFill>
              </a:rPr>
              <a:t>Варианты: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плоскогубцы; </a:t>
            </a:r>
            <a:r>
              <a:rPr lang="ru-RU" b="1" dirty="0" smtClean="0">
                <a:solidFill>
                  <a:srgbClr val="003300"/>
                </a:solidFill>
              </a:rPr>
              <a:t>              (</a:t>
            </a:r>
            <a:r>
              <a:rPr lang="ru-RU" b="1" dirty="0">
                <a:solidFill>
                  <a:srgbClr val="003300"/>
                </a:solidFill>
              </a:rPr>
              <a:t>Б) топор</a:t>
            </a:r>
            <a:r>
              <a:rPr lang="ru-RU" b="1" dirty="0" smtClean="0">
                <a:solidFill>
                  <a:srgbClr val="003300"/>
                </a:solidFill>
              </a:rPr>
              <a:t>;               (</a:t>
            </a:r>
            <a:r>
              <a:rPr lang="ru-RU" b="1" dirty="0">
                <a:solidFill>
                  <a:srgbClr val="003300"/>
                </a:solidFill>
              </a:rPr>
              <a:t>В) ножницы; </a:t>
            </a:r>
            <a:r>
              <a:rPr lang="ru-RU" b="1" dirty="0" smtClean="0">
                <a:solidFill>
                  <a:srgbClr val="003300"/>
                </a:solidFill>
              </a:rPr>
              <a:t>                    (</a:t>
            </a:r>
            <a:r>
              <a:rPr lang="ru-RU" b="1" dirty="0">
                <a:solidFill>
                  <a:srgbClr val="003300"/>
                </a:solidFill>
              </a:rPr>
              <a:t>Г) шланг</a:t>
            </a:r>
            <a:r>
              <a:rPr lang="ru-RU" b="1" dirty="0" smtClean="0">
                <a:solidFill>
                  <a:srgbClr val="003300"/>
                </a:solidFill>
              </a:rPr>
              <a:t>;              </a:t>
            </a:r>
            <a:r>
              <a:rPr lang="ru-RU" b="1" dirty="0">
                <a:solidFill>
                  <a:srgbClr val="003300"/>
                </a:solidFill>
              </a:rPr>
              <a:t>(Д) пила.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56176" y="5517232"/>
            <a:ext cx="244827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(Г) шланг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nashi-detochki.ru/image/rusmedved/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8640960" cy="270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70995"/>
            <a:ext cx="84743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Что не поместится в пенале?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Варианты: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508104" y="5589240"/>
            <a:ext cx="32403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портфель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12. В известном мультфильме Волк говорит, когда Заяц убегает от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него: «Ну, Заяц, погоди!» Как понять слова Волка? Он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3300"/>
                </a:solidFill>
              </a:rPr>
              <a:t>Варианты: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просит Зайца подождать; </a:t>
            </a:r>
            <a:endParaRPr lang="ru-RU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Б) советует не торопиться;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(В) шутит; </a:t>
            </a:r>
            <a:r>
              <a:rPr lang="ru-RU" b="1" dirty="0" smtClean="0">
                <a:solidFill>
                  <a:srgbClr val="003300"/>
                </a:solidFill>
              </a:rPr>
              <a:t>        </a:t>
            </a: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Г) жалуется; </a:t>
            </a:r>
            <a:r>
              <a:rPr lang="ru-RU" b="1" dirty="0" smtClean="0">
                <a:solidFill>
                  <a:srgbClr val="003300"/>
                </a:solidFill>
              </a:rPr>
              <a:t>       </a:t>
            </a: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(</a:t>
            </a:r>
            <a:r>
              <a:rPr lang="ru-RU" b="1" dirty="0">
                <a:solidFill>
                  <a:srgbClr val="003300"/>
                </a:solidFill>
              </a:rPr>
              <a:t>Д) угрожает.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940152" y="5373216"/>
            <a:ext cx="28803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(Д) угрожает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021288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13. Школьная оценка, которую в прежние времена называли посредственно, — это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пятёрка; </a:t>
            </a:r>
            <a:r>
              <a:rPr lang="ru-RU" b="1" dirty="0" smtClean="0">
                <a:solidFill>
                  <a:srgbClr val="003300"/>
                </a:solidFill>
              </a:rPr>
              <a:t>            (</a:t>
            </a:r>
            <a:r>
              <a:rPr lang="ru-RU" b="1" dirty="0">
                <a:solidFill>
                  <a:srgbClr val="003300"/>
                </a:solidFill>
              </a:rPr>
              <a:t>Б) четвёрка; </a:t>
            </a:r>
            <a:r>
              <a:rPr lang="ru-RU" b="1" dirty="0" smtClean="0">
                <a:solidFill>
                  <a:srgbClr val="003300"/>
                </a:solidFill>
              </a:rPr>
              <a:t>                     (</a:t>
            </a:r>
            <a:r>
              <a:rPr lang="ru-RU" b="1" dirty="0">
                <a:solidFill>
                  <a:srgbClr val="003300"/>
                </a:solidFill>
              </a:rPr>
              <a:t>В) тройка</a:t>
            </a:r>
            <a:r>
              <a:rPr lang="ru-RU" b="1" dirty="0" smtClean="0">
                <a:solidFill>
                  <a:srgbClr val="003300"/>
                </a:solidFill>
              </a:rPr>
              <a:t>;               </a:t>
            </a:r>
            <a:r>
              <a:rPr lang="ru-RU" b="1" dirty="0">
                <a:solidFill>
                  <a:srgbClr val="003300"/>
                </a:solidFill>
              </a:rPr>
              <a:t>(Г) двойка; </a:t>
            </a:r>
            <a:r>
              <a:rPr lang="ru-RU" b="1" dirty="0" smtClean="0">
                <a:solidFill>
                  <a:srgbClr val="003300"/>
                </a:solidFill>
              </a:rPr>
              <a:t>                           (</a:t>
            </a:r>
            <a:r>
              <a:rPr lang="ru-RU" b="1" dirty="0">
                <a:solidFill>
                  <a:srgbClr val="003300"/>
                </a:solidFill>
              </a:rPr>
              <a:t>Д) единица.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12160" y="5178097"/>
            <a:ext cx="25202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(В) тройка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4334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200" b="1" dirty="0">
                <a:solidFill>
                  <a:srgbClr val="002060"/>
                </a:solidFill>
              </a:rPr>
              <a:t>14. В стихотворении Даниила Хармса таксик говорит бульдогу:</a:t>
            </a:r>
            <a:br>
              <a:rPr lang="ru-RU" sz="4200" b="1" dirty="0">
                <a:solidFill>
                  <a:srgbClr val="002060"/>
                </a:solidFill>
              </a:rPr>
            </a:br>
            <a:r>
              <a:rPr lang="ru-RU" sz="4200" b="1" dirty="0">
                <a:solidFill>
                  <a:srgbClr val="0036A2"/>
                </a:solidFill>
              </a:rPr>
              <a:t>«Пора мне на свидание,</a:t>
            </a:r>
            <a:br>
              <a:rPr lang="ru-RU" sz="4200" b="1" dirty="0">
                <a:solidFill>
                  <a:srgbClr val="0036A2"/>
                </a:solidFill>
              </a:rPr>
            </a:br>
            <a:r>
              <a:rPr lang="ru-RU" sz="4200" b="1" dirty="0">
                <a:solidFill>
                  <a:srgbClr val="0036A2"/>
                </a:solidFill>
              </a:rPr>
              <a:t>Уж восемь без пяти.</a:t>
            </a:r>
            <a:br>
              <a:rPr lang="ru-RU" sz="4200" b="1" dirty="0">
                <a:solidFill>
                  <a:srgbClr val="0036A2"/>
                </a:solidFill>
              </a:rPr>
            </a:br>
            <a:r>
              <a:rPr lang="ru-RU" sz="4200" b="1" dirty="0">
                <a:solidFill>
                  <a:srgbClr val="0036A2"/>
                </a:solidFill>
              </a:rPr>
              <a:t>Как поздно! До свидания!</a:t>
            </a:r>
            <a:br>
              <a:rPr lang="ru-RU" sz="4200" b="1" dirty="0">
                <a:solidFill>
                  <a:srgbClr val="0036A2"/>
                </a:solidFill>
              </a:rPr>
            </a:br>
            <a:r>
              <a:rPr lang="ru-RU" sz="4200" b="1" dirty="0">
                <a:solidFill>
                  <a:srgbClr val="0036A2"/>
                </a:solidFill>
              </a:rPr>
              <a:t>Сидите на цепи!»</a:t>
            </a:r>
          </a:p>
          <a:p>
            <a:pPr>
              <a:buNone/>
            </a:pPr>
            <a:r>
              <a:rPr lang="ru-RU" sz="4200" b="1" dirty="0">
                <a:solidFill>
                  <a:srgbClr val="002060"/>
                </a:solidFill>
              </a:rPr>
              <a:t>А сколько было времени?</a:t>
            </a:r>
            <a:r>
              <a:rPr lang="ru-RU" dirty="0"/>
              <a:t/>
            </a:r>
            <a:br>
              <a:rPr lang="ru-RU" dirty="0"/>
            </a:br>
            <a:r>
              <a:rPr lang="ru-RU" sz="3800" b="1" i="1" dirty="0">
                <a:solidFill>
                  <a:srgbClr val="003300"/>
                </a:solidFill>
              </a:rPr>
              <a:t>Варианты:</a:t>
            </a:r>
            <a:r>
              <a:rPr lang="ru-RU" sz="3800" b="1" dirty="0">
                <a:solidFill>
                  <a:srgbClr val="003300"/>
                </a:solidFill>
              </a:rPr>
              <a:t/>
            </a:r>
            <a:br>
              <a:rPr lang="ru-RU" sz="3800" b="1" dirty="0">
                <a:solidFill>
                  <a:srgbClr val="003300"/>
                </a:solidFill>
              </a:rPr>
            </a:br>
            <a:r>
              <a:rPr lang="ru-RU" sz="3800" b="1" dirty="0">
                <a:solidFill>
                  <a:srgbClr val="003300"/>
                </a:solidFill>
              </a:rPr>
              <a:t>(А) восемь часов пять минут;</a:t>
            </a:r>
            <a:br>
              <a:rPr lang="ru-RU" sz="3800" b="1" dirty="0">
                <a:solidFill>
                  <a:srgbClr val="003300"/>
                </a:solidFill>
              </a:rPr>
            </a:br>
            <a:r>
              <a:rPr lang="ru-RU" sz="3800" b="1" dirty="0">
                <a:solidFill>
                  <a:srgbClr val="003300"/>
                </a:solidFill>
              </a:rPr>
              <a:t>(Б) семь часов пятьдесят пять минут;</a:t>
            </a:r>
            <a:br>
              <a:rPr lang="ru-RU" sz="3800" b="1" dirty="0">
                <a:solidFill>
                  <a:srgbClr val="003300"/>
                </a:solidFill>
              </a:rPr>
            </a:br>
            <a:r>
              <a:rPr lang="ru-RU" sz="3800" b="1" dirty="0">
                <a:solidFill>
                  <a:srgbClr val="003300"/>
                </a:solidFill>
              </a:rPr>
              <a:t>(В) пять часов восемь минут;</a:t>
            </a:r>
            <a:br>
              <a:rPr lang="ru-RU" sz="3800" b="1" dirty="0">
                <a:solidFill>
                  <a:srgbClr val="003300"/>
                </a:solidFill>
              </a:rPr>
            </a:br>
            <a:r>
              <a:rPr lang="ru-RU" sz="3800" b="1" dirty="0">
                <a:solidFill>
                  <a:srgbClr val="003300"/>
                </a:solidFill>
              </a:rPr>
              <a:t>(Г) четыре часа пятьдесят две минуты;</a:t>
            </a:r>
            <a:br>
              <a:rPr lang="ru-RU" sz="3800" b="1" dirty="0">
                <a:solidFill>
                  <a:srgbClr val="003300"/>
                </a:solidFill>
              </a:rPr>
            </a:br>
            <a:r>
              <a:rPr lang="ru-RU" sz="3800" b="1" dirty="0">
                <a:solidFill>
                  <a:srgbClr val="003300"/>
                </a:solidFill>
              </a:rPr>
              <a:t>(Д) три часа.</a:t>
            </a:r>
          </a:p>
          <a:p>
            <a:pPr>
              <a:buNone/>
            </a:pPr>
            <a:endParaRPr lang="ru-RU" sz="3800" b="1" dirty="0">
              <a:solidFill>
                <a:srgbClr val="0033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99992" y="5589240"/>
            <a:ext cx="435597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(Б) семь часов пятьдесят пять минут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15. Даны прилагательные: голодный, здоровый, красный, упрямый.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Кто лишний?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бык</a:t>
            </a:r>
            <a:r>
              <a:rPr lang="ru-RU" b="1" dirty="0" smtClean="0">
                <a:solidFill>
                  <a:srgbClr val="003300"/>
                </a:solidFill>
              </a:rPr>
              <a:t>;                </a:t>
            </a:r>
            <a:r>
              <a:rPr lang="ru-RU" b="1" dirty="0">
                <a:solidFill>
                  <a:srgbClr val="003300"/>
                </a:solidFill>
              </a:rPr>
              <a:t>(Б) волк; </a:t>
            </a:r>
            <a:r>
              <a:rPr lang="ru-RU" b="1" dirty="0" smtClean="0">
                <a:solidFill>
                  <a:srgbClr val="003300"/>
                </a:solidFill>
              </a:rPr>
              <a:t>                 (</a:t>
            </a:r>
            <a:r>
              <a:rPr lang="ru-RU" b="1" dirty="0">
                <a:solidFill>
                  <a:srgbClr val="003300"/>
                </a:solidFill>
              </a:rPr>
              <a:t>В) заяц; </a:t>
            </a:r>
            <a:r>
              <a:rPr lang="ru-RU" b="1" dirty="0" smtClean="0">
                <a:solidFill>
                  <a:srgbClr val="003300"/>
                </a:solidFill>
              </a:rPr>
              <a:t>               (</a:t>
            </a:r>
            <a:r>
              <a:rPr lang="ru-RU" b="1" dirty="0">
                <a:solidFill>
                  <a:srgbClr val="003300"/>
                </a:solidFill>
              </a:rPr>
              <a:t>Г) осёл; </a:t>
            </a:r>
            <a:r>
              <a:rPr lang="ru-RU" b="1" dirty="0" smtClean="0">
                <a:solidFill>
                  <a:srgbClr val="003300"/>
                </a:solidFill>
              </a:rPr>
              <a:t>               (</a:t>
            </a:r>
            <a:r>
              <a:rPr lang="ru-RU" b="1" dirty="0">
                <a:solidFill>
                  <a:srgbClr val="003300"/>
                </a:solidFill>
              </a:rPr>
              <a:t>Д) рак.</a:t>
            </a: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156176" y="5301208"/>
            <a:ext cx="20517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(В)   заяц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16. В известном предложении из букваря «Мама мыла раму» не сказано, какую раму мама мыла. Что мама точно не могла </a:t>
            </a:r>
            <a:r>
              <a:rPr lang="ru-RU" b="1" dirty="0" smtClean="0">
                <a:solidFill>
                  <a:srgbClr val="002060"/>
                </a:solidFill>
              </a:rPr>
              <a:t>мыть?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3300"/>
                </a:solidFill>
              </a:rPr>
              <a:t>Варианты: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тарелку;  </a:t>
            </a:r>
            <a:r>
              <a:rPr lang="ru-RU" b="1" dirty="0" smtClean="0">
                <a:solidFill>
                  <a:srgbClr val="003300"/>
                </a:solidFill>
              </a:rPr>
              <a:t>           (</a:t>
            </a:r>
            <a:r>
              <a:rPr lang="ru-RU" b="1" dirty="0">
                <a:solidFill>
                  <a:srgbClr val="003300"/>
                </a:solidFill>
              </a:rPr>
              <a:t>Б) велосипед; </a:t>
            </a:r>
            <a:r>
              <a:rPr lang="ru-RU" b="1" dirty="0" smtClean="0">
                <a:solidFill>
                  <a:srgbClr val="003300"/>
                </a:solidFill>
              </a:rPr>
              <a:t>                  (</a:t>
            </a:r>
            <a:r>
              <a:rPr lang="ru-RU" b="1" dirty="0">
                <a:solidFill>
                  <a:srgbClr val="003300"/>
                </a:solidFill>
              </a:rPr>
              <a:t>В) окно; </a:t>
            </a:r>
            <a:r>
              <a:rPr lang="ru-RU" b="1" dirty="0" smtClean="0">
                <a:solidFill>
                  <a:srgbClr val="003300"/>
                </a:solidFill>
              </a:rPr>
              <a:t>                  (</a:t>
            </a:r>
            <a:r>
              <a:rPr lang="ru-RU" b="1" dirty="0">
                <a:solidFill>
                  <a:srgbClr val="003300"/>
                </a:solidFill>
              </a:rPr>
              <a:t>Г) зеркало; </a:t>
            </a:r>
            <a:r>
              <a:rPr lang="ru-RU" b="1" dirty="0" smtClean="0">
                <a:solidFill>
                  <a:srgbClr val="003300"/>
                </a:solidFill>
              </a:rPr>
              <a:t>                          (</a:t>
            </a:r>
            <a:r>
              <a:rPr lang="ru-RU" b="1" dirty="0">
                <a:solidFill>
                  <a:srgbClr val="003300"/>
                </a:solidFill>
              </a:rPr>
              <a:t>Д) картину.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084168" y="5373216"/>
            <a:ext cx="266429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(А) тарелку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352928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17. Маленького </a:t>
            </a:r>
            <a:r>
              <a:rPr lang="ru-RU" sz="4000" b="1" dirty="0" err="1">
                <a:solidFill>
                  <a:srgbClr val="002060"/>
                </a:solidFill>
              </a:rPr>
              <a:t>Юлика</a:t>
            </a:r>
            <a:r>
              <a:rPr lang="ru-RU" sz="4000" b="1" dirty="0">
                <a:solidFill>
                  <a:srgbClr val="002060"/>
                </a:solidFill>
              </a:rPr>
              <a:t> зовут так же, как его дедушку. Значит, они с дедушкой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ровесники</a:t>
            </a:r>
            <a:r>
              <a:rPr lang="ru-RU" b="1" dirty="0" smtClean="0">
                <a:solidFill>
                  <a:srgbClr val="003300"/>
                </a:solidFill>
              </a:rPr>
              <a:t>;                     </a:t>
            </a:r>
            <a:r>
              <a:rPr lang="ru-RU" b="1" dirty="0">
                <a:solidFill>
                  <a:srgbClr val="003300"/>
                </a:solidFill>
              </a:rPr>
              <a:t>(Б) именинники; </a:t>
            </a:r>
            <a:r>
              <a:rPr lang="ru-RU" b="1" dirty="0" smtClean="0">
                <a:solidFill>
                  <a:srgbClr val="003300"/>
                </a:solidFill>
              </a:rPr>
              <a:t>            (</a:t>
            </a:r>
            <a:r>
              <a:rPr lang="ru-RU" b="1" dirty="0">
                <a:solidFill>
                  <a:srgbClr val="003300"/>
                </a:solidFill>
              </a:rPr>
              <a:t>В) </a:t>
            </a:r>
            <a:r>
              <a:rPr lang="ru-RU" b="1" dirty="0" err="1">
                <a:solidFill>
                  <a:srgbClr val="003300"/>
                </a:solidFill>
              </a:rPr>
              <a:t>одноимённики</a:t>
            </a:r>
            <a:r>
              <a:rPr lang="ru-RU" b="1" dirty="0">
                <a:solidFill>
                  <a:srgbClr val="003300"/>
                </a:solidFill>
              </a:rPr>
              <a:t>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(Г) однофамильцы; </a:t>
            </a:r>
            <a:r>
              <a:rPr lang="ru-RU" b="1" dirty="0" smtClean="0">
                <a:solidFill>
                  <a:srgbClr val="003300"/>
                </a:solidFill>
              </a:rPr>
              <a:t>           (</a:t>
            </a:r>
            <a:r>
              <a:rPr lang="ru-RU" b="1" dirty="0">
                <a:solidFill>
                  <a:srgbClr val="003300"/>
                </a:solidFill>
              </a:rPr>
              <a:t>Д) тёзки.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372200" y="5610146"/>
            <a:ext cx="190770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(Д) тёзки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820472" cy="5616623"/>
          </a:xfrm>
        </p:spPr>
        <p:txBody>
          <a:bodyPr/>
          <a:lstStyle/>
          <a:p>
            <a:pPr>
              <a:buNone/>
            </a:pPr>
            <a:r>
              <a:rPr lang="ru-RU" sz="3600" b="1" dirty="0">
                <a:solidFill>
                  <a:srgbClr val="002060"/>
                </a:solidFill>
              </a:rPr>
              <a:t>18. </a:t>
            </a:r>
            <a:r>
              <a:rPr lang="ru-RU" sz="3600" b="1" dirty="0" err="1">
                <a:solidFill>
                  <a:srgbClr val="002060"/>
                </a:solidFill>
              </a:rPr>
              <a:t>Юлик</a:t>
            </a:r>
            <a:r>
              <a:rPr lang="ru-RU" sz="3600" b="1" dirty="0">
                <a:solidFill>
                  <a:srgbClr val="002060"/>
                </a:solidFill>
              </a:rPr>
              <a:t> и Ося любят играть друг с другом в пластилиновых солдатиков. У Оси двести семьдесят один...</a:t>
            </a:r>
            <a:r>
              <a:rPr lang="ru-RU" dirty="0"/>
              <a:t/>
            </a:r>
            <a:br>
              <a:rPr lang="ru-RU" dirty="0"/>
            </a:br>
            <a:endParaRPr lang="ru-RU" sz="1000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…таких солдатиков; </a:t>
            </a:r>
            <a:endParaRPr lang="ru-RU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Б) …такого солдатика;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(В) …такой солдатик; </a:t>
            </a:r>
            <a:endParaRPr lang="ru-RU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Г) …такие солдатики;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(Д) …штук таких солдатиков.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932040" y="5877272"/>
            <a:ext cx="388843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...такой солдатик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021288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08912" cy="3384376"/>
          </a:xfrm>
        </p:spPr>
        <p:txBody>
          <a:bodyPr>
            <a:normAutofit fontScale="92500" lnSpcReduction="20000"/>
          </a:bodyPr>
          <a:lstStyle/>
          <a:p>
            <a:r>
              <a:rPr lang="ru-RU" sz="4600" b="1" dirty="0" smtClean="0">
                <a:solidFill>
                  <a:srgbClr val="002060"/>
                </a:solidFill>
              </a:rPr>
              <a:t>1. Между </a:t>
            </a:r>
            <a:r>
              <a:rPr lang="ru-RU" sz="4600" b="1" dirty="0">
                <a:solidFill>
                  <a:srgbClr val="002060"/>
                </a:solidFill>
              </a:rPr>
              <a:t>какими двумя буквами в русском алфавите стоит ещё одна буква</a:t>
            </a:r>
            <a:r>
              <a:rPr lang="ru-RU" sz="4600" b="1" dirty="0" smtClean="0">
                <a:solidFill>
                  <a:srgbClr val="002060"/>
                </a:solidFill>
              </a:rPr>
              <a:t>?</a:t>
            </a:r>
            <a:endParaRPr lang="ru-RU" sz="4600" dirty="0" smtClean="0">
              <a:solidFill>
                <a:schemeClr val="tx1"/>
              </a:solidFill>
            </a:endParaRPr>
          </a:p>
          <a:p>
            <a:pPr algn="l"/>
            <a:r>
              <a:rPr lang="ru-RU" sz="3500" b="1" i="1" dirty="0" smtClean="0">
                <a:solidFill>
                  <a:srgbClr val="003300"/>
                </a:solidFill>
              </a:rPr>
              <a:t>Варианты:</a:t>
            </a:r>
            <a:r>
              <a:rPr lang="ru-RU" sz="4600" dirty="0">
                <a:solidFill>
                  <a:schemeClr val="tx1"/>
                </a:solidFill>
              </a:rPr>
              <a:t/>
            </a:r>
            <a:br>
              <a:rPr lang="ru-RU" sz="4600" dirty="0">
                <a:solidFill>
                  <a:schemeClr val="tx1"/>
                </a:solidFill>
              </a:rPr>
            </a:br>
            <a:r>
              <a:rPr lang="ru-RU" sz="3300" b="1" dirty="0">
                <a:solidFill>
                  <a:srgbClr val="003300"/>
                </a:solidFill>
              </a:rPr>
              <a:t>(А) между Б и В; </a:t>
            </a:r>
            <a:r>
              <a:rPr lang="ru-RU" sz="3300" b="1" dirty="0" smtClean="0">
                <a:solidFill>
                  <a:srgbClr val="003300"/>
                </a:solidFill>
              </a:rPr>
              <a:t>                       (</a:t>
            </a:r>
            <a:r>
              <a:rPr lang="ru-RU" sz="3300" b="1" dirty="0">
                <a:solidFill>
                  <a:srgbClr val="003300"/>
                </a:solidFill>
              </a:rPr>
              <a:t>Б) между В и </a:t>
            </a:r>
            <a:r>
              <a:rPr lang="ru-RU" sz="3300" b="1" dirty="0" smtClean="0">
                <a:solidFill>
                  <a:srgbClr val="003300"/>
                </a:solidFill>
              </a:rPr>
              <a:t>Г; (В</a:t>
            </a:r>
            <a:r>
              <a:rPr lang="ru-RU" sz="3300" b="1" dirty="0">
                <a:solidFill>
                  <a:srgbClr val="003300"/>
                </a:solidFill>
              </a:rPr>
              <a:t>) между Г и Д</a:t>
            </a:r>
            <a:r>
              <a:rPr lang="ru-RU" sz="3300" b="1" dirty="0" smtClean="0">
                <a:solidFill>
                  <a:srgbClr val="003300"/>
                </a:solidFill>
              </a:rPr>
              <a:t>;                        (</a:t>
            </a:r>
            <a:r>
              <a:rPr lang="ru-RU" sz="3300" b="1" dirty="0">
                <a:solidFill>
                  <a:srgbClr val="003300"/>
                </a:solidFill>
              </a:rPr>
              <a:t>Г) между Д и Е; </a:t>
            </a:r>
            <a:r>
              <a:rPr lang="ru-RU" sz="3300" b="1" dirty="0" smtClean="0">
                <a:solidFill>
                  <a:srgbClr val="003300"/>
                </a:solidFill>
              </a:rPr>
              <a:t> (</a:t>
            </a:r>
            <a:r>
              <a:rPr lang="ru-RU" sz="3300" b="1" dirty="0">
                <a:solidFill>
                  <a:srgbClr val="003300"/>
                </a:solidFill>
              </a:rPr>
              <a:t>Д) между Е и Ж.</a:t>
            </a:r>
          </a:p>
          <a:p>
            <a:endParaRPr lang="ru-RU" sz="3300" b="1" dirty="0">
              <a:solidFill>
                <a:srgbClr val="00330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572000" y="5445224"/>
            <a:ext cx="388741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между Е и 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19. Какое слово лишнее по смыслу?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пахарь; </a:t>
            </a:r>
            <a:r>
              <a:rPr lang="ru-RU" b="1" dirty="0" smtClean="0">
                <a:solidFill>
                  <a:srgbClr val="003300"/>
                </a:solidFill>
              </a:rPr>
              <a:t>       (</a:t>
            </a:r>
            <a:r>
              <a:rPr lang="ru-RU" b="1" dirty="0">
                <a:solidFill>
                  <a:srgbClr val="003300"/>
                </a:solidFill>
              </a:rPr>
              <a:t>Б) пекарь; </a:t>
            </a:r>
            <a:r>
              <a:rPr lang="ru-RU" b="1" dirty="0" smtClean="0">
                <a:solidFill>
                  <a:srgbClr val="003300"/>
                </a:solidFill>
              </a:rPr>
              <a:t>         (</a:t>
            </a:r>
            <a:r>
              <a:rPr lang="ru-RU" b="1" dirty="0">
                <a:solidFill>
                  <a:srgbClr val="003300"/>
                </a:solidFill>
              </a:rPr>
              <a:t>В) лекарь</a:t>
            </a:r>
            <a:r>
              <a:rPr lang="ru-RU" b="1" dirty="0" smtClean="0">
                <a:solidFill>
                  <a:srgbClr val="003300"/>
                </a:solidFill>
              </a:rPr>
              <a:t>;</a:t>
            </a: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Г) глухарь</a:t>
            </a:r>
            <a:r>
              <a:rPr lang="ru-RU" b="1" dirty="0" smtClean="0">
                <a:solidFill>
                  <a:srgbClr val="003300"/>
                </a:solidFill>
              </a:rPr>
              <a:t>;        </a:t>
            </a:r>
            <a:r>
              <a:rPr lang="ru-RU" b="1" dirty="0">
                <a:solidFill>
                  <a:srgbClr val="003300"/>
                </a:solidFill>
              </a:rPr>
              <a:t>(Д) звонарь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652120" y="5106089"/>
            <a:ext cx="28803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(Г) глухарь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3600399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20. В каком слове есть приставка?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sz="2800" b="1" i="1" dirty="0" smtClean="0">
                <a:solidFill>
                  <a:srgbClr val="003300"/>
                </a:solidFill>
              </a:rPr>
              <a:t>Варианты</a:t>
            </a:r>
            <a:r>
              <a:rPr lang="ru-RU" sz="2800" b="1" i="1" dirty="0">
                <a:solidFill>
                  <a:srgbClr val="0033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3300"/>
                </a:solidFill>
              </a:rPr>
              <a:t>(А) скрипка</a:t>
            </a:r>
            <a:r>
              <a:rPr lang="ru-RU" b="1" dirty="0" smtClean="0">
                <a:solidFill>
                  <a:srgbClr val="003300"/>
                </a:solidFill>
              </a:rPr>
              <a:t>;                   </a:t>
            </a:r>
            <a:r>
              <a:rPr lang="ru-RU" b="1" dirty="0">
                <a:solidFill>
                  <a:srgbClr val="003300"/>
                </a:solidFill>
              </a:rPr>
              <a:t>(Б) скрепка</a:t>
            </a:r>
            <a:r>
              <a:rPr lang="ru-RU" b="1" dirty="0" smtClean="0">
                <a:solidFill>
                  <a:srgbClr val="003300"/>
                </a:solidFill>
              </a:rPr>
              <a:t>;                       </a:t>
            </a:r>
            <a:r>
              <a:rPr lang="ru-RU" b="1" dirty="0">
                <a:solidFill>
                  <a:srgbClr val="003300"/>
                </a:solidFill>
              </a:rPr>
              <a:t>(В) скобка</a:t>
            </a:r>
            <a:r>
              <a:rPr lang="ru-RU" b="1" dirty="0" smtClean="0">
                <a:solidFill>
                  <a:srgbClr val="003300"/>
                </a:solidFill>
              </a:rPr>
              <a:t>;                      </a:t>
            </a:r>
            <a:r>
              <a:rPr lang="ru-RU" b="1" dirty="0">
                <a:solidFill>
                  <a:srgbClr val="003300"/>
                </a:solidFill>
              </a:rPr>
              <a:t>(Г) склянка; </a:t>
            </a:r>
            <a:r>
              <a:rPr lang="ru-RU" b="1" dirty="0" smtClean="0">
                <a:solidFill>
                  <a:srgbClr val="003300"/>
                </a:solidFill>
              </a:rPr>
              <a:t>                      (</a:t>
            </a:r>
            <a:r>
              <a:rPr lang="ru-RU" b="1" dirty="0">
                <a:solidFill>
                  <a:srgbClr val="003300"/>
                </a:solidFill>
              </a:rPr>
              <a:t>Д) сковородка.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220072" y="5157192"/>
            <a:ext cx="280831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(Б) скрепка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949280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4 </a:t>
            </a:r>
            <a:r>
              <a:rPr lang="ru-RU" sz="2000" b="1" dirty="0">
                <a:solidFill>
                  <a:srgbClr val="CC0099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b="1" dirty="0">
                <a:solidFill>
                  <a:srgbClr val="002060"/>
                </a:solidFill>
              </a:rPr>
              <a:t>21. </a:t>
            </a:r>
            <a:r>
              <a:rPr lang="ru-RU" sz="3500" b="1" dirty="0" err="1">
                <a:solidFill>
                  <a:srgbClr val="002060"/>
                </a:solidFill>
              </a:rPr>
              <a:t>Златопуст</a:t>
            </a:r>
            <a:r>
              <a:rPr lang="ru-RU" sz="3500" b="1" dirty="0">
                <a:solidFill>
                  <a:srgbClr val="002060"/>
                </a:solidFill>
              </a:rPr>
              <a:t> </a:t>
            </a:r>
            <a:r>
              <a:rPr lang="ru-RU" sz="3500" b="1" dirty="0" err="1">
                <a:solidFill>
                  <a:srgbClr val="002060"/>
                </a:solidFill>
              </a:rPr>
              <a:t>Локонс</a:t>
            </a:r>
            <a:r>
              <a:rPr lang="ru-RU" sz="3500" b="1" dirty="0">
                <a:solidFill>
                  <a:srgbClr val="002060"/>
                </a:solidFill>
              </a:rPr>
              <a:t>, герой романа Дж. К. </a:t>
            </a:r>
            <a:r>
              <a:rPr lang="ru-RU" sz="3500" b="1" dirty="0" err="1">
                <a:solidFill>
                  <a:srgbClr val="002060"/>
                </a:solidFill>
              </a:rPr>
              <a:t>Роулинг</a:t>
            </a:r>
            <a:r>
              <a:rPr lang="ru-RU" sz="3500" b="1" dirty="0">
                <a:solidFill>
                  <a:srgbClr val="002060"/>
                </a:solidFill>
              </a:rPr>
              <a:t> «Гарри </a:t>
            </a:r>
            <a:r>
              <a:rPr lang="ru-RU" sz="3500" b="1" dirty="0" err="1">
                <a:solidFill>
                  <a:srgbClr val="002060"/>
                </a:solidFill>
              </a:rPr>
              <a:t>Поттер</a:t>
            </a:r>
            <a:r>
              <a:rPr lang="ru-RU" sz="3500" b="1" dirty="0">
                <a:solidFill>
                  <a:srgbClr val="002060"/>
                </a:solidFill>
              </a:rPr>
              <a:t> и Тайная комната», написал книги «Тропою троллей», «Победа над привидением» и «Духи на дорогах». Какая из перечисленных ниже книг тоже написана им?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sz="3000" b="1" i="1" dirty="0" smtClean="0">
                <a:solidFill>
                  <a:srgbClr val="003300"/>
                </a:solidFill>
              </a:rPr>
              <a:t>Варианты</a:t>
            </a:r>
            <a:r>
              <a:rPr lang="ru-RU" sz="3000" b="1" i="1" dirty="0">
                <a:solidFill>
                  <a:srgbClr val="003300"/>
                </a:solidFill>
              </a:rPr>
              <a:t>:</a:t>
            </a:r>
            <a:r>
              <a:rPr lang="ru-RU" sz="3000" b="1" dirty="0">
                <a:solidFill>
                  <a:srgbClr val="003300"/>
                </a:solidFill>
              </a:rPr>
              <a:t/>
            </a:r>
            <a:br>
              <a:rPr lang="ru-RU" sz="3000" b="1" dirty="0">
                <a:solidFill>
                  <a:srgbClr val="003300"/>
                </a:solidFill>
              </a:rPr>
            </a:br>
            <a:r>
              <a:rPr lang="ru-RU" sz="3000" b="1" dirty="0" smtClean="0">
                <a:solidFill>
                  <a:srgbClr val="003300"/>
                </a:solidFill>
              </a:rPr>
              <a:t> (</a:t>
            </a:r>
            <a:r>
              <a:rPr lang="ru-RU" sz="3000" b="1" dirty="0">
                <a:solidFill>
                  <a:srgbClr val="003300"/>
                </a:solidFill>
              </a:rPr>
              <a:t>А) «Встречи с вампирами»; </a:t>
            </a:r>
            <a:endParaRPr lang="ru-RU" sz="3000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sz="3000" b="1" dirty="0">
                <a:solidFill>
                  <a:srgbClr val="003300"/>
                </a:solidFill>
              </a:rPr>
              <a:t> </a:t>
            </a:r>
            <a:r>
              <a:rPr lang="ru-RU" sz="3000" b="1" dirty="0" smtClean="0">
                <a:solidFill>
                  <a:srgbClr val="003300"/>
                </a:solidFill>
              </a:rPr>
              <a:t>    (</a:t>
            </a:r>
            <a:r>
              <a:rPr lang="ru-RU" sz="3000" b="1" dirty="0">
                <a:solidFill>
                  <a:srgbClr val="003300"/>
                </a:solidFill>
              </a:rPr>
              <a:t>Б) «Великаны среди нас»;</a:t>
            </a:r>
            <a:br>
              <a:rPr lang="ru-RU" sz="3000" b="1" dirty="0">
                <a:solidFill>
                  <a:srgbClr val="003300"/>
                </a:solidFill>
              </a:rPr>
            </a:br>
            <a:r>
              <a:rPr lang="ru-RU" sz="3000" b="1" dirty="0">
                <a:solidFill>
                  <a:srgbClr val="003300"/>
                </a:solidFill>
              </a:rPr>
              <a:t>(В) «Бой с единорогом»; </a:t>
            </a:r>
            <a:endParaRPr lang="ru-RU" sz="3000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sz="3000" b="1" dirty="0">
                <a:solidFill>
                  <a:srgbClr val="003300"/>
                </a:solidFill>
              </a:rPr>
              <a:t> </a:t>
            </a:r>
            <a:r>
              <a:rPr lang="ru-RU" sz="3000" b="1" dirty="0" smtClean="0">
                <a:solidFill>
                  <a:srgbClr val="003300"/>
                </a:solidFill>
              </a:rPr>
              <a:t>    (</a:t>
            </a:r>
            <a:r>
              <a:rPr lang="ru-RU" sz="3000" b="1" dirty="0">
                <a:solidFill>
                  <a:srgbClr val="003300"/>
                </a:solidFill>
              </a:rPr>
              <a:t>Г) «Леший на опушке»;</a:t>
            </a:r>
            <a:br>
              <a:rPr lang="ru-RU" sz="3000" b="1" dirty="0">
                <a:solidFill>
                  <a:srgbClr val="003300"/>
                </a:solidFill>
              </a:rPr>
            </a:br>
            <a:r>
              <a:rPr lang="ru-RU" sz="3000" b="1" dirty="0">
                <a:solidFill>
                  <a:srgbClr val="003300"/>
                </a:solidFill>
              </a:rPr>
              <a:t>(Д) «Война с саламандрами».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44008" y="5877272"/>
            <a:ext cx="449999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Встречи с вампирами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949280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22. Назовём букву в слове «заменимой», если её можно заменить другой буквой так, чтобы снова получилось осмысленное слово. Например, буква ж в слове лужа — заменимая, потому что её можно заменить буквой </a:t>
            </a:r>
            <a:r>
              <a:rPr lang="ru-RU" b="1" dirty="0" err="1">
                <a:solidFill>
                  <a:srgbClr val="002060"/>
                </a:solidFill>
              </a:rPr>
              <a:t>н</a:t>
            </a:r>
            <a:r>
              <a:rPr lang="ru-RU" b="1" dirty="0">
                <a:solidFill>
                  <a:srgbClr val="002060"/>
                </a:solidFill>
              </a:rPr>
              <a:t> и получить слово луна.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Сколько заменимых букв в слове </a:t>
            </a:r>
            <a:r>
              <a:rPr lang="ru-RU" b="1" dirty="0">
                <a:solidFill>
                  <a:srgbClr val="C00000"/>
                </a:solidFill>
              </a:rPr>
              <a:t>клан</a:t>
            </a:r>
            <a:r>
              <a:rPr lang="ru-RU" b="1" dirty="0">
                <a:solidFill>
                  <a:srgbClr val="002060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3300"/>
                </a:solidFill>
              </a:rPr>
              <a:t>Варианты: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ни одной</a:t>
            </a:r>
            <a:r>
              <a:rPr lang="ru-RU" b="1" dirty="0" smtClean="0">
                <a:solidFill>
                  <a:srgbClr val="003300"/>
                </a:solidFill>
              </a:rPr>
              <a:t>;         </a:t>
            </a:r>
            <a:r>
              <a:rPr lang="ru-RU" b="1" dirty="0">
                <a:solidFill>
                  <a:srgbClr val="003300"/>
                </a:solidFill>
              </a:rPr>
              <a:t>(Б) одна; </a:t>
            </a:r>
            <a:r>
              <a:rPr lang="ru-RU" b="1" dirty="0" smtClean="0">
                <a:solidFill>
                  <a:srgbClr val="003300"/>
                </a:solidFill>
              </a:rPr>
              <a:t>         (</a:t>
            </a:r>
            <a:r>
              <a:rPr lang="ru-RU" b="1" dirty="0">
                <a:solidFill>
                  <a:srgbClr val="003300"/>
                </a:solidFill>
              </a:rPr>
              <a:t>В) две</a:t>
            </a:r>
            <a:r>
              <a:rPr lang="ru-RU" b="1" dirty="0" smtClean="0">
                <a:solidFill>
                  <a:srgbClr val="003300"/>
                </a:solidFill>
              </a:rPr>
              <a:t>;           </a:t>
            </a:r>
            <a:r>
              <a:rPr lang="ru-RU" b="1" dirty="0">
                <a:solidFill>
                  <a:srgbClr val="003300"/>
                </a:solidFill>
              </a:rPr>
              <a:t>(Г) три; </a:t>
            </a:r>
            <a:r>
              <a:rPr lang="ru-RU" b="1" dirty="0" smtClean="0">
                <a:solidFill>
                  <a:srgbClr val="003300"/>
                </a:solidFill>
              </a:rPr>
              <a:t>                    (</a:t>
            </a:r>
            <a:r>
              <a:rPr lang="ru-RU" b="1" dirty="0">
                <a:solidFill>
                  <a:srgbClr val="003300"/>
                </a:solidFill>
              </a:rPr>
              <a:t>Д) четыре.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516216" y="5661248"/>
            <a:ext cx="219573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(Д) четыре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23. В какой из данных ниже пар слова состоят из разного количества звуков?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3300"/>
                </a:solidFill>
              </a:rPr>
              <a:t>Варианты: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он — я; </a:t>
            </a:r>
            <a:r>
              <a:rPr lang="ru-RU" b="1" dirty="0" smtClean="0">
                <a:solidFill>
                  <a:srgbClr val="003300"/>
                </a:solidFill>
              </a:rPr>
              <a:t>                     (</a:t>
            </a:r>
            <a:r>
              <a:rPr lang="ru-RU" b="1" dirty="0">
                <a:solidFill>
                  <a:srgbClr val="003300"/>
                </a:solidFill>
              </a:rPr>
              <a:t>Б) мне — ей; </a:t>
            </a:r>
            <a:r>
              <a:rPr lang="ru-RU" b="1" dirty="0" smtClean="0">
                <a:solidFill>
                  <a:srgbClr val="003300"/>
                </a:solidFill>
              </a:rPr>
              <a:t>                (</a:t>
            </a:r>
            <a:r>
              <a:rPr lang="ru-RU" b="1" dirty="0">
                <a:solidFill>
                  <a:srgbClr val="003300"/>
                </a:solidFill>
              </a:rPr>
              <a:t>В) её — его</a:t>
            </a:r>
            <a:r>
              <a:rPr lang="ru-RU" b="1" dirty="0" smtClean="0">
                <a:solidFill>
                  <a:srgbClr val="003300"/>
                </a:solidFill>
              </a:rPr>
              <a:t>;                   (</a:t>
            </a:r>
            <a:r>
              <a:rPr lang="ru-RU" b="1" dirty="0">
                <a:solidFill>
                  <a:srgbClr val="003300"/>
                </a:solidFill>
              </a:rPr>
              <a:t>Г) им — вам; </a:t>
            </a:r>
            <a:r>
              <a:rPr lang="ru-RU" b="1" dirty="0" smtClean="0">
                <a:solidFill>
                  <a:srgbClr val="003300"/>
                </a:solidFill>
              </a:rPr>
              <a:t>                (</a:t>
            </a:r>
            <a:r>
              <a:rPr lang="ru-RU" b="1" dirty="0">
                <a:solidFill>
                  <a:srgbClr val="003300"/>
                </a:solidFill>
              </a:rPr>
              <a:t>Д) мною — тобой.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64088" y="5229200"/>
            <a:ext cx="309634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(Г) им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>
                <a:solidFill>
                  <a:srgbClr val="002060"/>
                </a:solidFill>
              </a:rPr>
              <a:t>24. В книге А. Шибаева «Язык родной, дружи со мной» четыре из этих пяти стихотворений напечатаны в одной главе, а одно — в другой. </a:t>
            </a:r>
            <a:r>
              <a:rPr lang="ru-RU" sz="3300" b="1" dirty="0" smtClean="0">
                <a:solidFill>
                  <a:srgbClr val="002060"/>
                </a:solidFill>
              </a:rPr>
              <a:t>Какое?</a:t>
            </a:r>
            <a:endParaRPr lang="ru-RU" sz="3300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6A2"/>
                </a:solidFill>
              </a:rPr>
              <a:t>(А) Мягкий знак живёт беспечно —</a:t>
            </a:r>
            <a:br>
              <a:rPr lang="ru-RU" b="1" dirty="0">
                <a:solidFill>
                  <a:srgbClr val="0036A2"/>
                </a:solidFill>
              </a:rPr>
            </a:br>
            <a:r>
              <a:rPr lang="ru-RU" b="1" dirty="0">
                <a:solidFill>
                  <a:srgbClr val="0036A2"/>
                </a:solidFill>
              </a:rPr>
              <a:t>Он без кепки ходит вечно.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(Б) Синеет море перед нами.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Летают майки над волнами.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6A2"/>
                </a:solidFill>
              </a:rPr>
              <a:t>(В) Миша дров не напилил —</a:t>
            </a:r>
            <a:br>
              <a:rPr lang="ru-RU" b="1" dirty="0">
                <a:solidFill>
                  <a:srgbClr val="0036A2"/>
                </a:solidFill>
              </a:rPr>
            </a:br>
            <a:r>
              <a:rPr lang="ru-RU" b="1" dirty="0">
                <a:solidFill>
                  <a:srgbClr val="0036A2"/>
                </a:solidFill>
              </a:rPr>
              <a:t>Печку кепками топил.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(Г) Тает снег. Течёт ручей.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На ветвях полно врачей.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6A2"/>
                </a:solidFill>
              </a:rPr>
              <a:t>(Д) Мы собирали васильки.</a:t>
            </a:r>
            <a:br>
              <a:rPr lang="ru-RU" b="1" dirty="0">
                <a:solidFill>
                  <a:srgbClr val="0036A2"/>
                </a:solidFill>
              </a:rPr>
            </a:br>
            <a:r>
              <a:rPr lang="ru-RU" b="1" dirty="0">
                <a:solidFill>
                  <a:srgbClr val="0036A2"/>
                </a:solidFill>
              </a:rPr>
              <a:t>На головах у нас щенки.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716016" y="5589240"/>
            <a:ext cx="413995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(A)Мягкий знак живёт беспечно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без кепки ходит вечно.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093296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320480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25. Художник Тюбик посадил у своего дома малину, сирень, розы и ...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астры; </a:t>
            </a:r>
            <a:r>
              <a:rPr lang="ru-RU" b="1" dirty="0" smtClean="0">
                <a:solidFill>
                  <a:srgbClr val="003300"/>
                </a:solidFill>
              </a:rPr>
              <a:t>                (</a:t>
            </a:r>
            <a:r>
              <a:rPr lang="ru-RU" b="1" dirty="0">
                <a:solidFill>
                  <a:srgbClr val="003300"/>
                </a:solidFill>
              </a:rPr>
              <a:t>Б) бамбук; </a:t>
            </a:r>
            <a:r>
              <a:rPr lang="ru-RU" b="1" dirty="0" smtClean="0">
                <a:solidFill>
                  <a:srgbClr val="003300"/>
                </a:solidFill>
              </a:rPr>
              <a:t>                                 (</a:t>
            </a:r>
            <a:r>
              <a:rPr lang="ru-RU" b="1" dirty="0">
                <a:solidFill>
                  <a:srgbClr val="003300"/>
                </a:solidFill>
              </a:rPr>
              <a:t>В) вишни; </a:t>
            </a:r>
            <a:r>
              <a:rPr lang="ru-RU" b="1" dirty="0" smtClean="0">
                <a:solidFill>
                  <a:srgbClr val="003300"/>
                </a:solidFill>
              </a:rPr>
              <a:t>              (</a:t>
            </a:r>
            <a:r>
              <a:rPr lang="ru-RU" b="1" dirty="0">
                <a:solidFill>
                  <a:srgbClr val="003300"/>
                </a:solidFill>
              </a:rPr>
              <a:t>Г) георгины; </a:t>
            </a:r>
            <a:r>
              <a:rPr lang="ru-RU" b="1" dirty="0" smtClean="0">
                <a:solidFill>
                  <a:srgbClr val="003300"/>
                </a:solidFill>
              </a:rPr>
              <a:t>                        (</a:t>
            </a:r>
            <a:r>
              <a:rPr lang="ru-RU" b="1" dirty="0">
                <a:solidFill>
                  <a:srgbClr val="003300"/>
                </a:solidFill>
              </a:rPr>
              <a:t>Д) клёны.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012160" y="5301208"/>
            <a:ext cx="20517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(В) вишни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26. Какое слово пропущено в отрывке из написанного Юрием </a:t>
            </a:r>
            <a:r>
              <a:rPr lang="ru-RU" b="1" dirty="0" err="1">
                <a:solidFill>
                  <a:srgbClr val="002060"/>
                </a:solidFill>
              </a:rPr>
              <a:t>Энтиным</a:t>
            </a:r>
            <a:r>
              <a:rPr lang="ru-RU" b="1" dirty="0">
                <a:solidFill>
                  <a:srgbClr val="002060"/>
                </a:solidFill>
              </a:rPr>
              <a:t> «Романса черепахи </a:t>
            </a:r>
            <a:r>
              <a:rPr lang="ru-RU" b="1" dirty="0" err="1">
                <a:solidFill>
                  <a:srgbClr val="002060"/>
                </a:solidFill>
              </a:rPr>
              <a:t>Тортилы</a:t>
            </a:r>
            <a:r>
              <a:rPr lang="ru-RU" b="1" dirty="0">
                <a:solidFill>
                  <a:srgbClr val="002060"/>
                </a:solidFill>
              </a:rPr>
              <a:t>»?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Затянулась ... тиной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Гладь старинного пруда.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Ах, была, как Буратино,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Я когда-то молода!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старой; (Б) мутной; (В) ветхой;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(Г) бурой; (Д) вязкой.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372200" y="5466130"/>
            <a:ext cx="197971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(Г) бурой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27. Какое из сочетаний слов (А)-(Г) имеет </a:t>
            </a:r>
            <a:r>
              <a:rPr lang="ru-RU" sz="4000" b="1" dirty="0" smtClean="0">
                <a:solidFill>
                  <a:srgbClr val="002060"/>
                </a:solidFill>
              </a:rPr>
              <a:t>смысл?</a:t>
            </a:r>
            <a:endParaRPr lang="ru-RU" sz="4000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приплыло ходила; </a:t>
            </a:r>
            <a:endParaRPr lang="ru-RU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Б) приползло бегала;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(В) пришло ползала</a:t>
            </a:r>
            <a:r>
              <a:rPr lang="ru-RU" b="1" dirty="0" smtClean="0">
                <a:solidFill>
                  <a:srgbClr val="003300"/>
                </a:solidFill>
              </a:rPr>
              <a:t>;</a:t>
            </a: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(Г</a:t>
            </a:r>
            <a:r>
              <a:rPr lang="ru-RU" b="1" dirty="0">
                <a:solidFill>
                  <a:srgbClr val="003300"/>
                </a:solidFill>
              </a:rPr>
              <a:t>) прибежало плавала;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(Д) все сочетания слов </a:t>
            </a:r>
            <a:endParaRPr lang="ru-RU" b="1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(</a:t>
            </a:r>
            <a:r>
              <a:rPr lang="ru-RU" b="1" dirty="0">
                <a:solidFill>
                  <a:srgbClr val="003300"/>
                </a:solidFill>
              </a:rPr>
              <a:t>А)–(Г) бессмысленны.</a:t>
            </a:r>
          </a:p>
          <a:p>
            <a:pPr>
              <a:buNone/>
            </a:pP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03848" y="5373216"/>
            <a:ext cx="550810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(В) пришло ползала  (имеется в виду пришло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ПОЛОВИНА ЗАЛА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28. Болгарский язык родствен русскому. Какая игра по-болгарски называется </a:t>
            </a:r>
            <a:r>
              <a:rPr lang="ru-RU" sz="4000" b="1" dirty="0" err="1">
                <a:solidFill>
                  <a:srgbClr val="002060"/>
                </a:solidFill>
              </a:rPr>
              <a:t>прескочи-кобила</a:t>
            </a:r>
            <a:r>
              <a:rPr lang="ru-RU" sz="4000" b="1" dirty="0">
                <a:solidFill>
                  <a:srgbClr val="002060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sz="2000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классики; </a:t>
            </a:r>
            <a:r>
              <a:rPr lang="ru-RU" b="1" dirty="0" smtClean="0">
                <a:solidFill>
                  <a:srgbClr val="003300"/>
                </a:solidFill>
              </a:rPr>
              <a:t>             (</a:t>
            </a:r>
            <a:r>
              <a:rPr lang="ru-RU" b="1" dirty="0">
                <a:solidFill>
                  <a:srgbClr val="003300"/>
                </a:solidFill>
              </a:rPr>
              <a:t>Б) чехарда; </a:t>
            </a:r>
            <a:r>
              <a:rPr lang="ru-RU" b="1" dirty="0" smtClean="0">
                <a:solidFill>
                  <a:srgbClr val="003300"/>
                </a:solidFill>
              </a:rPr>
              <a:t>                             (</a:t>
            </a:r>
            <a:r>
              <a:rPr lang="ru-RU" b="1" dirty="0">
                <a:solidFill>
                  <a:srgbClr val="003300"/>
                </a:solidFill>
              </a:rPr>
              <a:t>В) прятки</a:t>
            </a:r>
            <a:r>
              <a:rPr lang="ru-RU" b="1" dirty="0" smtClean="0">
                <a:solidFill>
                  <a:srgbClr val="003300"/>
                </a:solidFill>
              </a:rPr>
              <a:t>;                   (</a:t>
            </a:r>
            <a:r>
              <a:rPr lang="ru-RU" b="1" dirty="0">
                <a:solidFill>
                  <a:srgbClr val="003300"/>
                </a:solidFill>
              </a:rPr>
              <a:t>Г) жмурки; </a:t>
            </a:r>
            <a:r>
              <a:rPr lang="ru-RU" b="1" dirty="0" smtClean="0">
                <a:solidFill>
                  <a:srgbClr val="003300"/>
                </a:solidFill>
              </a:rPr>
              <a:t>                       (</a:t>
            </a:r>
            <a:r>
              <a:rPr lang="ru-RU" b="1" dirty="0">
                <a:solidFill>
                  <a:srgbClr val="003300"/>
                </a:solidFill>
              </a:rPr>
              <a:t>Д) казаки-разбойники.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971600" y="5251266"/>
            <a:ext cx="7956376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(Б) Чехарда. В этом случае игроки перепрыгивают друг через друга, как через кобылу.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49280"/>
            <a:ext cx="1168910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C0099"/>
                </a:solidFill>
              </a:rPr>
              <a:t>5 баллов</a:t>
            </a:r>
            <a:endParaRPr lang="ru-RU" sz="20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>
                <a:solidFill>
                  <a:srgbClr val="002060"/>
                </a:solidFill>
              </a:rPr>
              <a:t>2. Что не разгадывают?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    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ребус; </a:t>
            </a:r>
            <a:r>
              <a:rPr lang="ru-RU" b="1" dirty="0" smtClean="0">
                <a:solidFill>
                  <a:srgbClr val="003300"/>
                </a:solidFill>
              </a:rPr>
              <a:t>                   (</a:t>
            </a:r>
            <a:r>
              <a:rPr lang="ru-RU" b="1" dirty="0">
                <a:solidFill>
                  <a:srgbClr val="003300"/>
                </a:solidFill>
              </a:rPr>
              <a:t>Б) кроссворд; </a:t>
            </a:r>
            <a:r>
              <a:rPr lang="ru-RU" b="1" dirty="0" smtClean="0">
                <a:solidFill>
                  <a:srgbClr val="003300"/>
                </a:solidFill>
              </a:rPr>
              <a:t>            (</a:t>
            </a:r>
            <a:r>
              <a:rPr lang="ru-RU" b="1" dirty="0">
                <a:solidFill>
                  <a:srgbClr val="003300"/>
                </a:solidFill>
              </a:rPr>
              <a:t>В) головоломку</a:t>
            </a:r>
            <a:r>
              <a:rPr lang="ru-RU" b="1" dirty="0" smtClean="0">
                <a:solidFill>
                  <a:srgbClr val="003300"/>
                </a:solidFill>
              </a:rPr>
              <a:t>;      (</a:t>
            </a:r>
            <a:r>
              <a:rPr lang="ru-RU" b="1" dirty="0">
                <a:solidFill>
                  <a:srgbClr val="003300"/>
                </a:solidFill>
              </a:rPr>
              <a:t>Г) скороговорку</a:t>
            </a:r>
            <a:r>
              <a:rPr lang="ru-RU" b="1" dirty="0" smtClean="0">
                <a:solidFill>
                  <a:srgbClr val="003300"/>
                </a:solidFill>
              </a:rPr>
              <a:t>;</a:t>
            </a: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   </a:t>
            </a:r>
            <a:r>
              <a:rPr lang="ru-RU" b="1" dirty="0">
                <a:solidFill>
                  <a:srgbClr val="003300"/>
                </a:solidFill>
              </a:rPr>
              <a:t>(Д) шараду.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436096" y="5301208"/>
            <a:ext cx="328666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(Г) скороговорку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3. Слово, которым нельзя считать, - </a:t>
            </a:r>
            <a:r>
              <a:rPr lang="ru-RU" sz="4000" b="1" dirty="0" smtClean="0">
                <a:solidFill>
                  <a:srgbClr val="002060"/>
                </a:solidFill>
              </a:rPr>
              <a:t>это</a:t>
            </a:r>
            <a:r>
              <a:rPr lang="ru-RU" sz="4000" b="1" dirty="0">
                <a:solidFill>
                  <a:srgbClr val="002060"/>
                </a:solidFill>
              </a:rPr>
              <a:t/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1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3300"/>
                </a:solidFill>
              </a:rPr>
              <a:t>Варианты:</a:t>
            </a:r>
            <a:r>
              <a:rPr lang="ru-RU" sz="2800" b="1" dirty="0" smtClean="0">
                <a:solidFill>
                  <a:srgbClr val="003300"/>
                </a:solidFill>
              </a:rPr>
              <a:t/>
            </a:r>
            <a:br>
              <a:rPr lang="ru-RU" sz="2800" b="1" dirty="0" smtClean="0">
                <a:solidFill>
                  <a:srgbClr val="003300"/>
                </a:solidFill>
              </a:rPr>
            </a:br>
            <a:r>
              <a:rPr lang="ru-RU" b="1" dirty="0" smtClean="0">
                <a:solidFill>
                  <a:srgbClr val="003300"/>
                </a:solidFill>
              </a:rPr>
              <a:t>(А) пара;                     (Б) тройка;                         (В) четвёрка;             (Г) пятёрка;                   (Д) шестерёнка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292080" y="5229200"/>
            <a:ext cx="28697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(Д) шестерёнка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4. Что за зверь, скажите, братцы,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Может сам в себя забраться?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собака</a:t>
            </a:r>
            <a:r>
              <a:rPr lang="ru-RU" b="1" dirty="0" smtClean="0">
                <a:solidFill>
                  <a:srgbClr val="003300"/>
                </a:solidFill>
              </a:rPr>
              <a:t>;     </a:t>
            </a:r>
            <a:r>
              <a:rPr lang="ru-RU" b="1" dirty="0">
                <a:solidFill>
                  <a:srgbClr val="003300"/>
                </a:solidFill>
              </a:rPr>
              <a:t>(Б) корова; </a:t>
            </a:r>
            <a:r>
              <a:rPr lang="ru-RU" b="1" dirty="0" smtClean="0">
                <a:solidFill>
                  <a:srgbClr val="003300"/>
                </a:solidFill>
              </a:rPr>
              <a:t>     (</a:t>
            </a:r>
            <a:r>
              <a:rPr lang="ru-RU" b="1" dirty="0">
                <a:solidFill>
                  <a:srgbClr val="003300"/>
                </a:solidFill>
              </a:rPr>
              <a:t>В) норка</a:t>
            </a:r>
            <a:r>
              <a:rPr lang="ru-RU" b="1" dirty="0" smtClean="0">
                <a:solidFill>
                  <a:srgbClr val="003300"/>
                </a:solidFill>
              </a:rPr>
              <a:t>;         </a:t>
            </a:r>
            <a:r>
              <a:rPr lang="ru-RU" b="1" dirty="0">
                <a:solidFill>
                  <a:srgbClr val="003300"/>
                </a:solidFill>
              </a:rPr>
              <a:t>(Г) лиса; </a:t>
            </a:r>
            <a:r>
              <a:rPr lang="ru-RU" b="1" dirty="0" smtClean="0">
                <a:solidFill>
                  <a:srgbClr val="003300"/>
                </a:solidFill>
              </a:rPr>
              <a:t>         (</a:t>
            </a:r>
            <a:r>
              <a:rPr lang="ru-RU" b="1" dirty="0">
                <a:solidFill>
                  <a:srgbClr val="003300"/>
                </a:solidFill>
              </a:rPr>
              <a:t>Д) белка.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940152" y="5178098"/>
            <a:ext cx="223224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(В) норка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4032448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5. Что обычно не носят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носки; </a:t>
            </a:r>
            <a:r>
              <a:rPr lang="ru-RU" b="1" dirty="0" smtClean="0">
                <a:solidFill>
                  <a:srgbClr val="003300"/>
                </a:solidFill>
              </a:rPr>
              <a:t>                (</a:t>
            </a:r>
            <a:r>
              <a:rPr lang="ru-RU" b="1" dirty="0">
                <a:solidFill>
                  <a:srgbClr val="003300"/>
                </a:solidFill>
              </a:rPr>
              <a:t>Б) нос</a:t>
            </a:r>
            <a:r>
              <a:rPr lang="ru-RU" b="1" dirty="0" smtClean="0">
                <a:solidFill>
                  <a:srgbClr val="003300"/>
                </a:solidFill>
              </a:rPr>
              <a:t>;             </a:t>
            </a:r>
            <a:r>
              <a:rPr lang="ru-RU" b="1" dirty="0">
                <a:solidFill>
                  <a:srgbClr val="003300"/>
                </a:solidFill>
              </a:rPr>
              <a:t>(В) усы;  </a:t>
            </a:r>
            <a:r>
              <a:rPr lang="ru-RU" b="1" dirty="0" smtClean="0">
                <a:solidFill>
                  <a:srgbClr val="003300"/>
                </a:solidFill>
              </a:rPr>
              <a:t>(</a:t>
            </a:r>
            <a:r>
              <a:rPr lang="ru-RU" b="1" dirty="0">
                <a:solidFill>
                  <a:srgbClr val="003300"/>
                </a:solidFill>
              </a:rPr>
              <a:t>Г) очки; </a:t>
            </a:r>
            <a:r>
              <a:rPr lang="ru-RU" b="1" dirty="0" smtClean="0">
                <a:solidFill>
                  <a:srgbClr val="003300"/>
                </a:solidFill>
              </a:rPr>
              <a:t>                  (</a:t>
            </a:r>
            <a:r>
              <a:rPr lang="ru-RU" b="1" dirty="0">
                <a:solidFill>
                  <a:srgbClr val="003300"/>
                </a:solidFill>
              </a:rPr>
              <a:t>Д) воду.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084168" y="5157192"/>
            <a:ext cx="169168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(Б) нос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6. Кошка – кот, коза – козёл, овца – баран, корова - …?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телёнок; </a:t>
            </a:r>
            <a:r>
              <a:rPr lang="ru-RU" b="1" dirty="0" smtClean="0">
                <a:solidFill>
                  <a:srgbClr val="003300"/>
                </a:solidFill>
              </a:rPr>
              <a:t>        (</a:t>
            </a:r>
            <a:r>
              <a:rPr lang="ru-RU" b="1" dirty="0">
                <a:solidFill>
                  <a:srgbClr val="003300"/>
                </a:solidFill>
              </a:rPr>
              <a:t>Б) бык; </a:t>
            </a:r>
            <a:r>
              <a:rPr lang="ru-RU" b="1" dirty="0" smtClean="0">
                <a:solidFill>
                  <a:srgbClr val="003300"/>
                </a:solidFill>
              </a:rPr>
              <a:t>         (</a:t>
            </a:r>
            <a:r>
              <a:rPr lang="ru-RU" b="1" dirty="0">
                <a:solidFill>
                  <a:srgbClr val="003300"/>
                </a:solidFill>
              </a:rPr>
              <a:t>В) говядина; (Г) сено</a:t>
            </a:r>
            <a:r>
              <a:rPr lang="ru-RU" b="1" dirty="0" smtClean="0">
                <a:solidFill>
                  <a:srgbClr val="003300"/>
                </a:solidFill>
              </a:rPr>
              <a:t>;                </a:t>
            </a:r>
            <a:r>
              <a:rPr lang="ru-RU" b="1" dirty="0">
                <a:solidFill>
                  <a:srgbClr val="003300"/>
                </a:solidFill>
              </a:rPr>
              <a:t>(Д) коровник.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580112" y="5178098"/>
            <a:ext cx="17636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(Б) бык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7. Маша с Дашей увидели змею, испугались и дружно вскрикнули.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Ой! </a:t>
            </a:r>
            <a:r>
              <a:rPr lang="ru-RU" b="1" dirty="0" smtClean="0">
                <a:solidFill>
                  <a:srgbClr val="003300"/>
                </a:solidFill>
              </a:rPr>
              <a:t>             (</a:t>
            </a:r>
            <a:r>
              <a:rPr lang="ru-RU" b="1" dirty="0">
                <a:solidFill>
                  <a:srgbClr val="003300"/>
                </a:solidFill>
              </a:rPr>
              <a:t>Б) Ну! </a:t>
            </a:r>
            <a:r>
              <a:rPr lang="ru-RU" b="1" dirty="0" smtClean="0">
                <a:solidFill>
                  <a:srgbClr val="003300"/>
                </a:solidFill>
              </a:rPr>
              <a:t>            (</a:t>
            </a:r>
            <a:r>
              <a:rPr lang="ru-RU" b="1" dirty="0">
                <a:solidFill>
                  <a:srgbClr val="003300"/>
                </a:solidFill>
              </a:rPr>
              <a:t>В) Эй! </a:t>
            </a:r>
            <a:r>
              <a:rPr lang="ru-RU" b="1" dirty="0" smtClean="0">
                <a:solidFill>
                  <a:srgbClr val="003300"/>
                </a:solidFill>
              </a:rPr>
              <a:t>               (</a:t>
            </a:r>
            <a:r>
              <a:rPr lang="ru-RU" b="1" dirty="0">
                <a:solidFill>
                  <a:srgbClr val="003300"/>
                </a:solidFill>
              </a:rPr>
              <a:t>Г) Ха</a:t>
            </a:r>
            <a:r>
              <a:rPr lang="ru-RU" b="1" dirty="0" smtClean="0">
                <a:solidFill>
                  <a:srgbClr val="003300"/>
                </a:solidFill>
              </a:rPr>
              <a:t>!               </a:t>
            </a:r>
            <a:r>
              <a:rPr lang="ru-RU" b="1" dirty="0">
                <a:solidFill>
                  <a:srgbClr val="003300"/>
                </a:solidFill>
              </a:rPr>
              <a:t>(Д) Но!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12160" y="5013176"/>
            <a:ext cx="212372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(А) Ой!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8.Какое из этих слов не может означать соревнование?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Варианты</a:t>
            </a:r>
            <a:r>
              <a:rPr lang="ru-RU" b="1" i="1" dirty="0">
                <a:solidFill>
                  <a:srgbClr val="003300"/>
                </a:solidFill>
              </a:rPr>
              <a:t>: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(А) забег; </a:t>
            </a:r>
            <a:r>
              <a:rPr lang="ru-RU" b="1" dirty="0" smtClean="0">
                <a:solidFill>
                  <a:srgbClr val="003300"/>
                </a:solidFill>
              </a:rPr>
              <a:t>                    (</a:t>
            </a:r>
            <a:r>
              <a:rPr lang="ru-RU" b="1" dirty="0">
                <a:solidFill>
                  <a:srgbClr val="003300"/>
                </a:solidFill>
              </a:rPr>
              <a:t>Б) заезд; </a:t>
            </a:r>
            <a:r>
              <a:rPr lang="ru-RU" b="1" dirty="0" smtClean="0">
                <a:solidFill>
                  <a:srgbClr val="003300"/>
                </a:solidFill>
              </a:rPr>
              <a:t>                     (</a:t>
            </a:r>
            <a:r>
              <a:rPr lang="ru-RU" b="1" dirty="0">
                <a:solidFill>
                  <a:srgbClr val="003300"/>
                </a:solidFill>
              </a:rPr>
              <a:t>В) заплыв; </a:t>
            </a:r>
            <a:r>
              <a:rPr lang="ru-RU" b="1" dirty="0" smtClean="0">
                <a:solidFill>
                  <a:srgbClr val="003300"/>
                </a:solidFill>
              </a:rPr>
              <a:t>                 (</a:t>
            </a:r>
            <a:r>
              <a:rPr lang="ru-RU" b="1" dirty="0">
                <a:solidFill>
                  <a:srgbClr val="003300"/>
                </a:solidFill>
              </a:rPr>
              <a:t>Г) заскок;</a:t>
            </a:r>
            <a:br>
              <a:rPr lang="ru-RU" b="1" dirty="0">
                <a:solidFill>
                  <a:srgbClr val="003300"/>
                </a:solidFill>
              </a:rPr>
            </a:br>
            <a:r>
              <a:rPr lang="ru-RU" b="1" dirty="0">
                <a:solidFill>
                  <a:srgbClr val="003300"/>
                </a:solidFill>
              </a:rPr>
              <a:t>(Д) все эти слова могут означать ‘соревнование’.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436096" y="5301208"/>
            <a:ext cx="273630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(Г) заскок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77272"/>
            <a:ext cx="1031051" cy="40011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bevelT/>
            <a:extrusionClr>
              <a:srgbClr val="CC0099"/>
            </a:extrusionClr>
          </a:sp3d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C0099"/>
                </a:solidFill>
              </a:rPr>
              <a:t>3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732</Words>
  <Application>Microsoft Office PowerPoint</Application>
  <PresentationFormat>Экран (4:3)</PresentationFormat>
  <Paragraphs>128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«Русский медвежонок»</dc:title>
  <dc:creator>Слетов</dc:creator>
  <cp:lastModifiedBy>Слетов</cp:lastModifiedBy>
  <cp:revision>15</cp:revision>
  <dcterms:created xsi:type="dcterms:W3CDTF">2011-11-09T16:09:33Z</dcterms:created>
  <dcterms:modified xsi:type="dcterms:W3CDTF">2012-07-10T12:42:12Z</dcterms:modified>
</cp:coreProperties>
</file>