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58" r:id="rId3"/>
    <p:sldId id="259" r:id="rId4"/>
    <p:sldId id="260" r:id="rId5"/>
    <p:sldId id="262" r:id="rId6"/>
    <p:sldId id="263" r:id="rId7"/>
    <p:sldId id="28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A9A10-F794-4FFD-A9B6-2F06828DE38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C4E4-EFB3-4FEB-A88E-F96C19980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04828-2762-43FC-9586-66258E6DF396}" type="slidenum">
              <a:rPr lang="ru-RU" smtClean="0">
                <a:latin typeface="Tahoma" pitchFamily="34" charset="0"/>
              </a:rPr>
              <a:pPr/>
              <a:t>3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3C949-AE50-4CDA-9F21-4EB85546207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4A916-2494-44A0-99C9-84039155A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8E46-FC28-4B03-B9DF-50DDC5E835D2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B770F-53DA-4568-8AC0-8AFB9EE6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375"/>
            <a:ext cx="7772400" cy="207168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6194425" algn="l"/>
              </a:tabLst>
            </a:pPr>
            <a:r>
              <a:rPr lang="ru-RU" sz="3600" b="1" i="1" dirty="0" smtClean="0">
                <a:solidFill>
                  <a:srgbClr val="502800"/>
                </a:solidFill>
                <a:latin typeface="+mn-lt"/>
              </a:rPr>
              <a:t>ГОНЧАРНОЕ ИСКУССТВО </a:t>
            </a:r>
            <a:r>
              <a:rPr lang="ru-RU" sz="3600" b="1" dirty="0" smtClean="0">
                <a:solidFill>
                  <a:srgbClr val="5028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5028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502800"/>
                </a:solidFill>
                <a:latin typeface="Arno Pro Light Display" pitchFamily="18" charset="0"/>
              </a:rPr>
              <a:t/>
            </a:r>
            <a:br>
              <a:rPr lang="ru-RU" sz="3600" b="1" dirty="0" smtClean="0">
                <a:solidFill>
                  <a:srgbClr val="502800"/>
                </a:solidFill>
                <a:latin typeface="Arno Pro Light Display" pitchFamily="18" charset="0"/>
              </a:rPr>
            </a:br>
            <a:r>
              <a:rPr lang="ru-RU" sz="3600" b="1" dirty="0" smtClean="0">
                <a:solidFill>
                  <a:srgbClr val="502800"/>
                </a:solidFill>
                <a:latin typeface="Arno Pro Light Display" pitchFamily="18" charset="0"/>
              </a:rPr>
              <a:t>       </a:t>
            </a:r>
            <a:r>
              <a:rPr lang="ru-RU" b="1" dirty="0" smtClean="0">
                <a:solidFill>
                  <a:srgbClr val="502800"/>
                </a:solidFill>
              </a:rPr>
              <a:t>СТИЛИ РОСПИСИ ДРЕВНЕГРЕЧЕСКИХ СОСУДОВ            </a:t>
            </a:r>
            <a:endParaRPr lang="ru-RU" b="1" dirty="0" smtClean="0">
              <a:solidFill>
                <a:srgbClr val="502800"/>
              </a:solidFill>
            </a:endParaRPr>
          </a:p>
        </p:txBody>
      </p:sp>
      <p:pic>
        <p:nvPicPr>
          <p:cNvPr id="4100" name="Picture 4" descr="греци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789363"/>
            <a:ext cx="777716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00430" y="6286520"/>
            <a:ext cx="6143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Из опыта работы учителя школы №359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Чепрасовой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Е. Ю.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5C2E00"/>
                </a:solidFill>
              </a:rPr>
              <a:t>   </a:t>
            </a:r>
            <a:r>
              <a:rPr lang="en-US" b="1" smtClean="0">
                <a:solidFill>
                  <a:srgbClr val="5C2E00"/>
                </a:solidFill>
              </a:rPr>
              <a:t>I</a:t>
            </a:r>
            <a:r>
              <a:rPr lang="ru-RU" b="1" smtClean="0">
                <a:solidFill>
                  <a:srgbClr val="5C2E00"/>
                </a:solidFill>
              </a:rPr>
              <a:t>Х-</a:t>
            </a:r>
            <a:r>
              <a:rPr lang="en-US" b="1" smtClean="0">
                <a:solidFill>
                  <a:srgbClr val="5C2E00"/>
                </a:solidFill>
              </a:rPr>
              <a:t>VIII </a:t>
            </a:r>
            <a:r>
              <a:rPr lang="ru-RU" b="1" smtClean="0">
                <a:solidFill>
                  <a:srgbClr val="5C2E00"/>
                </a:solidFill>
              </a:rPr>
              <a:t>век до н.э.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2000250"/>
            <a:ext cx="4465637" cy="4857750"/>
          </a:xfrm>
        </p:spPr>
        <p:txBody>
          <a:bodyPr/>
          <a:lstStyle/>
          <a:p>
            <a:pPr lvl="3" algn="ctr" eaLnBrk="1" hangingPunct="1">
              <a:buFontTx/>
              <a:buNone/>
            </a:pPr>
            <a:r>
              <a:rPr lang="ru-RU" sz="2800" b="1" smtClean="0">
                <a:solidFill>
                  <a:srgbClr val="FFFFCC"/>
                </a:solidFill>
              </a:rPr>
              <a:t>- В более поздних вазах  «геометричес- кого стиля» появляется схематическое изображение людей и животных.</a:t>
            </a:r>
          </a:p>
        </p:txBody>
      </p:sp>
      <p:pic>
        <p:nvPicPr>
          <p:cNvPr id="15364" name="Picture 4" descr="геометрический стиль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700213"/>
            <a:ext cx="23558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Клитий и Эрготим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3663" y="1700213"/>
            <a:ext cx="23066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Размеры сосуд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188913"/>
            <a:ext cx="8651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5C2E00"/>
                </a:solidFill>
              </a:rPr>
              <a:t>    </a:t>
            </a:r>
            <a:r>
              <a:rPr lang="ru-RU" b="1" smtClean="0">
                <a:solidFill>
                  <a:srgbClr val="5C2E00"/>
                </a:solidFill>
              </a:rPr>
              <a:t>Ковровый стиль</a:t>
            </a:r>
          </a:p>
        </p:txBody>
      </p:sp>
      <p:pic>
        <p:nvPicPr>
          <p:cNvPr id="16387" name="Picture 4" descr="оль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3355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кавровый стил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333375"/>
            <a:ext cx="9921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геометрический стиль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18100" y="1628775"/>
            <a:ext cx="3467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5C2E00"/>
                </a:solidFill>
              </a:rPr>
              <a:t>     </a:t>
            </a:r>
            <a:r>
              <a:rPr lang="ru-RU" b="1" smtClean="0">
                <a:solidFill>
                  <a:srgbClr val="5C2E00"/>
                </a:solidFill>
              </a:rPr>
              <a:t>Конец </a:t>
            </a:r>
            <a:r>
              <a:rPr lang="en-US" b="1" smtClean="0">
                <a:solidFill>
                  <a:srgbClr val="5C2E00"/>
                </a:solidFill>
              </a:rPr>
              <a:t>VII </a:t>
            </a:r>
            <a:r>
              <a:rPr lang="ru-RU" b="1" smtClean="0">
                <a:solidFill>
                  <a:srgbClr val="5C2E00"/>
                </a:solidFill>
              </a:rPr>
              <a:t>века до н.э.</a:t>
            </a:r>
            <a:r>
              <a:rPr lang="ru-RU" sz="3200" smtClean="0">
                <a:solidFill>
                  <a:srgbClr val="5C2E00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652963"/>
            <a:ext cx="4826000" cy="1773237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ru-RU" sz="2400" smtClean="0"/>
              <a:t>   </a:t>
            </a:r>
            <a:r>
              <a:rPr lang="ru-RU" sz="2800" b="1" smtClean="0">
                <a:solidFill>
                  <a:srgbClr val="FFFFCC"/>
                </a:solidFill>
              </a:rPr>
              <a:t>В росписи используют «восточные» мотивы.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ru-RU" sz="2800" b="1" smtClean="0">
                <a:solidFill>
                  <a:srgbClr val="FFFFCC"/>
                </a:solidFill>
              </a:rPr>
              <a:t>   В палитре – черный лак          и   пурпурная краска</a:t>
            </a:r>
            <a:r>
              <a:rPr lang="ru-RU" sz="2800" smtClean="0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17412" name="Picture 4" descr="кавровый стиль"/>
          <p:cNvPicPr>
            <a:picLocks noChangeAspect="1" noChangeArrowheads="1"/>
          </p:cNvPicPr>
          <p:nvPr/>
        </p:nvPicPr>
        <p:blipFill>
          <a:blip r:embed="rId2"/>
          <a:srcRect l="9975" r="7161"/>
          <a:stretch>
            <a:fillRect/>
          </a:stretch>
        </p:blipFill>
        <p:spPr bwMode="auto">
          <a:xfrm>
            <a:off x="2484438" y="1844675"/>
            <a:ext cx="20748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кавровый стиль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879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ойнохо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263" y="1628775"/>
            <a:ext cx="3784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геометрический стиль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750" y="1628775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5C2E00"/>
                </a:solidFill>
              </a:rPr>
              <a:t>          </a:t>
            </a:r>
            <a:r>
              <a:rPr lang="ru-RU" b="1" smtClean="0">
                <a:solidFill>
                  <a:srgbClr val="5C2E00"/>
                </a:solidFill>
              </a:rPr>
              <a:t>Чернофигурный стиль</a:t>
            </a:r>
          </a:p>
        </p:txBody>
      </p:sp>
      <p:pic>
        <p:nvPicPr>
          <p:cNvPr id="18435" name="Picture 4" descr="бегуны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628775"/>
            <a:ext cx="277336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бегуны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060575"/>
            <a:ext cx="51498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чернофигурный скифос с сзображением сцены подготовки глины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333375"/>
            <a:ext cx="1246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5C2E00"/>
                </a:solidFill>
              </a:rPr>
              <a:t>VI</a:t>
            </a:r>
            <a:r>
              <a:rPr lang="ru-RU" b="1" smtClean="0">
                <a:solidFill>
                  <a:srgbClr val="5C2E00"/>
                </a:solidFill>
              </a:rPr>
              <a:t> век до н.э.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81525"/>
            <a:ext cx="4537075" cy="2087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smtClean="0">
                <a:solidFill>
                  <a:srgbClr val="FFFFCC"/>
                </a:solidFill>
              </a:rPr>
              <a:t>       </a:t>
            </a:r>
            <a:r>
              <a:rPr lang="ru-RU" sz="2800" b="1" smtClean="0">
                <a:solidFill>
                  <a:srgbClr val="FFFFCC"/>
                </a:solidFill>
              </a:rPr>
              <a:t>Исчезает деление на горизонтальные фризы, их сменяют  многофигурные сцены. </a:t>
            </a:r>
          </a:p>
        </p:txBody>
      </p:sp>
      <p:pic>
        <p:nvPicPr>
          <p:cNvPr id="19460" name="Picture 4" descr="амфо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350" y="1628775"/>
            <a:ext cx="19589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скотовотство и охо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73238"/>
            <a:ext cx="3806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килик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260350"/>
            <a:ext cx="13493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81525"/>
            <a:ext cx="4608513" cy="1182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FFCC"/>
                </a:solidFill>
              </a:rPr>
              <a:t>Густым черным лаком закрашивают фигуры,  на которых с помощью процарапывания уточняют детали</a:t>
            </a:r>
            <a:r>
              <a:rPr lang="ru-RU" sz="2800" b="1" smtClean="0"/>
              <a:t>.</a:t>
            </a:r>
          </a:p>
        </p:txBody>
      </p:sp>
      <p:pic>
        <p:nvPicPr>
          <p:cNvPr id="20483" name="Picture 4" descr="бык побежденн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333375"/>
            <a:ext cx="38163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дионис сканфаром в ру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341438"/>
            <a:ext cx="39941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28600"/>
            <a:ext cx="3983037" cy="21209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CC"/>
                </a:solidFill>
              </a:rPr>
              <a:t> Сосуды украшают изображения людей, животных, птиц…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29125"/>
            <a:ext cx="4357688" cy="19494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ru-RU" sz="2800" smtClean="0">
                <a:solidFill>
                  <a:srgbClr val="FFFFCC"/>
                </a:solidFill>
              </a:rPr>
              <a:t>   </a:t>
            </a:r>
            <a:r>
              <a:rPr lang="ru-RU" sz="2800" b="1" smtClean="0">
                <a:solidFill>
                  <a:srgbClr val="FFFFCC"/>
                </a:solidFill>
              </a:rPr>
              <a:t>На вазах появляются надписи с именем художника, а иногда    и горшечника</a:t>
            </a:r>
            <a:r>
              <a:rPr lang="ru-RU" sz="2800" b="1" smtClean="0"/>
              <a:t>.</a:t>
            </a:r>
          </a:p>
        </p:txBody>
      </p:sp>
      <p:pic>
        <p:nvPicPr>
          <p:cNvPr id="21508" name="Picture 5" descr="килик5"/>
          <p:cNvPicPr>
            <a:picLocks noChangeAspect="1" noChangeArrowheads="1"/>
          </p:cNvPicPr>
          <p:nvPr/>
        </p:nvPicPr>
        <p:blipFill>
          <a:blip r:embed="rId2"/>
          <a:srcRect t="10625" b="12712"/>
          <a:stretch>
            <a:fillRect/>
          </a:stretch>
        </p:blipFill>
        <p:spPr bwMode="auto">
          <a:xfrm>
            <a:off x="250825" y="188913"/>
            <a:ext cx="43561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кил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781300"/>
            <a:ext cx="45720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9144000" cy="11922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5C2E00"/>
                </a:solidFill>
              </a:rPr>
              <a:t>Работы крупнейшего мастера </a:t>
            </a:r>
            <a:r>
              <a:rPr lang="en-US" sz="2800" b="1" smtClean="0">
                <a:solidFill>
                  <a:srgbClr val="5C2E00"/>
                </a:solidFill>
              </a:rPr>
              <a:t>VI </a:t>
            </a:r>
            <a:r>
              <a:rPr lang="ru-RU" sz="2800" b="1" smtClean="0">
                <a:solidFill>
                  <a:srgbClr val="5C2E00"/>
                </a:solidFill>
              </a:rPr>
              <a:t>века до н.э.</a:t>
            </a:r>
            <a:r>
              <a:rPr lang="ru-RU" sz="2800" smtClean="0">
                <a:solidFill>
                  <a:srgbClr val="5C2E00"/>
                </a:solidFill>
              </a:rPr>
              <a:t> </a:t>
            </a:r>
            <a:r>
              <a:rPr lang="ru-RU" b="1" smtClean="0">
                <a:solidFill>
                  <a:srgbClr val="5C2E00"/>
                </a:solidFill>
              </a:rPr>
              <a:t>Эксекия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5786438"/>
            <a:ext cx="3643313" cy="754062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5C2E00"/>
                </a:solidFill>
              </a:rPr>
              <a:t>Амфора, изображающая Аякса и Ахилла, играющих в кости.</a:t>
            </a:r>
          </a:p>
        </p:txBody>
      </p:sp>
      <p:pic>
        <p:nvPicPr>
          <p:cNvPr id="22532" name="Picture 4" descr="Эксекий - мастер чернофигурной вазопи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16113"/>
            <a:ext cx="3063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Кил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1916113"/>
            <a:ext cx="35385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0" y="5842000"/>
            <a:ext cx="4071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ru-RU" sz="2000" b="1" dirty="0">
                <a:solidFill>
                  <a:srgbClr val="5C2E00"/>
                </a:solidFill>
                <a:latin typeface="+mn-lt"/>
              </a:rPr>
              <a:t>Роспись дна </a:t>
            </a:r>
            <a:r>
              <a:rPr lang="ru-RU" sz="2000" b="1" dirty="0" err="1">
                <a:solidFill>
                  <a:srgbClr val="5C2E00"/>
                </a:solidFill>
                <a:latin typeface="+mn-lt"/>
              </a:rPr>
              <a:t>килика</a:t>
            </a:r>
            <a:r>
              <a:rPr lang="ru-RU" sz="2000" b="1" dirty="0">
                <a:solidFill>
                  <a:srgbClr val="5C2E00"/>
                </a:solidFill>
                <a:latin typeface="+mn-lt"/>
              </a:rPr>
              <a:t> с изображением  Диониса в ладье.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333375"/>
            <a:ext cx="7285038" cy="10810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5C2E00"/>
                </a:solidFill>
              </a:rPr>
              <a:t> </a:t>
            </a:r>
            <a:r>
              <a:rPr lang="ru-RU" sz="2800" b="1" smtClean="0">
                <a:solidFill>
                  <a:srgbClr val="5C2E00"/>
                </a:solidFill>
              </a:rPr>
              <a:t>Многофигурные композиции из жизни богов и людей</a:t>
            </a:r>
          </a:p>
        </p:txBody>
      </p:sp>
      <p:pic>
        <p:nvPicPr>
          <p:cNvPr id="23555" name="Picture 7" descr="Пенфесилеей сражающийся"/>
          <p:cNvPicPr>
            <a:picLocks noChangeAspect="1" noChangeArrowheads="1"/>
          </p:cNvPicPr>
          <p:nvPr/>
        </p:nvPicPr>
        <p:blipFill>
          <a:blip r:embed="rId2"/>
          <a:srcRect l="-4083"/>
          <a:stretch>
            <a:fillRect/>
          </a:stretch>
        </p:blipFill>
        <p:spPr bwMode="auto">
          <a:xfrm>
            <a:off x="5867400" y="1989138"/>
            <a:ext cx="295116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лекиф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22701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2" descr="киаф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413" y="3573463"/>
            <a:ext cx="2736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4" descr="усыпляющее пени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8400" y="1557338"/>
            <a:ext cx="24796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фон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41663"/>
            <a:ext cx="29527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чернофигурная кпм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00438"/>
            <a:ext cx="4176712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лошадки роспись на лекиф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5963" y="333375"/>
            <a:ext cx="30591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бой с гидри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33375"/>
            <a:ext cx="4681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358188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603000"/>
                </a:solidFill>
              </a:rPr>
              <a:t>   Добыча глины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2000250"/>
            <a:ext cx="3286125" cy="4333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FFFFCC"/>
                </a:solidFill>
              </a:rPr>
              <a:t>Хорошего качества бурую и красную глину добывали в   12 км. от Афин со дна реки Кефис</a:t>
            </a:r>
            <a:r>
              <a:rPr lang="ru-RU" sz="2800" smtClean="0"/>
              <a:t>. 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r="1572"/>
          <a:stretch>
            <a:fillRect/>
          </a:stretch>
        </p:blipFill>
        <p:spPr>
          <a:xfrm>
            <a:off x="500063" y="1928813"/>
            <a:ext cx="4572000" cy="4572000"/>
          </a:xfrm>
          <a:noFill/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фон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41663"/>
            <a:ext cx="29527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чернофигурная кпм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00438"/>
            <a:ext cx="4176712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лошадки роспись на лекиф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5963" y="333375"/>
            <a:ext cx="30591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бой с гидри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33375"/>
            <a:ext cx="4681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5C2E00"/>
                </a:solidFill>
              </a:rPr>
              <a:t>            530 год до н.э.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14938"/>
            <a:ext cx="4429125" cy="12858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ru-RU" sz="2800" b="1" smtClean="0">
                <a:solidFill>
                  <a:srgbClr val="FFFFCC"/>
                </a:solidFill>
              </a:rPr>
              <a:t>    На черном фоне лака фигуры имеют цвет   глины.</a:t>
            </a:r>
          </a:p>
        </p:txBody>
      </p:sp>
      <p:pic>
        <p:nvPicPr>
          <p:cNvPr id="26628" name="Picture 4" descr="краснофигурная вазопись 2"/>
          <p:cNvPicPr>
            <a:picLocks noChangeAspect="1" noChangeArrowheads="1"/>
          </p:cNvPicPr>
          <p:nvPr/>
        </p:nvPicPr>
        <p:blipFill>
          <a:blip r:embed="rId2"/>
          <a:srcRect b="-645"/>
          <a:stretch>
            <a:fillRect/>
          </a:stretch>
        </p:blipFill>
        <p:spPr bwMode="auto">
          <a:xfrm>
            <a:off x="4500563" y="1773238"/>
            <a:ext cx="4286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пелика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00213"/>
            <a:ext cx="23225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канфар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8538" y="3500438"/>
            <a:ext cx="1497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мифолог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33375"/>
            <a:ext cx="1727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5C2E00"/>
                </a:solidFill>
              </a:rPr>
              <a:t>Работа мастера краснофигурной росписи</a:t>
            </a:r>
            <a:r>
              <a:rPr lang="ru-RU" sz="3200" b="1" smtClean="0">
                <a:solidFill>
                  <a:srgbClr val="5C2E00"/>
                </a:solidFill>
              </a:rPr>
              <a:t>   </a:t>
            </a:r>
            <a:r>
              <a:rPr lang="ru-RU" b="1" smtClean="0">
                <a:solidFill>
                  <a:srgbClr val="5C2E00"/>
                </a:solidFill>
              </a:rPr>
              <a:t>Андокида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4054475" cy="52292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ru-RU" smtClean="0">
                <a:solidFill>
                  <a:srgbClr val="FFFFCC"/>
                </a:solidFill>
              </a:rPr>
              <a:t>   </a:t>
            </a:r>
            <a:r>
              <a:rPr lang="ru-RU" sz="2800" b="1" smtClean="0">
                <a:solidFill>
                  <a:srgbClr val="FFFFCC"/>
                </a:solidFill>
              </a:rPr>
              <a:t>Один из первых мастеров использующих краснофигурную технику росписи</a:t>
            </a:r>
            <a:r>
              <a:rPr lang="ru-RU" smtClean="0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27652" name="Picture 4" descr="Геракл и Керб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844675"/>
            <a:ext cx="40798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143000" y="5715000"/>
            <a:ext cx="3455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3300"/>
                </a:solidFill>
                <a:latin typeface="Tahoma" pitchFamily="34" charset="0"/>
              </a:rPr>
              <a:t>Изображение Геракла        и Кербера на амфоре.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663300"/>
                </a:solidFill>
              </a:rPr>
              <a:t>Краснофигурная композиция дает возможность моделировать человеческое тело, изображать  его в движении и в любом ракурсе.</a:t>
            </a:r>
          </a:p>
        </p:txBody>
      </p:sp>
      <p:pic>
        <p:nvPicPr>
          <p:cNvPr id="28675" name="Picture 5" descr="тесей и ариадн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071688"/>
            <a:ext cx="4691063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пляшущие фигур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71688"/>
            <a:ext cx="3548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питье из пифо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57688"/>
            <a:ext cx="35274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663300"/>
                </a:solidFill>
              </a:rPr>
              <a:t>Наиболее популярны в росписях пиршества, сражения, мифологические сцены…</a:t>
            </a:r>
          </a:p>
        </p:txBody>
      </p:sp>
      <p:pic>
        <p:nvPicPr>
          <p:cNvPr id="29699" name="Picture 4" descr="посейд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21336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боги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213100"/>
            <a:ext cx="24130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колесн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005263"/>
            <a:ext cx="44450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крылатая колесн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1785938"/>
            <a:ext cx="32146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кентавры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32588" y="1557338"/>
            <a:ext cx="2051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285750"/>
            <a:ext cx="854075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5C2E00"/>
                </a:solidFill>
              </a:rPr>
              <a:t>Глину месили ногами</a:t>
            </a:r>
          </a:p>
        </p:txBody>
      </p:sp>
      <p:pic>
        <p:nvPicPr>
          <p:cNvPr id="6147" name="Picture 5" descr="скифо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150" y="1571625"/>
            <a:ext cx="62404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09600"/>
            <a:ext cx="8743950" cy="747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5C2E00"/>
                </a:solidFill>
              </a:rPr>
              <a:t>Гончарное искусство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85938"/>
            <a:ext cx="4214812" cy="4471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FFCC"/>
                </a:solidFill>
              </a:rPr>
              <a:t>      Гончар вращает одной рукой круг, а другой с помощью шаблона формирует сосуд. На стене –кувшины для питья и смачивания глины. Сырая глина лежит перед столом.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4214812" cy="4429125"/>
          </a:xfrm>
          <a:noFill/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785813"/>
            <a:ext cx="7386637" cy="20716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4400" dirty="0" smtClean="0">
                <a:solidFill>
                  <a:srgbClr val="5C2E00"/>
                </a:solidFill>
                <a:latin typeface="Monotype Corsiva" pitchFamily="66" charset="0"/>
              </a:rPr>
              <a:t>И завершенность линий их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5C2E00"/>
                </a:solidFill>
                <a:latin typeface="Monotype Corsiva" pitchFamily="66" charset="0"/>
              </a:rPr>
              <a:t>    Звучит как </a:t>
            </a:r>
            <a:r>
              <a:rPr lang="ru-RU" sz="4400" dirty="0" err="1" smtClean="0">
                <a:solidFill>
                  <a:srgbClr val="5C2E00"/>
                </a:solidFill>
                <a:latin typeface="Monotype Corsiva" pitchFamily="66" charset="0"/>
              </a:rPr>
              <a:t>полнопевный</a:t>
            </a:r>
            <a:r>
              <a:rPr lang="ru-RU" sz="4400" dirty="0" smtClean="0">
                <a:solidFill>
                  <a:srgbClr val="5C2E00"/>
                </a:solidFill>
                <a:latin typeface="Monotype Corsiva" pitchFamily="66" charset="0"/>
              </a:rPr>
              <a:t> стих.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latin typeface="Monotype Corsiva" pitchFamily="66" charset="0"/>
              </a:rPr>
              <a:t>                           </a:t>
            </a:r>
            <a:r>
              <a:rPr lang="ru-RU" sz="4000" b="1" i="1" dirty="0" smtClean="0">
                <a:solidFill>
                  <a:srgbClr val="FFFFCC"/>
                </a:solidFill>
                <a:latin typeface="Monotype Corsiva" pitchFamily="66" charset="0"/>
              </a:rPr>
              <a:t>В. Брюсов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0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5" descr="амфоры"/>
          <p:cNvPicPr>
            <a:picLocks noChangeAspect="1" noChangeArrowheads="1"/>
          </p:cNvPicPr>
          <p:nvPr/>
        </p:nvPicPr>
        <p:blipFill>
          <a:blip r:embed="rId2"/>
          <a:srcRect l="4205" t="4559" r="4205" b="4559"/>
          <a:stretch>
            <a:fillRect/>
          </a:stretch>
        </p:blipFill>
        <p:spPr bwMode="auto">
          <a:xfrm>
            <a:off x="250825" y="260350"/>
            <a:ext cx="8532813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857364"/>
            <a:ext cx="2928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3200" dirty="0" smtClean="0">
                <a:solidFill>
                  <a:srgbClr val="FFFFCC"/>
                </a:solidFill>
              </a:rPr>
              <a:t>… </a:t>
            </a:r>
            <a:r>
              <a:rPr lang="ru-RU" sz="3200" b="1" dirty="0" smtClean="0">
                <a:solidFill>
                  <a:srgbClr val="FFFFCC"/>
                </a:solidFill>
              </a:rPr>
              <a:t>То вазы –                 гиганты, </a:t>
            </a:r>
          </a:p>
          <a:p>
            <a:pPr algn="ctr">
              <a:buClr>
                <a:schemeClr val="tx1"/>
              </a:buClr>
            </a:pPr>
            <a:r>
              <a:rPr lang="ru-RU" sz="3200" b="1" dirty="0" smtClean="0">
                <a:solidFill>
                  <a:srgbClr val="FFFFCC"/>
                </a:solidFill>
              </a:rPr>
              <a:t>то карлики вазы, </a:t>
            </a:r>
          </a:p>
          <a:p>
            <a:pPr algn="ctr">
              <a:buClr>
                <a:schemeClr val="tx1"/>
              </a:buClr>
            </a:pPr>
            <a:r>
              <a:rPr lang="ru-RU" sz="3200" b="1" dirty="0" smtClean="0">
                <a:solidFill>
                  <a:srgbClr val="FFFFCC"/>
                </a:solidFill>
              </a:rPr>
              <a:t>и каждая ваза с рисунком –   рассказом</a:t>
            </a:r>
            <a:r>
              <a:rPr lang="ru-RU" sz="3200" dirty="0" smtClean="0">
                <a:solidFill>
                  <a:srgbClr val="FFFFCC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Picture 4" descr="Размеры сосу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4176712" cy="63373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5" descr="кавровый стиль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876925"/>
            <a:ext cx="714375" cy="736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rgbClr val="5C2E00"/>
                </a:solidFill>
              </a:rPr>
              <a:t>Меандр </a:t>
            </a:r>
            <a:r>
              <a:rPr lang="ru-RU" sz="2800" b="1" smtClean="0">
                <a:solidFill>
                  <a:schemeClr val="tx1"/>
                </a:solidFill>
              </a:rPr>
              <a:t>- </a:t>
            </a:r>
            <a:r>
              <a:rPr lang="ru-RU" sz="2800" b="1" smtClean="0">
                <a:solidFill>
                  <a:srgbClr val="FFFFCC"/>
                </a:solidFill>
              </a:rPr>
              <a:t>геометрический орнамент из непрерывной кривой или ломаной под прямым углом линии.</a:t>
            </a:r>
          </a:p>
        </p:txBody>
      </p:sp>
      <p:pic>
        <p:nvPicPr>
          <p:cNvPr id="8197" name="Picture 4" descr="меандр"/>
          <p:cNvPicPr>
            <a:picLocks noChangeAspect="1" noChangeArrowheads="1"/>
          </p:cNvPicPr>
          <p:nvPr/>
        </p:nvPicPr>
        <p:blipFill>
          <a:blip r:embed="rId3"/>
          <a:srcRect l="3223" r="4916"/>
          <a:stretch>
            <a:fillRect/>
          </a:stretch>
        </p:blipFill>
        <p:spPr bwMode="auto">
          <a:xfrm>
            <a:off x="4786313" y="1714500"/>
            <a:ext cx="40719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река Меандр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2928938"/>
            <a:ext cx="4360862" cy="365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9" descr="Bur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714500"/>
            <a:ext cx="4357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    </a:t>
            </a:r>
            <a:r>
              <a:rPr lang="ru-RU" b="1" smtClean="0">
                <a:solidFill>
                  <a:srgbClr val="5C2E00"/>
                </a:solidFill>
              </a:rPr>
              <a:t>Геометрический стиль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868863"/>
            <a:ext cx="5761038" cy="1989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000" smtClean="0"/>
              <a:t>     </a:t>
            </a:r>
            <a:r>
              <a:rPr lang="ru-RU" sz="2800" b="1" smtClean="0">
                <a:solidFill>
                  <a:srgbClr val="FFFFCC"/>
                </a:solidFill>
              </a:rPr>
              <a:t>Возвращение к древнему знаково-символистическому языку. Роспись наносилась коричневой краской.</a:t>
            </a:r>
          </a:p>
        </p:txBody>
      </p:sp>
      <p:pic>
        <p:nvPicPr>
          <p:cNvPr id="14340" name="Picture 4" descr="геометрический стиль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39608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геометрический ст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628775"/>
            <a:ext cx="25955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геометрический стиль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7556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350</Words>
  <Application>Microsoft Office PowerPoint</Application>
  <PresentationFormat>Экран (4:3)</PresentationFormat>
  <Paragraphs>41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ГОНЧАРНОЕ ИСКУССТВО          СТИЛИ РОСПИСИ ДРЕВНЕГРЕЧЕСКИХ СОСУДОВ            </vt:lpstr>
      <vt:lpstr>   Добыча глины</vt:lpstr>
      <vt:lpstr>Глину месили ногами</vt:lpstr>
      <vt:lpstr>Гончарное искусство</vt:lpstr>
      <vt:lpstr>Слайд 5</vt:lpstr>
      <vt:lpstr>Слайд 6</vt:lpstr>
      <vt:lpstr>Слайд 7</vt:lpstr>
      <vt:lpstr>Меандр - геометрический орнамент из непрерывной кривой или ломаной под прямым углом линии.</vt:lpstr>
      <vt:lpstr>     Геометрический стиль</vt:lpstr>
      <vt:lpstr>   IХ-VIII век до н.э.</vt:lpstr>
      <vt:lpstr>    Ковровый стиль</vt:lpstr>
      <vt:lpstr>     Конец VII века до н.э. </vt:lpstr>
      <vt:lpstr>          Чернофигурный стиль</vt:lpstr>
      <vt:lpstr>VI век до н.э.</vt:lpstr>
      <vt:lpstr>Густым черным лаком закрашивают фигуры,  на которых с помощью процарапывания уточняют детали.</vt:lpstr>
      <vt:lpstr> Сосуды украшают изображения людей, животных, птиц…</vt:lpstr>
      <vt:lpstr>Работы крупнейшего мастера VI века до н.э. Эксекия</vt:lpstr>
      <vt:lpstr> Многофигурные композиции из жизни богов и людей</vt:lpstr>
      <vt:lpstr>Слайд 19</vt:lpstr>
      <vt:lpstr>Слайд 20</vt:lpstr>
      <vt:lpstr>            530 год до н.э.</vt:lpstr>
      <vt:lpstr>Работа мастера краснофигурной росписи   Андокида</vt:lpstr>
      <vt:lpstr>Краснофигурная композиция дает возможность моделировать человеческое тело, изображать  его в движении и в любом ракурсе.</vt:lpstr>
      <vt:lpstr>Наиболее популярны в росписях пиршества, сражения, мифологические сцены…</vt:lpstr>
    </vt:vector>
  </TitlesOfParts>
  <Company>Школа 359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ГРЕЧЕСКАЯ  КЕРАМИКА</dc:title>
  <dc:creator>Медведева</dc:creator>
  <cp:lastModifiedBy>Медведева</cp:lastModifiedBy>
  <cp:revision>12</cp:revision>
  <dcterms:created xsi:type="dcterms:W3CDTF">2015-06-15T12:34:44Z</dcterms:created>
  <dcterms:modified xsi:type="dcterms:W3CDTF">2015-06-24T08:50:17Z</dcterms:modified>
</cp:coreProperties>
</file>