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12"/>
  </p:notesMasterIdLst>
  <p:sldIdLst>
    <p:sldId id="319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1" r:id="rId10"/>
    <p:sldId id="340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125" d="100"/>
          <a:sy n="125" d="100"/>
        </p:scale>
        <p:origin x="33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Верхний колонтитул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Дата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C50E4015-98F5-4FDC-9FBB-26895712B490}" type="datetimeFigureOut">
              <a:rPr lang="ru-RU"/>
              <a:pPr>
                <a:defRPr/>
              </a:pPr>
              <a:t>15.06.2015</a:t>
            </a:fld>
            <a:endParaRPr lang="ru-RU"/>
          </a:p>
        </p:txBody>
      </p:sp>
      <p:sp>
        <p:nvSpPr>
          <p:cNvPr id="12292" name="Образ слайда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Заметки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078" name="Нижний колонтитул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Номер слайда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fld id="{17C71E7A-5DDA-4079-A108-CF2015B556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9101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27AB59-187F-4AA5-81F5-FB366B1CE69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613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F0DF6-E886-4E57-B122-7F7CADF438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248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32262C-2077-47F1-8252-8A342CA5EF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630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27E6F2-3BDC-4CD6-B4ED-7A9C8AE435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474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738C66-9386-489A-8DD1-81ACB1443C1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5106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16CEB5-8113-40DC-BE25-F2BF2027EC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352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10AA5-4B98-4EFF-9F29-02282FC36B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942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42F804-7A3C-40FA-A0CC-E2E9CF3A0F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919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B3F652-E506-4CF6-9C45-8D13A6DA06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224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0CC90-3FBC-40BB-82D4-ED782DC7922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709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E5ED84-733D-49DC-91F9-70CC640A510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9300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0"/>
            <a:chExt cx="5760" cy="2549"/>
          </a:xfrm>
        </p:grpSpPr>
        <p:sp>
          <p:nvSpPr>
            <p:cNvPr id="2" name="Rectangle 3"/>
            <p:cNvSpPr>
              <a:spLocks noChangeArrowheads="1"/>
            </p:cNvSpPr>
            <p:nvPr userDrawn="1"/>
          </p:nvSpPr>
          <p:spPr bwMode="auto">
            <a:xfrm rot="20175249">
              <a:off x="2121" y="1056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rgbClr val="006060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28" name="Freeform 4"/>
            <p:cNvSpPr>
              <a:spLocks noChangeArrowheads="1"/>
            </p:cNvSpPr>
            <p:nvPr userDrawn="1"/>
          </p:nvSpPr>
          <p:spPr bwMode="auto">
            <a:xfrm>
              <a:off x="0" y="1128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88"/>
                <a:gd name="T37" fmla="*/ 0 h 1224"/>
                <a:gd name="T38" fmla="*/ 2688 w 2688"/>
                <a:gd name="T39" fmla="*/ 1224 h 122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29" name="Freeform 5"/>
            <p:cNvSpPr>
              <a:spLocks noChangeArrowheads="1"/>
            </p:cNvSpPr>
            <p:nvPr userDrawn="1"/>
          </p:nvSpPr>
          <p:spPr bwMode="auto">
            <a:xfrm>
              <a:off x="3359" y="0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401"/>
                <a:gd name="T142" fmla="*/ 0 h 1232"/>
                <a:gd name="T143" fmla="*/ 2401 w 2401"/>
                <a:gd name="T144" fmla="*/ 1232 h 123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0" name="Freeform 6"/>
            <p:cNvSpPr>
              <a:spLocks noChangeArrowheads="1"/>
            </p:cNvSpPr>
            <p:nvPr userDrawn="1"/>
          </p:nvSpPr>
          <p:spPr bwMode="auto">
            <a:xfrm>
              <a:off x="3792" y="0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968"/>
                <a:gd name="T91" fmla="*/ 0 h 762"/>
                <a:gd name="T92" fmla="*/ 1968 w 1968"/>
                <a:gd name="T93" fmla="*/ 762 h 76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rgbClr val="2E8886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3" name="Freeform 7"/>
            <p:cNvSpPr>
              <a:spLocks noChangeArrowheads="1"/>
            </p:cNvSpPr>
            <p:nvPr userDrawn="1"/>
          </p:nvSpPr>
          <p:spPr bwMode="auto">
            <a:xfrm>
              <a:off x="3599" y="941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85"/>
                <a:gd name="T49" fmla="*/ 0 h 120"/>
                <a:gd name="T50" fmla="*/ 185 w 185"/>
                <a:gd name="T51" fmla="*/ 120 h 12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2" name="Freeform 8"/>
            <p:cNvSpPr>
              <a:spLocks noChangeArrowheads="1"/>
            </p:cNvSpPr>
            <p:nvPr userDrawn="1"/>
          </p:nvSpPr>
          <p:spPr bwMode="auto">
            <a:xfrm>
              <a:off x="3779" y="857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85"/>
                <a:gd name="T37" fmla="*/ 0 h 120"/>
                <a:gd name="T38" fmla="*/ 185 w 185"/>
                <a:gd name="T39" fmla="*/ 120 h 12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3" name="Freeform 9"/>
            <p:cNvSpPr>
              <a:spLocks noChangeArrowheads="1"/>
            </p:cNvSpPr>
            <p:nvPr userDrawn="1"/>
          </p:nvSpPr>
          <p:spPr bwMode="auto">
            <a:xfrm>
              <a:off x="3839" y="300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6"/>
                <a:gd name="T91" fmla="*/ 0 h 275"/>
                <a:gd name="T92" fmla="*/ 526 w 526"/>
                <a:gd name="T93" fmla="*/ 275 h 27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4" name="Freeform 10"/>
            <p:cNvSpPr>
              <a:spLocks noChangeArrowheads="1"/>
            </p:cNvSpPr>
            <p:nvPr userDrawn="1"/>
          </p:nvSpPr>
          <p:spPr bwMode="auto">
            <a:xfrm>
              <a:off x="3676" y="479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718"/>
                <a:gd name="T148" fmla="*/ 0 h 306"/>
                <a:gd name="T149" fmla="*/ 718 w 718"/>
                <a:gd name="T150" fmla="*/ 306 h 30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5" name="Freeform 11"/>
            <p:cNvSpPr>
              <a:spLocks noChangeArrowheads="1"/>
            </p:cNvSpPr>
            <p:nvPr userDrawn="1"/>
          </p:nvSpPr>
          <p:spPr bwMode="auto">
            <a:xfrm>
              <a:off x="3358" y="354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392"/>
                <a:gd name="T178" fmla="*/ 0 h 881"/>
                <a:gd name="T179" fmla="*/ 2392 w 2392"/>
                <a:gd name="T180" fmla="*/ 881 h 88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6" name="Freeform 12"/>
            <p:cNvSpPr>
              <a:spLocks noChangeArrowheads="1"/>
            </p:cNvSpPr>
            <p:nvPr userDrawn="1"/>
          </p:nvSpPr>
          <p:spPr bwMode="auto">
            <a:xfrm>
              <a:off x="3839" y="318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550"/>
                <a:gd name="T67" fmla="*/ 0 h 257"/>
                <a:gd name="T68" fmla="*/ 550 w 550"/>
                <a:gd name="T69" fmla="*/ 257 h 257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rgbClr val="0F7774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7" name="Freeform 13"/>
            <p:cNvSpPr>
              <a:spLocks noChangeArrowheads="1"/>
            </p:cNvSpPr>
            <p:nvPr userDrawn="1"/>
          </p:nvSpPr>
          <p:spPr bwMode="auto">
            <a:xfrm>
              <a:off x="5327" y="106"/>
              <a:ext cx="5" cy="1"/>
            </a:xfrm>
            <a:custGeom>
              <a:avLst/>
              <a:gdLst>
                <a:gd name="T0" fmla="*/ 0 w 5"/>
                <a:gd name="T1" fmla="*/ 0 h 1"/>
                <a:gd name="T2" fmla="*/ 5 w 5"/>
                <a:gd name="T3" fmla="*/ 0 h 1"/>
                <a:gd name="T4" fmla="*/ 0 w 5"/>
                <a:gd name="T5" fmla="*/ 0 h 1"/>
                <a:gd name="T6" fmla="*/ 0 w 5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1"/>
                <a:gd name="T14" fmla="*/ 5 w 5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8" name="Freeform 14"/>
            <p:cNvSpPr>
              <a:spLocks noChangeArrowheads="1"/>
            </p:cNvSpPr>
            <p:nvPr userDrawn="1"/>
          </p:nvSpPr>
          <p:spPr bwMode="auto">
            <a:xfrm>
              <a:off x="3839" y="192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716"/>
                <a:gd name="T136" fmla="*/ 0 h 383"/>
                <a:gd name="T137" fmla="*/ 716 w 716"/>
                <a:gd name="T138" fmla="*/ 383 h 38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rgbClr val="0F7774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39" name="Freeform 15"/>
            <p:cNvSpPr>
              <a:spLocks noChangeArrowheads="1"/>
            </p:cNvSpPr>
            <p:nvPr userDrawn="1"/>
          </p:nvSpPr>
          <p:spPr bwMode="auto">
            <a:xfrm>
              <a:off x="3453" y="735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8"/>
                <a:gd name="T16" fmla="*/ 0 h 225"/>
                <a:gd name="T17" fmla="*/ 318 w 318"/>
                <a:gd name="T18" fmla="*/ 225 h 2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rgbClr val="0F7774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0" name="Freeform 16"/>
            <p:cNvSpPr>
              <a:spLocks noChangeArrowheads="1"/>
            </p:cNvSpPr>
            <p:nvPr userDrawn="1"/>
          </p:nvSpPr>
          <p:spPr bwMode="auto">
            <a:xfrm>
              <a:off x="0" y="1122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2595"/>
                <a:gd name="T151" fmla="*/ 0 h 933"/>
                <a:gd name="T152" fmla="*/ 2595 w 2595"/>
                <a:gd name="T153" fmla="*/ 933 h 93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rgbClr val="2E8886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1041" name="Freeform 17"/>
            <p:cNvSpPr>
              <a:spLocks noChangeArrowheads="1"/>
            </p:cNvSpPr>
            <p:nvPr userDrawn="1"/>
          </p:nvSpPr>
          <p:spPr bwMode="auto">
            <a:xfrm>
              <a:off x="0" y="1458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723"/>
                <a:gd name="T166" fmla="*/ 0 h 1091"/>
                <a:gd name="T167" fmla="*/ 2723 w 2723"/>
                <a:gd name="T168" fmla="*/ 1091 h 1091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ru-RU">
                <a:cs typeface="+mn-cs"/>
              </a:endParaRPr>
            </a:p>
          </p:txBody>
        </p:sp>
      </p:grpSp>
      <p:sp>
        <p:nvSpPr>
          <p:cNvPr id="1027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 typeface="Arial" pitchFamily="34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fld id="{64BFD8FB-5E99-4B13-9A43-54D7C9CDCAA6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1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274638"/>
            <a:ext cx="8186737" cy="1511300"/>
          </a:xfrm>
        </p:spPr>
        <p:txBody>
          <a:bodyPr/>
          <a:lstStyle/>
          <a:p>
            <a:pPr>
              <a:defRPr/>
            </a:pPr>
            <a: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Государственное бюджетное дошкольное образовательное  учреждение </a:t>
            </a:r>
            <a:b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детский сад № 2   комбинированного вида</a:t>
            </a:r>
            <a:b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18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Петродворцового</a:t>
            </a:r>
            <a:r>
              <a:rPr lang="ru-RU" sz="1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района Санкт-Петербурга</a:t>
            </a:r>
          </a:p>
        </p:txBody>
      </p:sp>
      <p:sp>
        <p:nvSpPr>
          <p:cNvPr id="2051" name="Прямоугольник 3"/>
          <p:cNvSpPr>
            <a:spLocks noChangeArrowheads="1"/>
          </p:cNvSpPr>
          <p:nvPr/>
        </p:nvSpPr>
        <p:spPr bwMode="auto">
          <a:xfrm>
            <a:off x="857250" y="1643063"/>
            <a:ext cx="7500938" cy="409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endParaRPr lang="ru-RU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en-US" sz="2800">
                <a:cs typeface="Times New Roman" panose="02020603050405020304" pitchFamily="18" charset="0"/>
              </a:rPr>
              <a:t>Комплекс упражнений для работы с детьми дошкольного возраста</a:t>
            </a:r>
            <a:r>
              <a:rPr lang="en-US" altLang="en-US" sz="2800">
                <a:cs typeface="Times New Roman" panose="02020603050405020304" pitchFamily="18" charset="0"/>
              </a:rPr>
              <a:t> c </a:t>
            </a:r>
            <a:r>
              <a:rPr lang="ru-RU" altLang="en-US" sz="2800">
                <a:cs typeface="Times New Roman" panose="02020603050405020304" pitchFamily="18" charset="0"/>
              </a:rPr>
              <a:t>использованием </a:t>
            </a:r>
          </a:p>
          <a:p>
            <a:pPr algn="ctr" eaLnBrk="1" hangingPunct="1"/>
            <a:r>
              <a:rPr lang="ru-RU" altLang="en-US" sz="2800">
                <a:cs typeface="Times New Roman" panose="02020603050405020304" pitchFamily="18" charset="0"/>
              </a:rPr>
              <a:t>Тренажерно – информационной системы «ТИСА» </a:t>
            </a:r>
          </a:p>
          <a:p>
            <a:pPr algn="ctr" eaLnBrk="1" hangingPunct="1"/>
            <a:endParaRPr lang="ru-RU" altLang="en-US" sz="2800"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en-US" sz="2400">
                <a:cs typeface="Times New Roman" panose="02020603050405020304" pitchFamily="18" charset="0"/>
              </a:rPr>
              <a:t>                                         </a:t>
            </a:r>
          </a:p>
          <a:p>
            <a:pPr eaLnBrk="1" hangingPunct="1"/>
            <a:r>
              <a:rPr lang="ru-RU" altLang="en-US" sz="2400">
                <a:cs typeface="Times New Roman" panose="02020603050405020304" pitchFamily="18" charset="0"/>
              </a:rPr>
              <a:t>                                         Подготовила:  </a:t>
            </a:r>
          </a:p>
          <a:p>
            <a:pPr eaLnBrk="1" hangingPunct="1"/>
            <a:r>
              <a:rPr lang="ru-RU" altLang="en-US" sz="2400">
                <a:cs typeface="Times New Roman" panose="02020603050405020304" pitchFamily="18" charset="0"/>
              </a:rPr>
              <a:t>                                         Годынюк Галина Васильевна </a:t>
            </a:r>
          </a:p>
          <a:p>
            <a:pPr eaLnBrk="1" hangingPunct="1"/>
            <a:r>
              <a:rPr lang="ru-RU" altLang="en-US" sz="2400">
                <a:cs typeface="Times New Roman" panose="02020603050405020304" pitchFamily="18" charset="0"/>
              </a:rPr>
              <a:t>                                         Воспитатель                                                                              </a:t>
            </a:r>
            <a:r>
              <a:rPr lang="ru-RU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052" name="Picture 4" descr="D:\Мои документы\Галина моя папка\Детский сад\Фото\я\1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188" y="3429000"/>
            <a:ext cx="2143125" cy="321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/>
          <a:lstStyle/>
          <a:p>
            <a:r>
              <a:rPr lang="ru-RU" altLang="ru-RU" sz="3600" smtClean="0"/>
              <a:t>Катоактин с ММПК.</a:t>
            </a:r>
            <a:br>
              <a:rPr lang="ru-RU" altLang="ru-RU" sz="3600" smtClean="0"/>
            </a:br>
            <a:r>
              <a:rPr lang="ru-RU" altLang="ru-RU" sz="2400" smtClean="0"/>
              <a:t>Предназначен для проработки активных точек и сегментов стоп, рук и других звеньев тела, выполняются вращения валиков стопами или ладонями одновременно и попеременно. Также выполняются поглаживающие движения катоактином по зонам спины, рук, ноги,  вдоль позвоночника для улучшения мелкой моторики, кровообращения, обменных процессов.</a:t>
            </a:r>
          </a:p>
        </p:txBody>
      </p:sp>
      <p:pic>
        <p:nvPicPr>
          <p:cNvPr id="21507" name="Picture 3" descr="D:\Мои документы\Галина моя папка\мои фотки\Новая папка\IMG_20150611_09301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20" y="3857628"/>
            <a:ext cx="4286280" cy="27432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8" name="Picture 4" descr="D:\Мои документы\Галина моя папка\мои фотки\Новая папка\IMG_20150611_093125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546430" y="3857629"/>
            <a:ext cx="4473758" cy="27146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3571875"/>
          </a:xfrm>
        </p:spPr>
        <p:txBody>
          <a:bodyPr/>
          <a:lstStyle/>
          <a:p>
            <a:r>
              <a:rPr lang="ru-RU" altLang="ru-RU" sz="3600" smtClean="0"/>
              <a:t>Виброскамейка с ММПБКП.</a:t>
            </a:r>
            <a:br>
              <a:rPr lang="ru-RU" altLang="ru-RU" sz="3600" smtClean="0"/>
            </a:br>
            <a:r>
              <a:rPr lang="ru-RU" altLang="ru-RU" sz="2800" smtClean="0"/>
              <a:t>Жесткий модуль – Виброскамейка</a:t>
            </a:r>
            <a:br>
              <a:rPr lang="ru-RU" altLang="ru-RU" sz="2800" smtClean="0"/>
            </a:br>
            <a:r>
              <a:rPr lang="ru-RU" altLang="ru-RU" sz="2800" smtClean="0"/>
              <a:t> предназначен для выполнения различных упражнений на животе, спине, скольжений,</a:t>
            </a:r>
            <a:br>
              <a:rPr lang="ru-RU" altLang="ru-RU" sz="2800" smtClean="0"/>
            </a:br>
            <a:r>
              <a:rPr lang="ru-RU" altLang="ru-RU" sz="2800" smtClean="0"/>
              <a:t> нормализует мышечный тонус, </a:t>
            </a:r>
            <a:br>
              <a:rPr lang="ru-RU" altLang="ru-RU" sz="2800" smtClean="0"/>
            </a:br>
            <a:r>
              <a:rPr lang="ru-RU" altLang="ru-RU" sz="2800" smtClean="0"/>
              <a:t>корректирует осанку.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</p:txBody>
      </p:sp>
      <p:pic>
        <p:nvPicPr>
          <p:cNvPr id="14339" name="Picture 3" descr="D:\Мои документы\Галина моя папка\мои фотки\Новая папка\IMG_20150611_09215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643042" y="3000372"/>
            <a:ext cx="6096044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smtClean="0"/>
              <a:t>Упражнения на Виброскамейке</a:t>
            </a:r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714375" y="1535113"/>
            <a:ext cx="3783013" cy="639762"/>
          </a:xfrm>
        </p:spPr>
        <p:txBody>
          <a:bodyPr/>
          <a:lstStyle/>
          <a:p>
            <a:r>
              <a:rPr lang="ru-RU" altLang="ru-RU" smtClean="0"/>
              <a:t>Скольжение лежа и сидя </a:t>
            </a:r>
          </a:p>
        </p:txBody>
      </p:sp>
      <p:sp>
        <p:nvSpPr>
          <p:cNvPr id="4100" name="Текст 4"/>
          <p:cNvSpPr>
            <a:spLocks noGrp="1"/>
          </p:cNvSpPr>
          <p:nvPr>
            <p:ph type="body" sz="quarter" idx="3"/>
          </p:nvPr>
        </p:nvSpPr>
        <p:spPr>
          <a:xfrm>
            <a:off x="5786438" y="1535113"/>
            <a:ext cx="2900362" cy="1822450"/>
          </a:xfrm>
        </p:spPr>
        <p:txBody>
          <a:bodyPr/>
          <a:lstStyle/>
          <a:p>
            <a:r>
              <a:rPr lang="ru-RU" altLang="ru-RU" smtClean="0"/>
              <a:t>Развивают силу плечевого пояса.</a:t>
            </a:r>
          </a:p>
        </p:txBody>
      </p:sp>
      <p:pic>
        <p:nvPicPr>
          <p:cNvPr id="15365" name="Picture 5" descr="D:\Мои документы\Галина моя папка\мои фотки\Новая папка\IMG_20150611_09193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2" y="2571744"/>
            <a:ext cx="5286412" cy="3314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D:\Мои документы\Галина моя папка\мои фотки\Новая папка\IMG_20150611_092007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429124" y="3929066"/>
            <a:ext cx="4591048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543425" cy="5726112"/>
          </a:xfrm>
        </p:spPr>
        <p:txBody>
          <a:bodyPr/>
          <a:lstStyle/>
          <a:p>
            <a:r>
              <a:rPr lang="ru-RU" altLang="ru-RU" sz="3600" smtClean="0"/>
              <a:t>Вестибуплатформа </a:t>
            </a:r>
            <a:br>
              <a:rPr lang="ru-RU" altLang="ru-RU" sz="3600" smtClean="0"/>
            </a:br>
            <a:r>
              <a:rPr lang="ru-RU" altLang="ru-RU" sz="3600" smtClean="0"/>
              <a:t>с ММПБКП.</a:t>
            </a: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>Данное устройство предназначено для совершенствования вестибулярного аппарата при переносе веса тела вправо- влево, вперед-назад.</a:t>
            </a:r>
          </a:p>
        </p:txBody>
      </p:sp>
      <p:pic>
        <p:nvPicPr>
          <p:cNvPr id="16387" name="Picture 3" descr="D:\Мои документы\Галина моя папка\мои фотки\Новая папка\IMG_20150611_09265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072066" y="357166"/>
            <a:ext cx="3786214" cy="598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smtClean="0"/>
              <a:t>Упражнения на Вестибуплатформе</a:t>
            </a: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>
          <a:xfrm>
            <a:off x="214313" y="1535113"/>
            <a:ext cx="4143375" cy="2179637"/>
          </a:xfrm>
        </p:spPr>
        <p:txBody>
          <a:bodyPr/>
          <a:lstStyle/>
          <a:p>
            <a:r>
              <a:rPr lang="ru-RU" altLang="ru-RU" smtClean="0"/>
              <a:t>Лежа на вестибуплатформе поднять корпус вверх. </a:t>
            </a:r>
          </a:p>
          <a:p>
            <a:r>
              <a:rPr lang="ru-RU" altLang="ru-RU" smtClean="0"/>
              <a:t>Упражнение укрепляет мышцы спины.</a:t>
            </a:r>
          </a:p>
          <a:p>
            <a:endParaRPr lang="ru-RU" altLang="ru-RU" smtClean="0"/>
          </a:p>
        </p:txBody>
      </p:sp>
      <p:sp>
        <p:nvSpPr>
          <p:cNvPr id="6148" name="Текст 4"/>
          <p:cNvSpPr>
            <a:spLocks noGrp="1"/>
          </p:cNvSpPr>
          <p:nvPr>
            <p:ph type="body" sz="quarter" idx="3"/>
          </p:nvPr>
        </p:nvSpPr>
        <p:spPr>
          <a:xfrm>
            <a:off x="4857750" y="1535113"/>
            <a:ext cx="4000500" cy="3608387"/>
          </a:xfrm>
        </p:spPr>
        <p:txBody>
          <a:bodyPr/>
          <a:lstStyle/>
          <a:p>
            <a:r>
              <a:rPr lang="ru-RU" altLang="ru-RU" smtClean="0"/>
              <a:t>Стоя на вестибуплатформе поочередно поднимать ноги .</a:t>
            </a:r>
          </a:p>
          <a:p>
            <a:r>
              <a:rPr lang="ru-RU" altLang="ru-RU" smtClean="0"/>
              <a:t> Стоя двумя ногами переносить вес тела вперед-назад. </a:t>
            </a:r>
          </a:p>
          <a:p>
            <a:endParaRPr lang="ru-RU" altLang="ru-RU" smtClean="0"/>
          </a:p>
          <a:p>
            <a:r>
              <a:rPr lang="ru-RU" altLang="ru-RU" smtClean="0"/>
              <a:t>Упражнение развивает вестибулярный аппарат.</a:t>
            </a:r>
          </a:p>
        </p:txBody>
      </p:sp>
      <p:pic>
        <p:nvPicPr>
          <p:cNvPr id="17413" name="Picture 5" descr="D:\Мои документы\Галина моя папка\мои фотки\Новая папка\IMG_20150611_092824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0800000" flipH="1" flipV="1">
            <a:off x="214282" y="3571876"/>
            <a:ext cx="4646471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175" cy="4011612"/>
          </a:xfrm>
        </p:spPr>
        <p:txBody>
          <a:bodyPr/>
          <a:lstStyle/>
          <a:p>
            <a:r>
              <a:rPr lang="ru-RU" altLang="ru-RU" sz="3200" smtClean="0"/>
              <a:t>Устройство для моделирования ситуаций, предотвращающих травматизм с ММПБКП. </a:t>
            </a:r>
            <a:r>
              <a:rPr lang="ru-RU" altLang="ru-RU" smtClean="0"/>
              <a:t/>
            </a:r>
            <a:br>
              <a:rPr lang="ru-RU" altLang="ru-RU" smtClean="0"/>
            </a:br>
            <a:r>
              <a:rPr lang="ru-RU" altLang="ru-RU" sz="2800" smtClean="0"/>
              <a:t>Данное устройство предназначено для улучшения координации и ориентации в пространстве, создания предпосылок, предотвращающих травматизм, для проработки передней,</a:t>
            </a:r>
            <a:br>
              <a:rPr lang="ru-RU" altLang="ru-RU" sz="2800" smtClean="0"/>
            </a:br>
            <a:r>
              <a:rPr lang="ru-RU" altLang="ru-RU" sz="2800" smtClean="0"/>
              <a:t> средней и задней частей стопы.</a:t>
            </a:r>
          </a:p>
        </p:txBody>
      </p:sp>
      <p:pic>
        <p:nvPicPr>
          <p:cNvPr id="3" name="Picture 7" descr="Устройство для моделирования ситуаций предотвращающих травм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/>
          <a:srcRect/>
          <a:stretch>
            <a:fillRect/>
          </a:stretch>
        </p:blipFill>
        <p:spPr>
          <a:xfrm rot="5400000">
            <a:off x="3286099" y="3286141"/>
            <a:ext cx="2464628" cy="4321982"/>
          </a:xfrm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115300" cy="868362"/>
          </a:xfrm>
        </p:spPr>
        <p:txBody>
          <a:bodyPr/>
          <a:lstStyle/>
          <a:p>
            <a:r>
              <a:rPr lang="ru-RU" altLang="ru-RU" sz="3600" smtClean="0"/>
              <a:t>Упражнения на устройстве предотвращающих травматизм</a:t>
            </a: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>
          <a:xfrm>
            <a:off x="285750" y="1535113"/>
            <a:ext cx="4572000" cy="1893887"/>
          </a:xfrm>
        </p:spPr>
        <p:txBody>
          <a:bodyPr/>
          <a:lstStyle/>
          <a:p>
            <a:r>
              <a:rPr lang="ru-RU" altLang="ru-RU" smtClean="0"/>
              <a:t>   Держась за канат пройти</a:t>
            </a:r>
          </a:p>
          <a:p>
            <a:r>
              <a:rPr lang="ru-RU" altLang="ru-RU" smtClean="0"/>
              <a:t>по устройству: по шипам,  </a:t>
            </a:r>
          </a:p>
          <a:p>
            <a:r>
              <a:rPr lang="ru-RU" altLang="ru-RU" smtClean="0"/>
              <a:t>на пятках, на носках, между шипами, скользя  ногой </a:t>
            </a:r>
          </a:p>
          <a:p>
            <a:r>
              <a:rPr lang="ru-RU" altLang="ru-RU" smtClean="0"/>
              <a:t>между шипами вперед-назад.</a:t>
            </a:r>
          </a:p>
        </p:txBody>
      </p:sp>
      <p:pic>
        <p:nvPicPr>
          <p:cNvPr id="5" name="Picture 2" descr="C:\Users\USER\Desktop\лфк\20141217_10113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710333" y="2714620"/>
            <a:ext cx="2433667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6" name="Picture 3" descr="C:\Users\USER\Desktop\лфк\20141217_10533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3466829"/>
            <a:ext cx="5364088" cy="3391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4" name="Picture 6" descr="D:\Мои документы\Галина моя папка\Детский сад\Фото\я\1 (66)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214810" y="1214422"/>
            <a:ext cx="2857488" cy="404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214313" y="274638"/>
            <a:ext cx="5429250" cy="5868987"/>
          </a:xfrm>
        </p:spPr>
        <p:txBody>
          <a:bodyPr/>
          <a:lstStyle/>
          <a:p>
            <a:r>
              <a:rPr lang="ru-RU" altLang="ru-RU" sz="3600" smtClean="0"/>
              <a:t>Вибродорожка</a:t>
            </a:r>
            <a:br>
              <a:rPr lang="ru-RU" altLang="ru-RU" sz="3600" smtClean="0"/>
            </a:br>
            <a:r>
              <a:rPr lang="ru-RU" altLang="ru-RU" sz="3600" smtClean="0"/>
              <a:t> с ММПБКП.</a:t>
            </a:r>
            <a:br>
              <a:rPr lang="ru-RU" altLang="ru-RU" sz="3600" smtClean="0"/>
            </a:br>
            <a:r>
              <a:rPr lang="ru-RU" altLang="ru-RU" sz="3600" smtClean="0"/>
              <a:t/>
            </a:r>
            <a:br>
              <a:rPr lang="ru-RU" altLang="ru-RU" sz="3600" smtClean="0"/>
            </a:br>
            <a:r>
              <a:rPr lang="ru-RU" altLang="ru-RU" sz="2800" smtClean="0"/>
              <a:t>Гибкий модуль предназначен для выполнения упражнений лежа и сидя.</a:t>
            </a:r>
            <a:br>
              <a:rPr lang="ru-RU" altLang="ru-RU" sz="2800" smtClean="0"/>
            </a:br>
            <a:r>
              <a:rPr lang="ru-RU" altLang="ru-RU" sz="2800" smtClean="0"/>
              <a:t> За счет гибкости конструкции обеспечивает контакт со всеми точками тела человека. Применяется для нормализации мышечного тонуса, расслабления после занятий.</a:t>
            </a:r>
          </a:p>
        </p:txBody>
      </p:sp>
      <p:pic>
        <p:nvPicPr>
          <p:cNvPr id="3" name="Picture 2" descr="Гибкий модуль большой с ММПК (вибродорожка большая)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572132" y="714356"/>
            <a:ext cx="3286127" cy="5252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600" smtClean="0"/>
              <a:t>Упражнения на вибродорожке</a:t>
            </a:r>
          </a:p>
        </p:txBody>
      </p:sp>
      <p:pic>
        <p:nvPicPr>
          <p:cNvPr id="7" name="Picture 6" descr="C:\Users\USER\Documents\Camera\20141217_10100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/>
          <a:srcRect/>
          <a:stretch>
            <a:fillRect/>
          </a:stretch>
        </p:blipFill>
        <p:spPr>
          <a:xfrm>
            <a:off x="1428728" y="1142984"/>
            <a:ext cx="6786610" cy="5312138"/>
          </a:xfrm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отрудничество">
  <a:themeElements>
    <a:clrScheme name="Сотрудничество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Сотрудничество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Сотрудничество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отрудничество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отрудничество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147</TotalTime>
  <Pages>0</Pages>
  <Words>134</Words>
  <Characters>0</Characters>
  <Application>Microsoft Office PowerPoint</Application>
  <DocSecurity>0</DocSecurity>
  <PresentationFormat>Экран (4:3)</PresentationFormat>
  <Lines>0</Lines>
  <Paragraphs>30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Garamond</vt:lpstr>
      <vt:lpstr>Arial</vt:lpstr>
      <vt:lpstr>Calibri</vt:lpstr>
      <vt:lpstr>Times New Roman</vt:lpstr>
      <vt:lpstr>Сотрудничество</vt:lpstr>
      <vt:lpstr>Государственное бюджетное дошкольное образовательное  учреждение  детский сад № 2   комбинированного вида Петродворцового района Санкт-Петербурга</vt:lpstr>
      <vt:lpstr>Виброскамейка с ММПБКП. Жесткий модуль – Виброскамейка  предназначен для выполнения различных упражнений на животе, спине, скольжений,  нормализует мышечный тонус,  корректирует осанку. </vt:lpstr>
      <vt:lpstr>Упражнения на Виброскамейке</vt:lpstr>
      <vt:lpstr>Вестибуплатформа  с ММПБКП.  Данное устройство предназначено для совершенствования вестибулярного аппарата при переносе веса тела вправо- влево, вперед-назад.</vt:lpstr>
      <vt:lpstr>Упражнения на Вестибуплатформе</vt:lpstr>
      <vt:lpstr>Устройство для моделирования ситуаций, предотвращающих травматизм с ММПБКП.  Данное устройство предназначено для улучшения координации и ориентации в пространстве, создания предпосылок, предотвращающих травматизм, для проработки передней,  средней и задней частей стопы.</vt:lpstr>
      <vt:lpstr>Упражнения на устройстве предотвращающих травматизм</vt:lpstr>
      <vt:lpstr>Вибродорожка  с ММПБКП.  Гибкий модуль предназначен для выполнения упражнений лежа и сидя.  За счет гибкости конструкции обеспечивает контакт со всеми точками тела человека. Применяется для нормализации мышечного тонуса, расслабления после занятий.</vt:lpstr>
      <vt:lpstr>Упражнения на вибродорожке</vt:lpstr>
      <vt:lpstr>Катоактин с ММПК. Предназначен для проработки активных точек и сегментов стоп, рук и других звеньев тела, выполняются вращения валиков стопами или ладонями одновременно и попеременно. Также выполняются поглаживающие движения катоактином по зонам спины, рук, ноги,  вдоль позвоночника для улучшения мелкой моторики, кровообращения, обменных процессов.</vt:lpstr>
    </vt:vector>
  </TitlesOfParts>
  <Company>505.ru</Company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ТРЕНАЖЕРНО-ИНФОРМАЦИОННОЙ СИСТЕМЫ «ТИСА» НА УРОКАХ ПО АДАПТИВНОЙ ФИЗИЧЕСКОЙ КУЛЬТУРЕ СО СЛАБОВИДЯЩИМИ ДЕТЬМИ  С МНОЖЕСТВЕННЫМИ НАРУШЕНИЯМИ В ШКОЛЕ-ИНТЕРНАТЕ №2</dc:title>
  <dc:creator>home</dc:creator>
  <cp:lastModifiedBy>Admin</cp:lastModifiedBy>
  <cp:revision>149</cp:revision>
  <dcterms:created xsi:type="dcterms:W3CDTF">2010-11-02T20:36:40Z</dcterms:created>
  <dcterms:modified xsi:type="dcterms:W3CDTF">2015-06-15T12:07:56Z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1033-9.1.0.4746</vt:lpwstr>
  </property>
</Properties>
</file>