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801440"/>
            <a:ext cx="82292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4165200"/>
            <a:ext cx="82292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80144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520" y="180144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673520" y="416520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416520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80144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673520" y="180144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42" name="Рисунок 41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360" y="4165200"/>
            <a:ext cx="2705400" cy="2158560"/>
          </a:xfrm>
          <a:prstGeom prst="rect">
            <a:avLst/>
          </a:prstGeom>
          <a:ln>
            <a:noFill/>
          </a:ln>
        </p:spPr>
      </p:pic>
      <p:pic>
        <p:nvPicPr>
          <p:cNvPr id="43" name="Рисунок 42"/>
          <p:cNvPicPr/>
          <p:nvPr/>
        </p:nvPicPr>
        <p:blipFill>
          <a:blip r:embed="rId2"/>
          <a:stretch>
            <a:fillRect/>
          </a:stretch>
        </p:blipFill>
        <p:spPr>
          <a:xfrm>
            <a:off x="1112040" y="4165200"/>
            <a:ext cx="2705400" cy="2158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457200" y="1801440"/>
            <a:ext cx="8229240" cy="4526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801440"/>
            <a:ext cx="82292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801440"/>
            <a:ext cx="40154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3520" y="1801440"/>
            <a:ext cx="40154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457200" y="0"/>
            <a:ext cx="8229240" cy="63273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80144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57200" y="416520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3520" y="1801440"/>
            <a:ext cx="40154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801440"/>
            <a:ext cx="40154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3520" y="180144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673520" y="416520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143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80144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3520" y="1801440"/>
            <a:ext cx="401544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57200" y="4165200"/>
            <a:ext cx="8228520" cy="215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1"/>
          <p:cNvSpPr/>
          <p:nvPr/>
        </p:nvSpPr>
        <p:spPr>
          <a:xfrm>
            <a:off x="0" y="0"/>
            <a:ext cx="9153000" cy="1861920"/>
          </a:xfrm>
          <a:prstGeom prst="rect">
            <a:avLst/>
          </a:prstGeom>
          <a:solidFill>
            <a:srgbClr val="40C6D8"/>
          </a:solidFill>
          <a:ln w="31680">
            <a:noFill/>
          </a:ln>
        </p:spPr>
      </p:sp>
      <p:sp>
        <p:nvSpPr>
          <p:cNvPr id="11" name="CustomShape 2"/>
          <p:cNvSpPr/>
          <p:nvPr/>
        </p:nvSpPr>
        <p:spPr>
          <a:xfrm>
            <a:off x="0" y="0"/>
            <a:ext cx="9153000" cy="1480680"/>
          </a:xfrm>
          <a:prstGeom prst="rect">
            <a:avLst/>
          </a:prstGeom>
          <a:gradFill>
            <a:gsLst>
              <a:gs pos="0">
                <a:srgbClr val="249EAE"/>
              </a:gs>
              <a:gs pos="100000">
                <a:srgbClr val="40C6D8"/>
              </a:gs>
            </a:gsLst>
            <a:lin ang="16200000"/>
          </a:gradFill>
          <a:ln w="31680">
            <a:noFill/>
          </a:ln>
        </p:spPr>
      </p:sp>
      <p:sp>
        <p:nvSpPr>
          <p:cNvPr id="2" name="CustomShape 3"/>
          <p:cNvSpPr/>
          <p:nvPr/>
        </p:nvSpPr>
        <p:spPr>
          <a:xfrm>
            <a:off x="8165520" y="667440"/>
            <a:ext cx="758520" cy="758520"/>
          </a:xfrm>
          <a:prstGeom prst="ellipse">
            <a:avLst/>
          </a:prstGeom>
          <a:gradFill>
            <a:gsLst>
              <a:gs pos="0">
                <a:srgbClr val="D9F4F7"/>
              </a:gs>
              <a:gs pos="100000">
                <a:srgbClr val="40C6D8"/>
              </a:gs>
            </a:gsLst>
            <a:path path="circle"/>
          </a:gradFill>
          <a:ln w="31680">
            <a:noFill/>
          </a:ln>
        </p:spPr>
      </p:sp>
      <p:sp>
        <p:nvSpPr>
          <p:cNvPr id="3" name="CustomShape 4"/>
          <p:cNvSpPr/>
          <p:nvPr/>
        </p:nvSpPr>
        <p:spPr>
          <a:xfrm>
            <a:off x="7882200" y="1353240"/>
            <a:ext cx="383760" cy="383760"/>
          </a:xfrm>
          <a:prstGeom prst="ellipse">
            <a:avLst/>
          </a:prstGeom>
          <a:gradFill>
            <a:gsLst>
              <a:gs pos="0">
                <a:srgbClr val="DAFACD"/>
              </a:gs>
              <a:gs pos="100000">
                <a:srgbClr val="4CD416"/>
              </a:gs>
            </a:gsLst>
            <a:path path="circle"/>
          </a:gradFill>
          <a:ln w="31680">
            <a:noFill/>
          </a:ln>
        </p:spPr>
      </p:sp>
      <p:sp>
        <p:nvSpPr>
          <p:cNvPr id="4" name="CustomShape 5"/>
          <p:cNvSpPr/>
          <p:nvPr/>
        </p:nvSpPr>
        <p:spPr>
          <a:xfrm>
            <a:off x="283320" y="786240"/>
            <a:ext cx="996480" cy="996480"/>
          </a:xfrm>
          <a:prstGeom prst="ellipse">
            <a:avLst/>
          </a:prstGeom>
          <a:gradFill>
            <a:gsLst>
              <a:gs pos="0">
                <a:srgbClr val="D6F2FE"/>
              </a:gs>
              <a:gs pos="100000">
                <a:srgbClr val="33BDFB"/>
              </a:gs>
            </a:gsLst>
            <a:path path="circle"/>
          </a:gradFill>
          <a:ln w="31680">
            <a:noFill/>
          </a:ln>
        </p:spPr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801440"/>
            <a:ext cx="8229240" cy="452592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Tahoma"/>
              </a:rPr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 sz="3200">
                <a:solidFill>
                  <a:srgbClr val="000000"/>
                </a:solidFill>
                <a:latin typeface="Tahoma"/>
              </a:rPr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Tahoma"/>
              </a:rPr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 sz="3200">
                <a:solidFill>
                  <a:srgbClr val="000000"/>
                </a:solidFill>
                <a:latin typeface="Tahoma"/>
              </a:rPr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Tahoma"/>
              </a:rPr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Tahoma"/>
              </a:rPr>
              <a:t>Шестой уровень структуры</a:t>
            </a:r>
            <a:endParaRPr/>
          </a:p>
          <a:p>
            <a:pPr>
              <a:lnSpc>
                <a:spcPct val="100000"/>
              </a:lnSpc>
              <a:buSzPct val="25000"/>
              <a:buFont typeface="Wingdings" charset="2"/>
              <a:buChar char=""/>
            </a:pPr>
            <a:r>
              <a:rPr lang="en-US" sz="3200">
                <a:solidFill>
                  <a:srgbClr val="000000"/>
                </a:solidFill>
                <a:latin typeface="Tahoma"/>
              </a:rPr>
              <a:t>Седьмой уровень структурыОбразец текста</a:t>
            </a:r>
            <a:endParaRPr/>
          </a:p>
          <a:p>
            <a:pPr lvl="1">
              <a:lnSpc>
                <a:spcPct val="100000"/>
              </a:lnSpc>
              <a:buSzPct val="25000"/>
              <a:buFont typeface="Wingdings" charset="2"/>
              <a:buChar char=""/>
            </a:pPr>
            <a:r>
              <a:rPr lang="en-US" sz="2800">
                <a:solidFill>
                  <a:srgbClr val="000000"/>
                </a:solidFill>
                <a:latin typeface="Tahoma"/>
              </a:rPr>
              <a:t>Второй уровень</a:t>
            </a:r>
            <a:endParaRPr/>
          </a:p>
          <a:p>
            <a:pPr lvl="2">
              <a:lnSpc>
                <a:spcPct val="100000"/>
              </a:lnSpc>
              <a:buSzPct val="25000"/>
              <a:buFont typeface="Wingdings" charset="2"/>
              <a:buChar char=""/>
            </a:pPr>
            <a:r>
              <a:rPr lang="en-US" sz="2400">
                <a:solidFill>
                  <a:srgbClr val="000000"/>
                </a:solidFill>
                <a:latin typeface="Tahoma"/>
              </a:rPr>
              <a:t>Третий уровень</a:t>
            </a:r>
            <a:endParaRPr/>
          </a:p>
          <a:p>
            <a:pPr lvl="3">
              <a:lnSpc>
                <a:spcPct val="100000"/>
              </a:lnSpc>
              <a:buSzPct val="25000"/>
              <a:buFont typeface="Wingdings" charset="2"/>
              <a:buChar char=""/>
            </a:pPr>
            <a:r>
              <a:rPr lang="en-US" sz="2000">
                <a:solidFill>
                  <a:srgbClr val="000000"/>
                </a:solidFill>
                <a:latin typeface="Tahoma"/>
              </a:rPr>
              <a:t>Четвертый уровень</a:t>
            </a:r>
            <a:endParaRPr/>
          </a:p>
          <a:p>
            <a:pPr lvl="4">
              <a:lnSpc>
                <a:spcPct val="100000"/>
              </a:lnSpc>
              <a:buSzPct val="25000"/>
              <a:buFont typeface="Wingdings" charset="2"/>
              <a:buChar char=""/>
            </a:pPr>
            <a:r>
              <a:rPr lang="en-US" sz="2000">
                <a:solidFill>
                  <a:srgbClr val="000000"/>
                </a:solidFill>
                <a:latin typeface="Tahoma"/>
              </a:rPr>
              <a:t>Пятый уровень</a:t>
            </a:r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title"/>
          </p:nvPr>
        </p:nvSpPr>
        <p:spPr>
          <a:xfrm>
            <a:off x="457200" y="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3600" b="1">
                <a:solidFill>
                  <a:srgbClr val="D9F4F7"/>
                </a:solidFill>
                <a:latin typeface="Tahoma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7" name="PlaceHolder 8"/>
          <p:cNvSpPr>
            <a:spLocks noGrp="1"/>
          </p:cNvSpPr>
          <p:nvPr>
            <p:ph type="dt"/>
          </p:nvPr>
        </p:nvSpPr>
        <p:spPr>
          <a:xfrm>
            <a:off x="457200" y="6537240"/>
            <a:ext cx="2133360" cy="24732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ru-RU" sz="1200">
                <a:solidFill>
                  <a:srgbClr val="8B8B8B"/>
                </a:solidFill>
                <a:latin typeface="Tahoma"/>
              </a:rPr>
              <a:t>20.8.14</a:t>
            </a:r>
            <a:endParaRPr/>
          </a:p>
        </p:txBody>
      </p:sp>
      <p:sp>
        <p:nvSpPr>
          <p:cNvPr id="8" name="PlaceHolder 9"/>
          <p:cNvSpPr>
            <a:spLocks noGrp="1"/>
          </p:cNvSpPr>
          <p:nvPr>
            <p:ph type="ftr"/>
          </p:nvPr>
        </p:nvSpPr>
        <p:spPr>
          <a:xfrm>
            <a:off x="3124080" y="6537240"/>
            <a:ext cx="2895120" cy="24732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9" name="PlaceHolder 10"/>
          <p:cNvSpPr>
            <a:spLocks noGrp="1"/>
          </p:cNvSpPr>
          <p:nvPr>
            <p:ph type="sldNum"/>
          </p:nvPr>
        </p:nvSpPr>
        <p:spPr>
          <a:xfrm>
            <a:off x="6553080" y="6537240"/>
            <a:ext cx="2133360" cy="24732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D6941B3B-5ACA-469F-92D6-1F75EE69C00C}" type="slidenum">
              <a:rPr lang="ru-RU" sz="1200">
                <a:solidFill>
                  <a:srgbClr val="8B8B8B"/>
                </a:solidFill>
                <a:latin typeface="Tahoma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428760" y="1785960"/>
            <a:ext cx="8229240" cy="452592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4400" b="1" dirty="0" smtClean="0">
                <a:solidFill>
                  <a:srgbClr val="C00000"/>
                </a:solidFill>
                <a:latin typeface="Tahoma"/>
              </a:rPr>
              <a:t>«</a:t>
            </a:r>
            <a:r>
              <a:rPr lang="ru-RU" sz="4400" b="1" dirty="0" smtClean="0">
                <a:solidFill>
                  <a:srgbClr val="C00000"/>
                </a:solidFill>
                <a:latin typeface="Tahoma"/>
              </a:rPr>
              <a:t> Мой путь в Каратэ</a:t>
            </a:r>
            <a:r>
              <a:rPr lang="en-US" sz="4400" b="1" dirty="0" smtClean="0">
                <a:solidFill>
                  <a:srgbClr val="C00000"/>
                </a:solidFill>
                <a:latin typeface="Tahoma"/>
              </a:rPr>
              <a:t>»</a:t>
            </a:r>
            <a:endParaRPr dirty="0"/>
          </a:p>
        </p:txBody>
      </p:sp>
      <p:sp>
        <p:nvSpPr>
          <p:cNvPr id="45" name="TextShape 2"/>
          <p:cNvSpPr txBox="1"/>
          <p:nvPr/>
        </p:nvSpPr>
        <p:spPr>
          <a:xfrm>
            <a:off x="457200" y="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6" name="CustomShape 3"/>
          <p:cNvSpPr/>
          <p:nvPr/>
        </p:nvSpPr>
        <p:spPr>
          <a:xfrm>
            <a:off x="3500280" y="4857840"/>
            <a:ext cx="5643360" cy="15534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 dirty="0">
                <a:solidFill>
                  <a:srgbClr val="002060"/>
                </a:solidFill>
                <a:latin typeface="Tahoma"/>
              </a:rPr>
              <a:t>Выполнил </a:t>
            </a:r>
            <a:r>
              <a:rPr lang="ru-RU" sz="2400" b="1" dirty="0">
                <a:solidFill>
                  <a:srgbClr val="002060"/>
                </a:solidFill>
                <a:latin typeface="Tahoma"/>
              </a:rPr>
              <a:t> И</a:t>
            </a:r>
            <a:r>
              <a:rPr lang="ru-RU" sz="2400" b="1" dirty="0" smtClean="0">
                <a:solidFill>
                  <a:srgbClr val="002060"/>
                </a:solidFill>
                <a:latin typeface="Tahoma"/>
              </a:rPr>
              <a:t>ванеев </a:t>
            </a:r>
            <a:r>
              <a:rPr lang="ru-RU" sz="2400" b="1" dirty="0">
                <a:solidFill>
                  <a:srgbClr val="002060"/>
                </a:solidFill>
                <a:latin typeface="Tahoma"/>
              </a:rPr>
              <a:t>М</a:t>
            </a:r>
            <a:r>
              <a:rPr lang="ru-RU" sz="2400" b="1" dirty="0" smtClean="0">
                <a:solidFill>
                  <a:srgbClr val="002060"/>
                </a:solidFill>
                <a:latin typeface="Tahoma"/>
              </a:rPr>
              <a:t>арк</a:t>
            </a:r>
            <a:endParaRPr dirty="0"/>
          </a:p>
          <a:p>
            <a:pPr>
              <a:lnSpc>
                <a:spcPct val="10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Tahoma"/>
              </a:rPr>
              <a:t>Руководитель:  </a:t>
            </a:r>
            <a:r>
              <a:rPr lang="ru-RU" sz="2400" b="1" dirty="0">
                <a:solidFill>
                  <a:srgbClr val="002060"/>
                </a:solidFill>
                <a:latin typeface="Tahoma"/>
              </a:rPr>
              <a:t>Б</a:t>
            </a:r>
            <a:r>
              <a:rPr lang="ru-RU" sz="2400" b="1" dirty="0" smtClean="0">
                <a:solidFill>
                  <a:srgbClr val="002060"/>
                </a:solidFill>
                <a:latin typeface="Tahoma"/>
              </a:rPr>
              <a:t>орисов С.Н.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Shape 1"/>
          <p:cNvSpPr txBox="1"/>
          <p:nvPr/>
        </p:nvSpPr>
        <p:spPr>
          <a:xfrm>
            <a:off x="457200" y="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3600" b="1">
                <a:solidFill>
                  <a:srgbClr val="D9F4F7"/>
                </a:solidFill>
                <a:latin typeface="Tahoma"/>
              </a:rPr>
              <a:t>Заключение</a:t>
            </a:r>
            <a:endParaRPr/>
          </a:p>
        </p:txBody>
      </p:sp>
      <p:sp>
        <p:nvSpPr>
          <p:cNvPr id="73" name="TextShape 2"/>
          <p:cNvSpPr txBox="1"/>
          <p:nvPr/>
        </p:nvSpPr>
        <p:spPr>
          <a:xfrm>
            <a:off x="571320" y="1643040"/>
            <a:ext cx="8229240" cy="432720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Tahoma"/>
              </a:rPr>
              <a:t>    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Tahoma"/>
              </a:rPr>
              <a:t>   </a:t>
            </a:r>
            <a:endParaRPr/>
          </a:p>
        </p:txBody>
      </p:sp>
      <p:sp>
        <p:nvSpPr>
          <p:cNvPr id="74" name="CustomShape 3"/>
          <p:cNvSpPr/>
          <p:nvPr/>
        </p:nvSpPr>
        <p:spPr>
          <a:xfrm>
            <a:off x="1000080" y="5143680"/>
            <a:ext cx="7444800" cy="1431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4400" b="1">
                <a:solidFill>
                  <a:srgbClr val="C00000"/>
                </a:solidFill>
                <a:latin typeface="Arial"/>
              </a:rPr>
              <a:t>Желаю вам полюбить этот спорт!</a:t>
            </a:r>
            <a:endParaRPr/>
          </a:p>
        </p:txBody>
      </p:sp>
      <p:sp>
        <p:nvSpPr>
          <p:cNvPr id="75" name="CustomShape 4"/>
          <p:cNvSpPr/>
          <p:nvPr/>
        </p:nvSpPr>
        <p:spPr>
          <a:xfrm>
            <a:off x="642960" y="1500120"/>
            <a:ext cx="8000640" cy="137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800" b="1">
                <a:solidFill>
                  <a:srgbClr val="000000"/>
                </a:solidFill>
                <a:latin typeface="Arial"/>
              </a:rPr>
              <a:t>Каратэ</a:t>
            </a:r>
            <a:r>
              <a:rPr lang="ru-RU" sz="2800">
                <a:solidFill>
                  <a:srgbClr val="000000"/>
                </a:solidFill>
                <a:latin typeface="Arial"/>
              </a:rPr>
              <a:t> - это вежливость, уважение, скромность; вместе с тем это и гордость, и уверенность в себе.</a:t>
            </a:r>
            <a:endParaRPr/>
          </a:p>
        </p:txBody>
      </p:sp>
      <p:sp>
        <p:nvSpPr>
          <p:cNvPr id="76" name="CustomShape 5"/>
          <p:cNvSpPr/>
          <p:nvPr/>
        </p:nvSpPr>
        <p:spPr>
          <a:xfrm>
            <a:off x="571320" y="2928960"/>
            <a:ext cx="7857720" cy="1796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Arial"/>
              </a:rPr>
              <a:t>А главное - поднимается настроение, повышается самооценка и появляется отличный стимул продолжать занятия, добиваясь всё более значительных успехов.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75">
                                            <p:txEl>
                                              <p:pRg st="0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75">
                                            <p:txEl>
                                              <p:pRg st="0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76">
                                            <p:txEl>
                                              <p:pRg st="0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76">
                                            <p:txEl>
                                              <p:pRg st="0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74">
                                            <p:txEl>
                                              <p:p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74">
                                            <p:txEl>
                                              <p:p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457200" y="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3200" b="1">
                <a:solidFill>
                  <a:srgbClr val="D9F4F7"/>
                </a:solidFill>
                <a:latin typeface="Tahoma"/>
              </a:rPr>
              <a:t>Я выбираю активный образ жизни!</a:t>
            </a:r>
            <a:endParaRPr/>
          </a:p>
        </p:txBody>
      </p:sp>
      <p:pic>
        <p:nvPicPr>
          <p:cNvPr id="48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4832640" y="2332080"/>
            <a:ext cx="4311000" cy="4525560"/>
          </a:xfrm>
          <a:prstGeom prst="rect">
            <a:avLst/>
          </a:prstGeom>
          <a:ln>
            <a:noFill/>
          </a:ln>
        </p:spPr>
      </p:pic>
      <p:sp>
        <p:nvSpPr>
          <p:cNvPr id="49" name="CustomShape 2"/>
          <p:cNvSpPr/>
          <p:nvPr/>
        </p:nvSpPr>
        <p:spPr>
          <a:xfrm>
            <a:off x="285840" y="1785960"/>
            <a:ext cx="4571640" cy="3076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Tahoma"/>
              </a:rPr>
              <a:t>На Земле живёт много людей. У каждого из них свой характер, свои увлечения. Чтобы быть здоровым, надо дружить со спортом. Ведь движение – это жизнь…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468360" y="134136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b="1">
                <a:solidFill>
                  <a:srgbClr val="000000"/>
                </a:solidFill>
                <a:latin typeface="Tahoma"/>
              </a:rPr>
              <a:t>   </a:t>
            </a:r>
            <a:r>
              <a:rPr lang="en-US" sz="2800">
                <a:solidFill>
                  <a:srgbClr val="000000"/>
                </a:solidFill>
                <a:latin typeface="Tahoma"/>
              </a:rPr>
              <a:t>Мой любимый вид спорта – это </a:t>
            </a:r>
            <a:r>
              <a:rPr lang="en-US" sz="2800" b="1">
                <a:solidFill>
                  <a:srgbClr val="000000"/>
                </a:solidFill>
                <a:latin typeface="Tahoma"/>
              </a:rPr>
              <a:t>каратэ.</a:t>
            </a:r>
            <a:r>
              <a:rPr lang="en-US" sz="2800">
                <a:solidFill>
                  <a:srgbClr val="000000"/>
                </a:solidFill>
                <a:latin typeface="Tahoma"/>
              </a:rPr>
              <a:t> Это восточное боевое искусство. Впервые зародилось в Китае в начале XX века, а позже попало в Японию.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Tahoma"/>
              </a:rPr>
              <a:t>
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Tahoma"/>
              </a:rPr>
              <a:t>       </a:t>
            </a:r>
            <a:endParaRPr/>
          </a:p>
        </p:txBody>
      </p:sp>
      <p:sp>
        <p:nvSpPr>
          <p:cNvPr id="51" name="TextShape 2"/>
          <p:cNvSpPr txBox="1"/>
          <p:nvPr/>
        </p:nvSpPr>
        <p:spPr>
          <a:xfrm>
            <a:off x="457200" y="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D9F4F7"/>
                </a:solidFill>
                <a:latin typeface="Tahoma"/>
              </a:rPr>
              <a:t>История каратэ</a:t>
            </a:r>
            <a:endParaRPr/>
          </a:p>
        </p:txBody>
      </p:sp>
      <p:pic>
        <p:nvPicPr>
          <p:cNvPr id="52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2857320" y="3286080"/>
            <a:ext cx="3428640" cy="3360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457200" y="1714320"/>
            <a:ext cx="8229240" cy="46126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b="1">
                <a:solidFill>
                  <a:srgbClr val="000000"/>
                </a:solidFill>
                <a:latin typeface="Tahoma"/>
              </a:rPr>
              <a:t>   Каратэ</a:t>
            </a:r>
            <a:r>
              <a:rPr lang="en-US" sz="2800" b="1">
                <a:solidFill>
                  <a:srgbClr val="000000"/>
                </a:solidFill>
                <a:latin typeface="Tahoma"/>
              </a:rPr>
              <a:t> </a:t>
            </a:r>
            <a:r>
              <a:rPr lang="en-US" sz="2800">
                <a:solidFill>
                  <a:srgbClr val="000000"/>
                </a:solidFill>
                <a:latin typeface="Tahoma"/>
              </a:rPr>
              <a:t>– это нелёгкий вид спорта. Он требует постоянного упорства и тяжёлого физического труда. В каратэ есть </a:t>
            </a:r>
            <a:r>
              <a:rPr lang="en-US" sz="2800" b="1">
                <a:solidFill>
                  <a:srgbClr val="002060"/>
                </a:solidFill>
                <a:latin typeface="Tahoma"/>
              </a:rPr>
              <a:t>приёмы нападения</a:t>
            </a:r>
            <a:r>
              <a:rPr lang="en-US" sz="2800">
                <a:solidFill>
                  <a:srgbClr val="000000"/>
                </a:solidFill>
                <a:latin typeface="Tahoma"/>
              </a:rPr>
              <a:t> и </a:t>
            </a:r>
            <a:r>
              <a:rPr lang="en-US" sz="2800" b="1">
                <a:solidFill>
                  <a:srgbClr val="002060"/>
                </a:solidFill>
                <a:latin typeface="Tahoma"/>
              </a:rPr>
              <a:t>приёмы защиты.</a:t>
            </a:r>
            <a:endParaRPr/>
          </a:p>
        </p:txBody>
      </p:sp>
      <p:sp>
        <p:nvSpPr>
          <p:cNvPr id="54" name="TextShape 2"/>
          <p:cNvSpPr txBox="1"/>
          <p:nvPr/>
        </p:nvSpPr>
        <p:spPr>
          <a:xfrm>
            <a:off x="457200" y="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pic>
        <p:nvPicPr>
          <p:cNvPr id="3074" name="Picture 2" descr="http://cs621418.vk.me/v621418052/9eaf/BGfAzZHa2g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1615" y="3212976"/>
            <a:ext cx="2448889" cy="3265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457200" y="1801440"/>
            <a:ext cx="8229240" cy="45259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SzPct val="25000"/>
              <a:buFont typeface="Wingdings" charset="2"/>
              <a:buChar char=""/>
            </a:pPr>
            <a:r>
              <a:rPr lang="en-US" sz="3600" b="1">
                <a:solidFill>
                  <a:srgbClr val="000000"/>
                </a:solidFill>
                <a:latin typeface="Tahoma"/>
              </a:rPr>
              <a:t> Шотокан</a:t>
            </a:r>
            <a:endParaRPr/>
          </a:p>
          <a:p>
            <a:pPr>
              <a:lnSpc>
                <a:spcPct val="100000"/>
              </a:lnSpc>
              <a:buSzPct val="25000"/>
              <a:buFont typeface="Wingdings" charset="2"/>
              <a:buChar char=""/>
            </a:pPr>
            <a:r>
              <a:rPr lang="en-US" sz="3600" b="1">
                <a:solidFill>
                  <a:srgbClr val="000000"/>
                </a:solidFill>
                <a:latin typeface="Tahoma"/>
              </a:rPr>
              <a:t> Каратэ-до </a:t>
            </a:r>
            <a:endParaRPr/>
          </a:p>
          <a:p>
            <a:pPr>
              <a:lnSpc>
                <a:spcPct val="100000"/>
              </a:lnSpc>
              <a:buSzPct val="25000"/>
              <a:buFont typeface="Wingdings" charset="2"/>
              <a:buChar char=""/>
            </a:pPr>
            <a:r>
              <a:rPr lang="en-US" sz="3600" b="1">
                <a:solidFill>
                  <a:srgbClr val="000000"/>
                </a:solidFill>
                <a:latin typeface="Tahoma"/>
              </a:rPr>
              <a:t> Дошинкан</a:t>
            </a:r>
            <a:endParaRPr/>
          </a:p>
          <a:p>
            <a:pPr>
              <a:lnSpc>
                <a:spcPct val="100000"/>
              </a:lnSpc>
              <a:buSzPct val="25000"/>
              <a:buFont typeface="Wingdings" charset="2"/>
              <a:buChar char=""/>
            </a:pPr>
            <a:r>
              <a:rPr lang="en-US" sz="3600" b="1">
                <a:solidFill>
                  <a:srgbClr val="000000"/>
                </a:solidFill>
                <a:latin typeface="Tahoma"/>
              </a:rPr>
              <a:t> Кёкушинкай</a:t>
            </a:r>
            <a:endParaRPr/>
          </a:p>
          <a:p>
            <a:pPr>
              <a:lnSpc>
                <a:spcPct val="100000"/>
              </a:lnSpc>
              <a:buSzPct val="25000"/>
              <a:buFont typeface="Wingdings" charset="2"/>
              <a:buChar char=""/>
            </a:pPr>
            <a:r>
              <a:rPr lang="en-US" sz="3600" b="1">
                <a:solidFill>
                  <a:srgbClr val="000000"/>
                </a:solidFill>
                <a:latin typeface="Tahoma"/>
              </a:rPr>
              <a:t> Киокушинкай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57" name="TextShape 2"/>
          <p:cNvSpPr txBox="1"/>
          <p:nvPr/>
        </p:nvSpPr>
        <p:spPr>
          <a:xfrm>
            <a:off x="457200" y="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3600" b="1">
                <a:solidFill>
                  <a:srgbClr val="D9F4F7"/>
                </a:solidFill>
                <a:latin typeface="Tahoma"/>
              </a:rPr>
              <a:t>Стили каратэ</a:t>
            </a:r>
            <a:endParaRPr/>
          </a:p>
        </p:txBody>
      </p:sp>
      <p:pic>
        <p:nvPicPr>
          <p:cNvPr id="58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4071960" y="1714320"/>
            <a:ext cx="1088640" cy="1080720"/>
          </a:xfrm>
          <a:prstGeom prst="rect">
            <a:avLst/>
          </a:prstGeom>
          <a:ln w="9360">
            <a:noFill/>
          </a:ln>
        </p:spPr>
      </p:pic>
      <p:pic>
        <p:nvPicPr>
          <p:cNvPr id="59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7358040" y="3571920"/>
            <a:ext cx="1242720" cy="2933280"/>
          </a:xfrm>
          <a:prstGeom prst="rect">
            <a:avLst/>
          </a:prstGeom>
          <a:ln w="9360">
            <a:noFill/>
          </a:ln>
        </p:spPr>
      </p:pic>
      <p:pic>
        <p:nvPicPr>
          <p:cNvPr id="60" name="Picture 5"/>
          <p:cNvPicPr/>
          <p:nvPr/>
        </p:nvPicPr>
        <p:blipFill>
          <a:blip r:embed="rId4"/>
          <a:stretch>
            <a:fillRect/>
          </a:stretch>
        </p:blipFill>
        <p:spPr>
          <a:xfrm>
            <a:off x="4857840" y="4572000"/>
            <a:ext cx="999720" cy="999720"/>
          </a:xfrm>
          <a:prstGeom prst="rect">
            <a:avLst/>
          </a:prstGeom>
          <a:ln w="9360">
            <a:noFill/>
          </a:ln>
        </p:spPr>
      </p:pic>
      <p:pic>
        <p:nvPicPr>
          <p:cNvPr id="61" name="Picture 6"/>
          <p:cNvPicPr/>
          <p:nvPr/>
        </p:nvPicPr>
        <p:blipFill>
          <a:blip r:embed="rId5"/>
          <a:stretch>
            <a:fillRect/>
          </a:stretch>
        </p:blipFill>
        <p:spPr>
          <a:xfrm>
            <a:off x="5715000" y="2786040"/>
            <a:ext cx="1071360" cy="107136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Shape 1"/>
          <p:cNvSpPr txBox="1"/>
          <p:nvPr/>
        </p:nvSpPr>
        <p:spPr>
          <a:xfrm>
            <a:off x="457200" y="1801440"/>
            <a:ext cx="8229240" cy="45259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SzPct val="25000"/>
              <a:buFont typeface="Wingdings" charset="2"/>
              <a:buChar char=""/>
            </a:pPr>
            <a:r>
              <a:rPr lang="en-US" sz="3200" b="1">
                <a:solidFill>
                  <a:srgbClr val="000000"/>
                </a:solidFill>
                <a:latin typeface="Tahoma"/>
              </a:rPr>
              <a:t>Каратэ-дело всей жизни.</a:t>
            </a:r>
            <a:endParaRPr/>
          </a:p>
          <a:p>
            <a:pPr>
              <a:lnSpc>
                <a:spcPct val="100000"/>
              </a:lnSpc>
              <a:buSzPct val="25000"/>
              <a:buFont typeface="Wingdings" charset="2"/>
              <a:buChar char=""/>
            </a:pPr>
            <a:r>
              <a:rPr lang="en-US" sz="3200" b="1">
                <a:solidFill>
                  <a:srgbClr val="000000"/>
                </a:solidFill>
                <a:latin typeface="Tahoma"/>
              </a:rPr>
              <a:t>Без надобности не применяй!</a:t>
            </a:r>
            <a:endParaRPr/>
          </a:p>
          <a:p>
            <a:pPr>
              <a:lnSpc>
                <a:spcPct val="100000"/>
              </a:lnSpc>
              <a:buSzPct val="25000"/>
              <a:buFont typeface="Wingdings" charset="2"/>
              <a:buChar char=""/>
            </a:pPr>
            <a:r>
              <a:rPr lang="en-US" sz="3200" b="1">
                <a:solidFill>
                  <a:srgbClr val="000000"/>
                </a:solidFill>
                <a:latin typeface="Tahoma"/>
              </a:rPr>
              <a:t>Небрежность ведёт к поражению.</a:t>
            </a:r>
            <a:endParaRPr/>
          </a:p>
          <a:p>
            <a:pPr>
              <a:lnSpc>
                <a:spcPct val="100000"/>
              </a:lnSpc>
              <a:buSzPct val="25000"/>
              <a:buFont typeface="Wingdings" charset="2"/>
              <a:buChar char=""/>
            </a:pPr>
            <a:r>
              <a:rPr lang="en-US" sz="3200" b="1">
                <a:solidFill>
                  <a:srgbClr val="000000"/>
                </a:solidFill>
                <a:latin typeface="Tahoma"/>
              </a:rPr>
              <a:t>Познай самого себя, прежде чем пытаться познать других.</a:t>
            </a:r>
            <a:endParaRPr/>
          </a:p>
          <a:p>
            <a:pPr>
              <a:lnSpc>
                <a:spcPct val="100000"/>
              </a:lnSpc>
              <a:buSzPct val="25000"/>
              <a:buFont typeface="Wingdings" charset="2"/>
              <a:buChar char=""/>
            </a:pPr>
            <a:r>
              <a:rPr lang="en-US" sz="3200" b="1">
                <a:solidFill>
                  <a:srgbClr val="000000"/>
                </a:solidFill>
                <a:latin typeface="Tahoma"/>
              </a:rPr>
              <a:t>Пусть твои ноги и руки рубят, как мечи.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63" name="TextShape 2"/>
          <p:cNvSpPr txBox="1"/>
          <p:nvPr/>
        </p:nvSpPr>
        <p:spPr>
          <a:xfrm>
            <a:off x="457200" y="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3600" b="1">
                <a:solidFill>
                  <a:srgbClr val="D9F4F7"/>
                </a:solidFill>
                <a:latin typeface="Tahoma"/>
              </a:rPr>
              <a:t>Заповеди каратэ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Shape 1"/>
          <p:cNvSpPr txBox="1"/>
          <p:nvPr/>
        </p:nvSpPr>
        <p:spPr>
          <a:xfrm>
            <a:off x="457200" y="1801440"/>
            <a:ext cx="8229240" cy="45259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SzPct val="25000"/>
              <a:buFont typeface="Wingdings" charset="2"/>
              <a:buChar char=""/>
            </a:pPr>
            <a:r>
              <a:rPr lang="en-US" sz="2800" b="1">
                <a:solidFill>
                  <a:srgbClr val="000000"/>
                </a:solidFill>
                <a:latin typeface="Tahoma"/>
              </a:rPr>
              <a:t>Будь уважителен к старшим по возрасту и уровню мастерства.</a:t>
            </a:r>
            <a:endParaRPr/>
          </a:p>
          <a:p>
            <a:pPr>
              <a:lnSpc>
                <a:spcPct val="100000"/>
              </a:lnSpc>
              <a:buSzPct val="25000"/>
              <a:buFont typeface="Wingdings" charset="2"/>
              <a:buChar char=""/>
            </a:pPr>
            <a:r>
              <a:rPr lang="en-US" sz="2800" b="1">
                <a:solidFill>
                  <a:srgbClr val="000000"/>
                </a:solidFill>
                <a:latin typeface="Tahoma"/>
              </a:rPr>
              <a:t>Каратэ, как кипящая вода. Если не поддерживать огонь - остынет.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65" name="TextShape 2"/>
          <p:cNvSpPr txBox="1"/>
          <p:nvPr/>
        </p:nvSpPr>
        <p:spPr>
          <a:xfrm>
            <a:off x="457200" y="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3600" b="1">
                <a:solidFill>
                  <a:srgbClr val="D9F4F7"/>
                </a:solidFill>
                <a:latin typeface="Tahoma"/>
              </a:rPr>
              <a:t>Заповеди каратэ</a:t>
            </a:r>
            <a:endParaRPr/>
          </a:p>
        </p:txBody>
      </p:sp>
      <p:pic>
        <p:nvPicPr>
          <p:cNvPr id="1026" name="Picture 2" descr="http://cs622626.vk.me/v622626052/2ab23/bfTkKU-ipr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645024"/>
            <a:ext cx="3880892" cy="2910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Shape 1"/>
          <p:cNvSpPr txBox="1"/>
          <p:nvPr/>
        </p:nvSpPr>
        <p:spPr>
          <a:xfrm>
            <a:off x="500040" y="164304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typeface="Wingdings" charset="2"/>
              <a:buChar char=""/>
            </a:pPr>
            <a:r>
              <a:rPr lang="en-US" sz="2400" b="1">
                <a:solidFill>
                  <a:srgbClr val="000000"/>
                </a:solidFill>
                <a:latin typeface="Tahoma"/>
              </a:rPr>
              <a:t>Белый пояс </a:t>
            </a:r>
            <a:r>
              <a:rPr lang="en-US" sz="2400">
                <a:solidFill>
                  <a:srgbClr val="000000"/>
                </a:solidFill>
                <a:latin typeface="Tahoma"/>
              </a:rPr>
              <a:t>(11 кю) - уровень чистоты</a:t>
            </a:r>
            <a:endParaRPr/>
          </a:p>
          <a:p>
            <a:pPr>
              <a:lnSpc>
                <a:spcPct val="100000"/>
              </a:lnSpc>
              <a:buSzPct val="25000"/>
              <a:buFont typeface="Wingdings" charset="2"/>
              <a:buChar char=""/>
            </a:pPr>
            <a:r>
              <a:rPr lang="en-US" sz="2400" b="1">
                <a:solidFill>
                  <a:srgbClr val="000000"/>
                </a:solidFill>
                <a:latin typeface="Tahoma"/>
              </a:rPr>
              <a:t>Оранжевый пояс </a:t>
            </a:r>
            <a:r>
              <a:rPr lang="en-US" sz="2400">
                <a:solidFill>
                  <a:srgbClr val="000000"/>
                </a:solidFill>
                <a:latin typeface="Tahoma"/>
              </a:rPr>
              <a:t>(10 и 9 кю) - уровень стабильности. </a:t>
            </a:r>
            <a:endParaRPr/>
          </a:p>
          <a:p>
            <a:pPr>
              <a:lnSpc>
                <a:spcPct val="100000"/>
              </a:lnSpc>
              <a:buSzPct val="25000"/>
              <a:buFont typeface="Wingdings" charset="2"/>
              <a:buChar char=""/>
            </a:pPr>
            <a:r>
              <a:rPr lang="en-US" sz="2400" b="1">
                <a:solidFill>
                  <a:srgbClr val="000000"/>
                </a:solidFill>
                <a:latin typeface="Tahoma"/>
              </a:rPr>
              <a:t>Синий пояс </a:t>
            </a:r>
            <a:r>
              <a:rPr lang="en-US" sz="2400">
                <a:solidFill>
                  <a:srgbClr val="000000"/>
                </a:solidFill>
                <a:latin typeface="Tahoma"/>
              </a:rPr>
              <a:t>(8 и 7 кю ) - уровень изменчивости</a:t>
            </a:r>
            <a:endParaRPr/>
          </a:p>
          <a:p>
            <a:pPr>
              <a:lnSpc>
                <a:spcPct val="100000"/>
              </a:lnSpc>
              <a:buSzPct val="25000"/>
              <a:buFont typeface="Wingdings" charset="2"/>
              <a:buChar char=""/>
            </a:pPr>
            <a:r>
              <a:rPr lang="en-US" sz="2400" b="1">
                <a:solidFill>
                  <a:srgbClr val="000000"/>
                </a:solidFill>
                <a:latin typeface="Tahoma"/>
              </a:rPr>
              <a:t>Желтый пояс </a:t>
            </a:r>
            <a:r>
              <a:rPr lang="en-US" sz="2400">
                <a:solidFill>
                  <a:srgbClr val="000000"/>
                </a:solidFill>
                <a:latin typeface="Tahoma"/>
              </a:rPr>
              <a:t>(6 и 5 кю ) - уровень утверждения </a:t>
            </a:r>
            <a:endParaRPr/>
          </a:p>
          <a:p>
            <a:pPr>
              <a:lnSpc>
                <a:spcPct val="100000"/>
              </a:lnSpc>
              <a:buSzPct val="25000"/>
              <a:buFont typeface="Wingdings" charset="2"/>
              <a:buChar char=""/>
            </a:pPr>
            <a:r>
              <a:rPr lang="en-US" sz="2400" b="1">
                <a:solidFill>
                  <a:srgbClr val="000000"/>
                </a:solidFill>
                <a:latin typeface="Tahoma"/>
              </a:rPr>
              <a:t>Зелёный пояс </a:t>
            </a:r>
            <a:r>
              <a:rPr lang="en-US" sz="2400">
                <a:solidFill>
                  <a:srgbClr val="000000"/>
                </a:solidFill>
                <a:latin typeface="Tahoma"/>
              </a:rPr>
              <a:t>(4-й и 3-й кю) - уровень эмоций</a:t>
            </a:r>
            <a:endParaRPr/>
          </a:p>
          <a:p>
            <a:pPr>
              <a:lnSpc>
                <a:spcPct val="100000"/>
              </a:lnSpc>
              <a:buSzPct val="25000"/>
              <a:buFont typeface="Wingdings" charset="2"/>
              <a:buChar char=""/>
            </a:pPr>
            <a:r>
              <a:rPr lang="en-US" sz="2400" b="1">
                <a:solidFill>
                  <a:srgbClr val="000000"/>
                </a:solidFill>
                <a:latin typeface="Tahoma"/>
              </a:rPr>
              <a:t>Коричневый пояс </a:t>
            </a:r>
            <a:r>
              <a:rPr lang="en-US" sz="2400">
                <a:solidFill>
                  <a:srgbClr val="000000"/>
                </a:solidFill>
                <a:latin typeface="Tahoma"/>
              </a:rPr>
              <a:t>(2-й и 1-й кю) –творческий уровень 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000000"/>
                </a:solidFill>
                <a:latin typeface="Tahoma"/>
              </a:rPr>
              <a:t>    Чёрный пояс </a:t>
            </a:r>
            <a:r>
              <a:rPr lang="en-US" sz="2400">
                <a:solidFill>
                  <a:srgbClr val="000000"/>
                </a:solidFill>
                <a:latin typeface="Tahoma"/>
              </a:rPr>
              <a:t>– это мастер, который стремится к совершенству.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68" name="TextShape 2"/>
          <p:cNvSpPr txBox="1"/>
          <p:nvPr/>
        </p:nvSpPr>
        <p:spPr>
          <a:xfrm>
            <a:off x="457200" y="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3600" b="1">
                <a:solidFill>
                  <a:srgbClr val="D9F4F7"/>
                </a:solidFill>
                <a:latin typeface="Tahoma"/>
              </a:rPr>
              <a:t>Система поясов в каратэ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Shape 1"/>
          <p:cNvSpPr txBox="1"/>
          <p:nvPr/>
        </p:nvSpPr>
        <p:spPr>
          <a:xfrm>
            <a:off x="457200" y="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3600" b="1">
                <a:solidFill>
                  <a:srgbClr val="D9F4F7"/>
                </a:solidFill>
                <a:latin typeface="Tahoma"/>
              </a:rPr>
              <a:t>Моя мечта</a:t>
            </a:r>
            <a:endParaRPr/>
          </a:p>
        </p:txBody>
      </p:sp>
      <p:pic>
        <p:nvPicPr>
          <p:cNvPr id="2050" name="Picture 2" descr="http://cs617521.vk.me/v617521052/1d7de/JiXyJDMJ_Z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9714" y="1772816"/>
            <a:ext cx="4216930" cy="3162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cs617731.vk.me/v617731052/221d4/zTYU9KcHUT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365030"/>
            <a:ext cx="3744416" cy="4992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315</Words>
  <Application>Microsoft Office PowerPoint</Application>
  <PresentationFormat>Экран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FuckYouBill</cp:lastModifiedBy>
  <cp:revision>1</cp:revision>
  <dcterms:modified xsi:type="dcterms:W3CDTF">2015-06-06T16:31:46Z</dcterms:modified>
</cp:coreProperties>
</file>