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7" r:id="rId9"/>
    <p:sldId id="265" r:id="rId10"/>
    <p:sldId id="268" r:id="rId11"/>
    <p:sldId id="282" r:id="rId12"/>
    <p:sldId id="270" r:id="rId13"/>
    <p:sldId id="262" r:id="rId14"/>
    <p:sldId id="263" r:id="rId15"/>
    <p:sldId id="271" r:id="rId16"/>
    <p:sldId id="272" r:id="rId17"/>
    <p:sldId id="273" r:id="rId18"/>
    <p:sldId id="274" r:id="rId19"/>
    <p:sldId id="280" r:id="rId20"/>
    <p:sldId id="281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32DD"/>
    <a:srgbClr val="8614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267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11804-B0CC-4750-A988-9222565DFCF1}" type="datetimeFigureOut">
              <a:rPr lang="ru-RU" smtClean="0"/>
              <a:t>21.10.2012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6AB3D-CD22-41A5-B0D7-9A40582F2C5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11804-B0CC-4750-A988-9222565DFCF1}" type="datetimeFigureOut">
              <a:rPr lang="ru-RU" smtClean="0"/>
              <a:t>21.10.2012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6AB3D-CD22-41A5-B0D7-9A40582F2C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11804-B0CC-4750-A988-9222565DFCF1}" type="datetimeFigureOut">
              <a:rPr lang="ru-RU" smtClean="0"/>
              <a:t>21.10.2012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6AB3D-CD22-41A5-B0D7-9A40582F2C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11804-B0CC-4750-A988-9222565DFCF1}" type="datetimeFigureOut">
              <a:rPr lang="ru-RU" smtClean="0"/>
              <a:t>21.10.2012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6AB3D-CD22-41A5-B0D7-9A40582F2C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11804-B0CC-4750-A988-9222565DFCF1}" type="datetimeFigureOut">
              <a:rPr lang="ru-RU" smtClean="0"/>
              <a:t>21.10.2012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6AB3D-CD22-41A5-B0D7-9A40582F2C5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11804-B0CC-4750-A988-9222565DFCF1}" type="datetimeFigureOut">
              <a:rPr lang="ru-RU" smtClean="0"/>
              <a:t>21.10.2012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6AB3D-CD22-41A5-B0D7-9A40582F2C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11804-B0CC-4750-A988-9222565DFCF1}" type="datetimeFigureOut">
              <a:rPr lang="ru-RU" smtClean="0"/>
              <a:t>21.10.2012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6AB3D-CD22-41A5-B0D7-9A40582F2C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11804-B0CC-4750-A988-9222565DFCF1}" type="datetimeFigureOut">
              <a:rPr lang="ru-RU" smtClean="0"/>
              <a:t>21.10.2012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6AB3D-CD22-41A5-B0D7-9A40582F2C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11804-B0CC-4750-A988-9222565DFCF1}" type="datetimeFigureOut">
              <a:rPr lang="ru-RU" smtClean="0"/>
              <a:t>21.10.2012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6AB3D-CD22-41A5-B0D7-9A40582F2C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11804-B0CC-4750-A988-9222565DFCF1}" type="datetimeFigureOut">
              <a:rPr lang="ru-RU" smtClean="0"/>
              <a:t>21.10.2012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6AB3D-CD22-41A5-B0D7-9A40582F2C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11804-B0CC-4750-A988-9222565DFCF1}" type="datetimeFigureOut">
              <a:rPr lang="ru-RU" smtClean="0"/>
              <a:t>21.10.2012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E76AB3D-CD22-41A5-B0D7-9A40582F2C5E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AE11804-B0CC-4750-A988-9222565DFCF1}" type="datetimeFigureOut">
              <a:rPr lang="ru-RU" smtClean="0"/>
              <a:t>21.10.2012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E76AB3D-CD22-41A5-B0D7-9A40582F2C5E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image" Target="../media/image14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12" Type="http://schemas.openxmlformats.org/officeDocument/2006/relationships/slide" Target="slide8.xml"/><Relationship Id="rId2" Type="http://schemas.openxmlformats.org/officeDocument/2006/relationships/image" Target="../media/image5.png"/><Relationship Id="rId16" Type="http://schemas.openxmlformats.org/officeDocument/2006/relationships/slide" Target="slide1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0.xml"/><Relationship Id="rId11" Type="http://schemas.openxmlformats.org/officeDocument/2006/relationships/image" Target="../media/image13.png"/><Relationship Id="rId5" Type="http://schemas.openxmlformats.org/officeDocument/2006/relationships/image" Target="../media/image9.png"/><Relationship Id="rId15" Type="http://schemas.openxmlformats.org/officeDocument/2006/relationships/image" Target="../media/image15.png"/><Relationship Id="rId10" Type="http://schemas.openxmlformats.org/officeDocument/2006/relationships/image" Target="../media/image12.png"/><Relationship Id="rId4" Type="http://schemas.openxmlformats.org/officeDocument/2006/relationships/image" Target="../media/image8.png"/><Relationship Id="rId9" Type="http://schemas.openxmlformats.org/officeDocument/2006/relationships/image" Target="../media/image11.png"/><Relationship Id="rId1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Карнавал геометрических фигур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3152792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err="1" smtClean="0"/>
              <a:t>Шаймуллина</a:t>
            </a:r>
            <a:r>
              <a:rPr lang="ru-RU" dirty="0" smtClean="0"/>
              <a:t> </a:t>
            </a:r>
            <a:r>
              <a:rPr lang="ru-RU" dirty="0" err="1" smtClean="0"/>
              <a:t>Зиля</a:t>
            </a:r>
            <a:r>
              <a:rPr lang="ru-RU" dirty="0" smtClean="0"/>
              <a:t> </a:t>
            </a:r>
            <a:r>
              <a:rPr lang="ru-RU" dirty="0" err="1" smtClean="0"/>
              <a:t>Василовна</a:t>
            </a:r>
            <a:endParaRPr lang="ru-RU" dirty="0" smtClean="0"/>
          </a:p>
          <a:p>
            <a:r>
              <a:rPr lang="ru-RU" dirty="0"/>
              <a:t>у</a:t>
            </a:r>
            <a:r>
              <a:rPr lang="ru-RU" dirty="0" smtClean="0"/>
              <a:t>читель начальных классов </a:t>
            </a:r>
          </a:p>
          <a:p>
            <a:r>
              <a:rPr lang="ru-RU" dirty="0" smtClean="0"/>
              <a:t>МБОУ «Школа№161»</a:t>
            </a:r>
          </a:p>
          <a:p>
            <a:r>
              <a:rPr lang="ru-RU" dirty="0" smtClean="0"/>
              <a:t>Советского р-на, </a:t>
            </a:r>
            <a:r>
              <a:rPr lang="ru-RU" dirty="0" err="1" smtClean="0"/>
              <a:t>г.Казани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340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87484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800" b="1" spc="50" dirty="0">
                <a:ln w="11430"/>
                <a:solidFill>
                  <a:srgbClr val="0F6FC6">
                    <a:lumMod val="50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Расставьте </a:t>
            </a:r>
            <a:r>
              <a:rPr lang="ru-RU" sz="4800" b="1" spc="50" dirty="0" smtClean="0">
                <a:ln w="11430"/>
                <a:solidFill>
                  <a:srgbClr val="0F6FC6">
                    <a:lumMod val="50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нечетные </a:t>
            </a:r>
            <a:r>
              <a:rPr lang="ru-RU" sz="4800" b="1" spc="50" dirty="0">
                <a:ln w="11430"/>
                <a:solidFill>
                  <a:srgbClr val="0F6FC6">
                    <a:lumMod val="50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числа</a:t>
            </a:r>
          </a:p>
          <a:p>
            <a:pPr lvl="0" algn="ctr"/>
            <a:r>
              <a:rPr lang="ru-RU" sz="4800" b="1" spc="50" dirty="0">
                <a:ln w="11430"/>
                <a:solidFill>
                  <a:srgbClr val="0F6FC6">
                    <a:lumMod val="50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порядке </a:t>
            </a:r>
            <a:r>
              <a:rPr lang="ru-RU" sz="4800" b="1" spc="50" dirty="0" smtClean="0">
                <a:ln w="11430"/>
                <a:solidFill>
                  <a:srgbClr val="0F6FC6">
                    <a:lumMod val="50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убывания</a:t>
            </a:r>
            <a:endParaRPr lang="ru-RU" sz="4800" b="1" spc="50" dirty="0">
              <a:ln w="11430"/>
              <a:solidFill>
                <a:srgbClr val="0F6FC6">
                  <a:lumMod val="50000"/>
                </a:srgb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3429000"/>
            <a:ext cx="89644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3, 10, 19,  1,   5,   2,  9 , 21, 11,  7,   4, 17, 13, 12, 15, 18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)(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)(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)(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)(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)(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)(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)(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) (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)(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)(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)(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) (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) (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) (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)(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трелка вправо с вырезом 3"/>
          <p:cNvSpPr/>
          <p:nvPr/>
        </p:nvSpPr>
        <p:spPr>
          <a:xfrm>
            <a:off x="827584" y="5661248"/>
            <a:ext cx="648072" cy="50405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445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2436880"/>
          </a:xfrm>
        </p:spPr>
        <p:txBody>
          <a:bodyPr>
            <a:normAutofit/>
          </a:bodyPr>
          <a:lstStyle/>
          <a:p>
            <a:pPr algn="ctr"/>
            <a:r>
              <a:rPr lang="ru-RU" b="1" i="1" dirty="0" smtClean="0"/>
              <a:t>ФИЗКУЛЬТМИНУТКА </a:t>
            </a:r>
            <a:br>
              <a:rPr lang="ru-RU" b="1" i="1" dirty="0" smtClean="0"/>
            </a:br>
            <a:r>
              <a:rPr lang="ru-RU" b="1" i="1" dirty="0" smtClean="0"/>
              <a:t>ДЛЯ ГЛАЗ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84696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627784" y="980728"/>
            <a:ext cx="3384376" cy="51845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131840" y="1700808"/>
            <a:ext cx="864096" cy="12241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206" y="3573016"/>
            <a:ext cx="890587" cy="124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932" y="1706562"/>
            <a:ext cx="890587" cy="124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4380" y="3573016"/>
            <a:ext cx="890587" cy="124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Прямая со стрелкой 5"/>
          <p:cNvCxnSpPr/>
          <p:nvPr/>
        </p:nvCxnSpPr>
        <p:spPr>
          <a:xfrm>
            <a:off x="6228184" y="980728"/>
            <a:ext cx="0" cy="4464496"/>
          </a:xfrm>
          <a:prstGeom prst="straightConnector1">
            <a:avLst/>
          </a:prstGeom>
          <a:ln w="508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араллелограмм 6"/>
          <p:cNvSpPr/>
          <p:nvPr/>
        </p:nvSpPr>
        <p:spPr>
          <a:xfrm>
            <a:off x="4211960" y="980728"/>
            <a:ext cx="4461956" cy="5184576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4046" y="3572538"/>
            <a:ext cx="890587" cy="124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048" y="3573016"/>
            <a:ext cx="890587" cy="124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9340" y="1706954"/>
            <a:ext cx="890587" cy="124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2603" y="1688194"/>
            <a:ext cx="890587" cy="124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Прямая со стрелкой 9"/>
          <p:cNvCxnSpPr/>
          <p:nvPr/>
        </p:nvCxnSpPr>
        <p:spPr>
          <a:xfrm>
            <a:off x="8853032" y="1347593"/>
            <a:ext cx="0" cy="4449891"/>
          </a:xfrm>
          <a:prstGeom prst="straightConnector1">
            <a:avLst/>
          </a:prstGeom>
          <a:ln w="508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5185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6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88027" y="1056323"/>
            <a:ext cx="3871380" cy="298543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Пизанская</a:t>
            </a:r>
          </a:p>
          <a:p>
            <a:pPr algn="ctr"/>
            <a:r>
              <a:rPr lang="ru-RU" sz="5400" b="1" dirty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</a:t>
            </a:r>
            <a:r>
              <a:rPr lang="ru-RU" sz="5400" b="1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ашня-</a:t>
            </a:r>
          </a:p>
          <a:p>
            <a:pPr algn="ctr"/>
            <a:r>
              <a:rPr lang="ru-RU" sz="4000" b="1" dirty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</a:t>
            </a:r>
            <a:r>
              <a:rPr lang="ru-RU" sz="40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адающее </a:t>
            </a:r>
          </a:p>
          <a:p>
            <a:pPr algn="ctr"/>
            <a:r>
              <a:rPr lang="ru-RU" sz="40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чудо света</a:t>
            </a:r>
            <a:endParaRPr lang="ru-RU" sz="40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830" y="1065803"/>
            <a:ext cx="1940508" cy="2557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781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827951"/>
            <a:ext cx="1610314" cy="2314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001729" y="563960"/>
            <a:ext cx="5171223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«Столичные врата»</a:t>
            </a:r>
          </a:p>
          <a:p>
            <a:pPr algn="ctr"/>
            <a:r>
              <a:rPr lang="ru-RU" sz="4000" b="1" spc="5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-новая </a:t>
            </a:r>
          </a:p>
          <a:p>
            <a:pPr algn="ctr"/>
            <a:r>
              <a:rPr lang="ru-RU" sz="4000" b="1" spc="5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Пизанская башня</a:t>
            </a:r>
          </a:p>
          <a:p>
            <a:pPr algn="ctr"/>
            <a:r>
              <a:rPr lang="ru-RU" sz="4000" b="1" spc="50" dirty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</a:t>
            </a:r>
            <a:r>
              <a:rPr lang="ru-RU" sz="4000" b="1" cap="none" spc="5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Абу-Даби</a:t>
            </a:r>
            <a:endParaRPr lang="ru-RU" sz="4000" b="1" cap="none" spc="5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51299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628800"/>
            <a:ext cx="3924436" cy="3564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164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4470205"/>
              </p:ext>
            </p:extLst>
          </p:nvPr>
        </p:nvGraphicFramePr>
        <p:xfrm>
          <a:off x="1043608" y="116632"/>
          <a:ext cx="7344820" cy="6294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7241"/>
                <a:gridCol w="367241"/>
                <a:gridCol w="367241"/>
                <a:gridCol w="367241"/>
                <a:gridCol w="367241"/>
                <a:gridCol w="367241"/>
                <a:gridCol w="367241"/>
                <a:gridCol w="367241"/>
                <a:gridCol w="367241"/>
                <a:gridCol w="367241"/>
                <a:gridCol w="367241"/>
                <a:gridCol w="367241"/>
                <a:gridCol w="367241"/>
                <a:gridCol w="367241"/>
                <a:gridCol w="367241"/>
                <a:gridCol w="367241"/>
                <a:gridCol w="367241"/>
                <a:gridCol w="367241"/>
                <a:gridCol w="367241"/>
                <a:gridCol w="367241"/>
              </a:tblGrid>
              <a:tr h="3600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15"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FF0000"/>
                          </a:solidFill>
                        </a:rPr>
                        <a:t>Графический диктант</a:t>
                      </a: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5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Овал 2"/>
          <p:cNvSpPr/>
          <p:nvPr/>
        </p:nvSpPr>
        <p:spPr>
          <a:xfrm>
            <a:off x="2776776" y="4883616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2879897" y="3812867"/>
            <a:ext cx="1116039" cy="110730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H="1">
            <a:off x="2123728" y="3815734"/>
            <a:ext cx="187220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2123728" y="3812867"/>
            <a:ext cx="360040" cy="33621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2483768" y="4152880"/>
            <a:ext cx="259228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5076056" y="3812867"/>
            <a:ext cx="360040" cy="34001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5436096" y="3429000"/>
            <a:ext cx="0" cy="38386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H="1">
            <a:off x="5076056" y="3429000"/>
            <a:ext cx="360040" cy="38386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H="1">
            <a:off x="3995936" y="3812867"/>
            <a:ext cx="10801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 flipV="1">
            <a:off x="3635896" y="3429000"/>
            <a:ext cx="360040" cy="38386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V="1">
            <a:off x="3635896" y="2708920"/>
            <a:ext cx="0" cy="7200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3635896" y="2708920"/>
            <a:ext cx="3600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3995936" y="2708920"/>
            <a:ext cx="0" cy="3600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H="1">
            <a:off x="3635896" y="3068960"/>
            <a:ext cx="3600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5" name="Прямая соединительная линия 1024"/>
          <p:cNvCxnSpPr/>
          <p:nvPr/>
        </p:nvCxnSpPr>
        <p:spPr>
          <a:xfrm>
            <a:off x="3635896" y="3068960"/>
            <a:ext cx="360040" cy="3600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8" name="Прямая соединительная линия 1027"/>
          <p:cNvCxnSpPr/>
          <p:nvPr/>
        </p:nvCxnSpPr>
        <p:spPr>
          <a:xfrm>
            <a:off x="3995936" y="3429000"/>
            <a:ext cx="0" cy="38386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4041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00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1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000"/>
                            </p:stCondLst>
                            <p:childTnLst>
                              <p:par>
                                <p:cTn id="6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667361"/>
            <a:ext cx="1891258" cy="1524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03557" y="548680"/>
            <a:ext cx="8267904" cy="244827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Bottom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Добро пожаловать!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9749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132856"/>
            <a:ext cx="6778625" cy="252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1791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305800" cy="1143000"/>
          </a:xfrm>
        </p:spPr>
        <p:txBody>
          <a:bodyPr/>
          <a:lstStyle/>
          <a:p>
            <a:pPr algn="ctr"/>
            <a:r>
              <a:rPr lang="ru-RU" b="1" i="1" dirty="0" smtClean="0"/>
              <a:t>Домашнее задание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589508" y="1383158"/>
            <a:ext cx="4680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Дорисуй предметы.</a:t>
            </a:r>
            <a:endParaRPr lang="ru-RU" sz="2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63688" y="2492896"/>
            <a:ext cx="792088" cy="720080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5220072" y="2492896"/>
            <a:ext cx="936104" cy="720080"/>
          </a:xfrm>
          <a:prstGeom prst="triangle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1709682" y="3861048"/>
            <a:ext cx="864096" cy="792088"/>
          </a:xfrm>
          <a:prstGeom prst="ellipse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Трапеция 6"/>
          <p:cNvSpPr/>
          <p:nvPr/>
        </p:nvSpPr>
        <p:spPr>
          <a:xfrm>
            <a:off x="5220072" y="4005064"/>
            <a:ext cx="1080120" cy="648072"/>
          </a:xfrm>
          <a:prstGeom prst="trapezoid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решение 7"/>
          <p:cNvSpPr/>
          <p:nvPr/>
        </p:nvSpPr>
        <p:spPr>
          <a:xfrm>
            <a:off x="1763688" y="5074488"/>
            <a:ext cx="828092" cy="1296144"/>
          </a:xfrm>
          <a:prstGeom prst="flowChartDecision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5436096" y="5085184"/>
            <a:ext cx="648072" cy="1296144"/>
          </a:xfrm>
          <a:prstGeom prst="ellipse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87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-459432"/>
            <a:ext cx="7851648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Кроссворд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4823195"/>
              </p:ext>
            </p:extLst>
          </p:nvPr>
        </p:nvGraphicFramePr>
        <p:xfrm>
          <a:off x="1547664" y="1700808"/>
          <a:ext cx="6096002" cy="47525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4182"/>
                <a:gridCol w="554182"/>
                <a:gridCol w="554182"/>
                <a:gridCol w="554182"/>
                <a:gridCol w="554182"/>
                <a:gridCol w="554182"/>
                <a:gridCol w="554182"/>
                <a:gridCol w="554182"/>
                <a:gridCol w="554182"/>
                <a:gridCol w="554182"/>
                <a:gridCol w="554182"/>
              </a:tblGrid>
              <a:tr h="594066">
                <a:tc gridSpan="2">
                  <a:txBody>
                    <a:bodyPr/>
                    <a:lstStyle/>
                    <a:p>
                      <a:r>
                        <a:rPr lang="ru-RU" dirty="0" smtClean="0"/>
                        <a:t>             </a:t>
                      </a:r>
                      <a:endParaRPr lang="ru-RU" dirty="0"/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4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94066"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94066">
                <a:tc gridSpan="3">
                  <a:txBody>
                    <a:bodyPr/>
                    <a:lstStyle/>
                    <a:p>
                      <a:r>
                        <a:rPr lang="ru-RU" dirty="0" smtClean="0"/>
                        <a:t>                      </a:t>
                      </a:r>
                      <a:endParaRPr lang="ru-RU" dirty="0"/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406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94066">
                <a:tc gridSpan="5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А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94066">
                <a:tc rowSpan="2" gridSpan="4">
                  <a:txBody>
                    <a:bodyPr/>
                    <a:lstStyle/>
                    <a:p>
                      <a:r>
                        <a:rPr lang="ru-RU" dirty="0" smtClean="0"/>
                        <a:t>                                </a:t>
                      </a:r>
                      <a:endParaRPr lang="ru-RU" dirty="0"/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4066">
                <a:tc gridSpan="4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А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94066">
                <a:tc gridSpan="5">
                  <a:txBody>
                    <a:bodyPr/>
                    <a:lstStyle/>
                    <a:p>
                      <a:r>
                        <a:rPr lang="ru-RU" dirty="0" smtClean="0"/>
                        <a:t>                                         </a:t>
                      </a:r>
                      <a:endParaRPr lang="ru-RU" dirty="0"/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" name="Овал 15"/>
          <p:cNvSpPr/>
          <p:nvPr/>
        </p:nvSpPr>
        <p:spPr>
          <a:xfrm>
            <a:off x="7956376" y="1196752"/>
            <a:ext cx="144016" cy="14401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1" name="Соединительная линия уступом 20"/>
          <p:cNvCxnSpPr/>
          <p:nvPr/>
        </p:nvCxnSpPr>
        <p:spPr>
          <a:xfrm rot="10800000" flipH="1" flipV="1">
            <a:off x="1655676" y="5567536"/>
            <a:ext cx="1512168" cy="597768"/>
          </a:xfrm>
          <a:prstGeom prst="bentConnector3">
            <a:avLst>
              <a:gd name="adj1" fmla="val -15117"/>
            </a:avLst>
          </a:prstGeom>
          <a:ln w="254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899591" y="2492896"/>
            <a:ext cx="0" cy="2592288"/>
          </a:xfrm>
          <a:prstGeom prst="line">
            <a:avLst/>
          </a:prstGeom>
          <a:ln w="25400" cap="rnd" cmpd="sng">
            <a:solidFill>
              <a:srgbClr val="FFFF00"/>
            </a:solidFill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Овал 24"/>
          <p:cNvSpPr/>
          <p:nvPr/>
        </p:nvSpPr>
        <p:spPr>
          <a:xfrm>
            <a:off x="6156176" y="1248152"/>
            <a:ext cx="1296144" cy="1296144"/>
          </a:xfrm>
          <a:prstGeom prst="ellipse">
            <a:avLst/>
          </a:prstGeom>
          <a:noFill/>
          <a:ln cmpd="sng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7236296" y="5661248"/>
            <a:ext cx="1080120" cy="1008112"/>
          </a:xfrm>
          <a:prstGeom prst="rect">
            <a:avLst/>
          </a:prstGeom>
          <a:noFill/>
          <a:ln w="38100" cmpd="sng">
            <a:solidFill>
              <a:srgbClr val="FA32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1928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/>
              <a:t>Выбери по настроению!</a:t>
            </a:r>
            <a:endParaRPr lang="ru-RU" b="1" i="1" dirty="0"/>
          </a:p>
        </p:txBody>
      </p:sp>
      <p:sp>
        <p:nvSpPr>
          <p:cNvPr id="3" name="Овал 2"/>
          <p:cNvSpPr/>
          <p:nvPr/>
        </p:nvSpPr>
        <p:spPr>
          <a:xfrm>
            <a:off x="1262140" y="2924944"/>
            <a:ext cx="1512168" cy="1440160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3635896" y="2913185"/>
            <a:ext cx="1512168" cy="144016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6228184" y="2924944"/>
            <a:ext cx="1512168" cy="144016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1619672" y="3284984"/>
            <a:ext cx="216024" cy="21602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2195736" y="3284984"/>
            <a:ext cx="216024" cy="21602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959932" y="3356992"/>
            <a:ext cx="216024" cy="21602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4572000" y="3336228"/>
            <a:ext cx="216024" cy="21602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6588224" y="3306369"/>
            <a:ext cx="216024" cy="21602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7164288" y="3305748"/>
            <a:ext cx="216024" cy="21602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Дуга 6"/>
          <p:cNvSpPr/>
          <p:nvPr/>
        </p:nvSpPr>
        <p:spPr>
          <a:xfrm rot="8242133">
            <a:off x="1370152" y="2888940"/>
            <a:ext cx="1296144" cy="1152128"/>
          </a:xfrm>
          <a:prstGeom prst="arc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Дуга 14"/>
          <p:cNvSpPr/>
          <p:nvPr/>
        </p:nvSpPr>
        <p:spPr>
          <a:xfrm rot="19294132">
            <a:off x="6244291" y="3820755"/>
            <a:ext cx="1296144" cy="1152128"/>
          </a:xfrm>
          <a:prstGeom prst="arc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3959932" y="3861048"/>
            <a:ext cx="828092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3896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692359"/>
            <a:ext cx="5619352" cy="3444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052" y="5137357"/>
            <a:ext cx="1002892" cy="1256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873850"/>
            <a:ext cx="1297235" cy="1349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993" y="4869160"/>
            <a:ext cx="1417043" cy="1167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8453" y="5013176"/>
            <a:ext cx="1322479" cy="1209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49538" y="476672"/>
            <a:ext cx="4219991" cy="158417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СТРАНА </a:t>
            </a:r>
          </a:p>
          <a:p>
            <a:pPr algn="ctr"/>
            <a:r>
              <a:rPr lang="ru-RU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ГЕОМЕТРИИ</a:t>
            </a:r>
            <a:endParaRPr lang="ru-RU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6722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4283968" y="3501008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267744" y="3571488"/>
            <a:ext cx="4320480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>
            <a:stCxn id="4" idx="5"/>
          </p:cNvCxnSpPr>
          <p:nvPr/>
        </p:nvCxnSpPr>
        <p:spPr>
          <a:xfrm>
            <a:off x="4406893" y="3623933"/>
            <a:ext cx="841412" cy="741171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4355976" y="2348880"/>
            <a:ext cx="1800200" cy="1222608"/>
          </a:xfrm>
          <a:prstGeom prst="line">
            <a:avLst/>
          </a:prstGeom>
          <a:ln w="25400">
            <a:solidFill>
              <a:srgbClr val="00B050"/>
            </a:solidFill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013" y="488968"/>
            <a:ext cx="5030584" cy="3084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199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89 -0.01574 L -0.19289 0.17315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39" y="9444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2445" y="1124744"/>
            <a:ext cx="8305800" cy="1143000"/>
          </a:xfrm>
        </p:spPr>
        <p:txBody>
          <a:bodyPr>
            <a:normAutofit fontScale="90000"/>
          </a:bodyPr>
          <a:lstStyle/>
          <a:p>
            <a:pPr lvl="0" algn="ctr">
              <a:spcBef>
                <a:spcPts val="0"/>
              </a:spcBef>
            </a:pPr>
            <a:r>
              <a:rPr lang="ru-RU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nstantia"/>
                <a:ea typeface="+mn-ea"/>
                <a:cs typeface="+mn-cs"/>
              </a:rPr>
              <a:t/>
            </a:r>
            <a:br>
              <a:rPr lang="ru-RU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nstantia"/>
                <a:ea typeface="+mn-ea"/>
                <a:cs typeface="+mn-cs"/>
              </a:rPr>
            </a:br>
            <a:r>
              <a:rPr lang="ru-RU" sz="31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nstantia"/>
                <a:ea typeface="+mn-ea"/>
                <a:cs typeface="+mn-cs"/>
              </a:rPr>
              <a:t>Сколько треугольников</a:t>
            </a:r>
            <a:br>
              <a:rPr lang="ru-RU" sz="31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nstantia"/>
                <a:ea typeface="+mn-ea"/>
                <a:cs typeface="+mn-cs"/>
              </a:rPr>
            </a:br>
            <a:r>
              <a:rPr lang="ru-RU" sz="31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nstantia"/>
                <a:ea typeface="+mn-ea"/>
                <a:cs typeface="+mn-cs"/>
              </a:rPr>
              <a:t>   и четырехугольников?</a:t>
            </a:r>
            <a:r>
              <a:rPr lang="ru-RU" sz="5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nstantia"/>
                <a:ea typeface="+mn-ea"/>
                <a:cs typeface="+mn-cs"/>
              </a:rPr>
              <a:t/>
            </a:r>
            <a:br>
              <a:rPr lang="ru-RU" sz="5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nstantia"/>
                <a:ea typeface="+mn-ea"/>
                <a:cs typeface="+mn-cs"/>
              </a:rPr>
            </a:br>
            <a:endParaRPr lang="ru-RU" dirty="0"/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06097"/>
            <a:ext cx="1417043" cy="1167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25" y="5138473"/>
            <a:ext cx="1002892" cy="1256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096" y="5247202"/>
            <a:ext cx="1322479" cy="1209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4958" y="3481146"/>
            <a:ext cx="1297235" cy="1349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Прямоугольник 34"/>
          <p:cNvSpPr/>
          <p:nvPr/>
        </p:nvSpPr>
        <p:spPr>
          <a:xfrm>
            <a:off x="1907703" y="4346385"/>
            <a:ext cx="1728192" cy="1584176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Равнобедренный треугольник 35"/>
          <p:cNvSpPr/>
          <p:nvPr/>
        </p:nvSpPr>
        <p:spPr>
          <a:xfrm>
            <a:off x="1790135" y="2830946"/>
            <a:ext cx="1963329" cy="1485723"/>
          </a:xfrm>
          <a:prstGeom prst="triangle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араллелограмм 36"/>
          <p:cNvSpPr/>
          <p:nvPr/>
        </p:nvSpPr>
        <p:spPr>
          <a:xfrm rot="9997215">
            <a:off x="3408793" y="4042929"/>
            <a:ext cx="3259473" cy="1531285"/>
          </a:xfrm>
          <a:prstGeom prst="parallelogram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2" name="Прямая соединительная линия 41"/>
          <p:cNvCxnSpPr>
            <a:stCxn id="36" idx="0"/>
          </p:cNvCxnSpPr>
          <p:nvPr/>
        </p:nvCxnSpPr>
        <p:spPr>
          <a:xfrm flipV="1">
            <a:off x="2771800" y="2292636"/>
            <a:ext cx="2880320" cy="53831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5652120" y="2292636"/>
            <a:ext cx="792088" cy="1393946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Прямоугольник 45"/>
          <p:cNvSpPr/>
          <p:nvPr/>
        </p:nvSpPr>
        <p:spPr>
          <a:xfrm>
            <a:off x="2483768" y="4653136"/>
            <a:ext cx="648072" cy="792088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8" name="Прямая соединительная линия 47"/>
          <p:cNvCxnSpPr/>
          <p:nvPr/>
        </p:nvCxnSpPr>
        <p:spPr>
          <a:xfrm flipH="1">
            <a:off x="3635895" y="3686582"/>
            <a:ext cx="2808313" cy="1121989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flipV="1">
            <a:off x="3635895" y="4653136"/>
            <a:ext cx="2808313" cy="1277425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>
            <a:endCxn id="36" idx="4"/>
          </p:cNvCxnSpPr>
          <p:nvPr/>
        </p:nvCxnSpPr>
        <p:spPr>
          <a:xfrm flipH="1">
            <a:off x="3753464" y="2292636"/>
            <a:ext cx="1898656" cy="2024033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>
            <a:off x="2483768" y="5038101"/>
            <a:ext cx="648072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>
            <a:endCxn id="46" idx="2"/>
          </p:cNvCxnSpPr>
          <p:nvPr/>
        </p:nvCxnSpPr>
        <p:spPr>
          <a:xfrm>
            <a:off x="2807804" y="5049180"/>
            <a:ext cx="0" cy="396044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>
            <a:stCxn id="36" idx="0"/>
          </p:cNvCxnSpPr>
          <p:nvPr/>
        </p:nvCxnSpPr>
        <p:spPr>
          <a:xfrm>
            <a:off x="2771800" y="2830946"/>
            <a:ext cx="3672408" cy="855636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Параллелограмм 60"/>
          <p:cNvSpPr/>
          <p:nvPr/>
        </p:nvSpPr>
        <p:spPr>
          <a:xfrm rot="21151140">
            <a:off x="4439433" y="1924625"/>
            <a:ext cx="576065" cy="572951"/>
          </a:xfrm>
          <a:prstGeom prst="parallelogram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8570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92" y="5013176"/>
            <a:ext cx="1417043" cy="1167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5053497"/>
            <a:ext cx="1006475" cy="125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9479" y="4936440"/>
            <a:ext cx="1298575" cy="134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356" y="5041886"/>
            <a:ext cx="1322387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>
            <a:hlinkClick r:id="rId6" action="ppaction://hlinksldjump"/>
          </p:cNvPr>
          <p:cNvSpPr/>
          <p:nvPr/>
        </p:nvSpPr>
        <p:spPr>
          <a:xfrm>
            <a:off x="6949479" y="1823096"/>
            <a:ext cx="1078905" cy="1224136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164288" y="2111128"/>
            <a:ext cx="216024" cy="207168"/>
          </a:xfrm>
          <a:prstGeom prst="rect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079" y="2088679"/>
            <a:ext cx="268287" cy="253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078" y="2520246"/>
            <a:ext cx="268287" cy="283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156" y="2520246"/>
            <a:ext cx="268287" cy="283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493" y="1825469"/>
            <a:ext cx="1127125" cy="127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Равнобедренный треугольник 6"/>
          <p:cNvSpPr/>
          <p:nvPr/>
        </p:nvSpPr>
        <p:spPr>
          <a:xfrm>
            <a:off x="5000461" y="1084009"/>
            <a:ext cx="1071188" cy="766774"/>
          </a:xfrm>
          <a:prstGeom prst="triangle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749" y="1034103"/>
            <a:ext cx="1122363" cy="811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787" y="1441420"/>
            <a:ext cx="268287" cy="298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716" y="1823427"/>
            <a:ext cx="1127125" cy="1274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79" y="1825469"/>
            <a:ext cx="1127125" cy="1274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41" y="1056645"/>
            <a:ext cx="1122363" cy="81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7920" y="1074486"/>
            <a:ext cx="1122363" cy="81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46302" y="4940240"/>
            <a:ext cx="73542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СПАСИБО!</a:t>
            </a:r>
            <a:endParaRPr lang="ru-RU" sz="6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945422" y="133315"/>
            <a:ext cx="52188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Где чей домик?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52" name="Picture 28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294" y="1439709"/>
            <a:ext cx="274637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3" name="Picture 29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343" y="2019846"/>
            <a:ext cx="274637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4" name="Picture 30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299" y="2030894"/>
            <a:ext cx="274637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5" name="Picture 3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90" y="2505006"/>
            <a:ext cx="274637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6" name="Picture 3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299" y="2505006"/>
            <a:ext cx="274637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7" name="Picture 3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959" y="1480092"/>
            <a:ext cx="274637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8" name="Picture 3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000" y="2063689"/>
            <a:ext cx="274637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9" name="Picture 35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596" y="2063689"/>
            <a:ext cx="274637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0" name="Picture 36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999" y="2535486"/>
            <a:ext cx="274637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1" name="Picture 37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097" y="2535486"/>
            <a:ext cx="274637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2" name="Picture 38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8736" y="1439709"/>
            <a:ext cx="274637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3" name="Picture 39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4293" y="2030894"/>
            <a:ext cx="274637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4" name="Picture 40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373" y="2046134"/>
            <a:ext cx="274637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5" name="Picture 4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7001" y="2535486"/>
            <a:ext cx="274637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6" name="Picture 4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372" y="2550726"/>
            <a:ext cx="274637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Стрелка вправо 15">
            <a:hlinkClick r:id="rId16" action="ppaction://hlinksldjump"/>
          </p:cNvPr>
          <p:cNvSpPr/>
          <p:nvPr/>
        </p:nvSpPr>
        <p:spPr>
          <a:xfrm>
            <a:off x="641255" y="6000993"/>
            <a:ext cx="496406" cy="3601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2906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8 4.44444E-6 L -0.66962 -0.2444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889" y="-1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85185E-6 L -0.23229 -0.2495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15" y="-12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7037E-6 L 0.45121 -0.2425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52" y="-1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7.40741E-7 L 0.45695 -0.2546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47" y="-12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404664"/>
            <a:ext cx="84249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5400" b="1" spc="50" dirty="0">
                <a:ln w="11430"/>
                <a:solidFill>
                  <a:srgbClr val="0F6FC6">
                    <a:lumMod val="50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Расположи ответы</a:t>
            </a:r>
          </a:p>
          <a:p>
            <a:pPr lvl="0" algn="ctr"/>
            <a:r>
              <a:rPr lang="ru-RU" sz="5400" b="1" spc="50" dirty="0">
                <a:ln w="11430"/>
                <a:solidFill>
                  <a:srgbClr val="0F6FC6">
                    <a:lumMod val="50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порядке </a:t>
            </a:r>
            <a:r>
              <a:rPr lang="ru-RU" sz="5400" b="1" spc="50" dirty="0" smtClean="0">
                <a:ln w="11430"/>
                <a:solidFill>
                  <a:srgbClr val="0F6FC6">
                    <a:lumMod val="50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возрастания</a:t>
            </a:r>
            <a:endParaRPr lang="ru-RU" sz="5400" b="1" spc="50" dirty="0">
              <a:ln w="11430"/>
              <a:solidFill>
                <a:srgbClr val="0F6FC6">
                  <a:lumMod val="50000"/>
                </a:srgb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3140968"/>
            <a:ext cx="79208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15-8=      (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)            9+9=        (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5+14=     (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)           18-13=     (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трелка вправо с вырезом 5">
            <a:hlinkClick r:id="rId2" action="ppaction://hlinksldjump"/>
          </p:cNvPr>
          <p:cNvSpPr/>
          <p:nvPr/>
        </p:nvSpPr>
        <p:spPr>
          <a:xfrm>
            <a:off x="899592" y="5949280"/>
            <a:ext cx="648072" cy="43204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149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7237" y="188640"/>
            <a:ext cx="873014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Расставьте четные числа</a:t>
            </a:r>
          </a:p>
          <a:p>
            <a:pPr algn="ctr"/>
            <a:r>
              <a:rPr lang="ru-RU" sz="5400" b="1" spc="50" dirty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</a:t>
            </a:r>
            <a:r>
              <a:rPr lang="ru-RU" sz="5400" b="1" spc="5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порядке возрастания</a:t>
            </a:r>
            <a:endParaRPr lang="ru-RU" sz="5400" b="1" cap="none" spc="5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7237" y="2924944"/>
            <a:ext cx="86032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15,   8,   16,  10,   7,   19,   4,  12,  13,   2,   1,    20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) (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) (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)  (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)  (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) (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) (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) (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) (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) (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) (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) (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трелка вправо с вырезом 4">
            <a:hlinkClick r:id="rId2" action="ppaction://hlinksldjump"/>
          </p:cNvPr>
          <p:cNvSpPr/>
          <p:nvPr/>
        </p:nvSpPr>
        <p:spPr>
          <a:xfrm>
            <a:off x="755576" y="5949280"/>
            <a:ext cx="720080" cy="43204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808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3010599"/>
            <a:ext cx="77768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12-5= 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 (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)              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9+8=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  (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7+11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=    (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)           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20-10=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  (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4000" dirty="0" smtClean="0"/>
              <a:t>                        </a:t>
            </a: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46226" y="476672"/>
            <a:ext cx="719556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Расположи ответы</a:t>
            </a:r>
          </a:p>
          <a:p>
            <a:pPr algn="ctr"/>
            <a:r>
              <a:rPr lang="ru-RU" sz="5400" b="1" spc="50" dirty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</a:t>
            </a:r>
            <a:r>
              <a:rPr lang="ru-RU" sz="5400" b="1" spc="5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порядке убывания</a:t>
            </a:r>
            <a:endParaRPr lang="ru-RU" sz="5400" b="1" cap="none" spc="5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Стрелка вправо с вырезом 3">
            <a:hlinkClick r:id="rId2" action="ppaction://hlinksldjump"/>
          </p:cNvPr>
          <p:cNvSpPr/>
          <p:nvPr/>
        </p:nvSpPr>
        <p:spPr>
          <a:xfrm>
            <a:off x="1046226" y="5733256"/>
            <a:ext cx="645454" cy="43204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2383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719</TotalTime>
  <Words>254</Words>
  <Application>Microsoft Office PowerPoint</Application>
  <PresentationFormat>Экран (4:3)</PresentationFormat>
  <Paragraphs>50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Поток</vt:lpstr>
      <vt:lpstr>Карнавал геометрических фигур</vt:lpstr>
      <vt:lpstr>    Кроссворд</vt:lpstr>
      <vt:lpstr>Презентация PowerPoint</vt:lpstr>
      <vt:lpstr>Презентация PowerPoint</vt:lpstr>
      <vt:lpstr> Сколько треугольников    и четырехугольников?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ФИЗКУЛЬТМИНУТКА  ДЛЯ ГЛАЗ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Домашнее задание.</vt:lpstr>
      <vt:lpstr>Выбери по настроению!</vt:lpstr>
    </vt:vector>
  </TitlesOfParts>
  <Company>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Карнавал геометрических фигур</dc:title>
  <dc:creator>Зилч</dc:creator>
  <cp:lastModifiedBy>Зилч</cp:lastModifiedBy>
  <cp:revision>47</cp:revision>
  <dcterms:created xsi:type="dcterms:W3CDTF">2012-10-02T13:42:36Z</dcterms:created>
  <dcterms:modified xsi:type="dcterms:W3CDTF">2012-10-21T17:20:23Z</dcterms:modified>
</cp:coreProperties>
</file>