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9" r:id="rId3"/>
    <p:sldId id="261" r:id="rId4"/>
    <p:sldId id="258" r:id="rId5"/>
    <p:sldId id="262" r:id="rId6"/>
    <p:sldId id="263" r:id="rId7"/>
    <p:sldId id="267" r:id="rId8"/>
    <p:sldId id="268" r:id="rId9"/>
    <p:sldId id="269" r:id="rId10"/>
    <p:sldId id="270" r:id="rId11"/>
    <p:sldId id="272" r:id="rId12"/>
    <p:sldId id="273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E3FF"/>
    <a:srgbClr val="E21ED9"/>
    <a:srgbClr val="3D971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3" d="100"/>
          <a:sy n="43" d="100"/>
        </p:scale>
        <p:origin x="-653" y="-2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7623D-9394-460E-9EF7-EDC410ECB0C4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75A4D-7080-46C4-AC86-E16E89AAD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3361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1444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144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vtatuzova.ru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293315" y="692696"/>
            <a:ext cx="6248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Урок 14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Знаки «     », «    », «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оловина рамки 14"/>
          <p:cNvSpPr/>
          <p:nvPr/>
        </p:nvSpPr>
        <p:spPr>
          <a:xfrm rot="2796166" flipH="1">
            <a:off x="3738049" y="947777"/>
            <a:ext cx="241288" cy="310624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оловина рамки 15"/>
          <p:cNvSpPr/>
          <p:nvPr/>
        </p:nvSpPr>
        <p:spPr>
          <a:xfrm rot="19124918">
            <a:off x="4804949" y="948885"/>
            <a:ext cx="241288" cy="310624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14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129" y="1752575"/>
            <a:ext cx="4866813" cy="2441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5214942" y="1953681"/>
            <a:ext cx="37862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школы № 1702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Москвы</a:t>
            </a:r>
          </a:p>
        </p:txBody>
      </p:sp>
    </p:spTree>
    <p:extLst>
      <p:ext uri="{BB962C8B-B14F-4D97-AF65-F5344CB8AC3E}">
        <p14:creationId xmlns:p14="http://schemas.microsoft.com/office/powerpoint/2010/main" xmlns="" val="186529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2" y="676550"/>
            <a:ext cx="8804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числа (      ,     ,       )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343752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96982" y="4509120"/>
            <a:ext cx="8804173" cy="0"/>
          </a:xfrm>
          <a:prstGeom prst="line">
            <a:avLst/>
          </a:pr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171432" y="-490"/>
            <a:ext cx="4851520" cy="914400"/>
            <a:chOff x="171432" y="-490"/>
            <a:chExt cx="4851520" cy="914400"/>
          </a:xfrm>
        </p:grpSpPr>
        <p:sp>
          <p:nvSpPr>
            <p:cNvPr id="40" name="TextBox 39"/>
            <p:cNvSpPr txBox="1"/>
            <p:nvPr/>
          </p:nvSpPr>
          <p:spPr>
            <a:xfrm>
              <a:off x="171432" y="153330"/>
              <a:ext cx="485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Урок 14. Знаки «     », «    »,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Половина рамки 63"/>
            <p:cNvSpPr/>
            <p:nvPr/>
          </p:nvSpPr>
          <p:spPr>
            <a:xfrm rot="2796166" flipH="1">
              <a:off x="2834815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5" name="Половина рамки 64"/>
            <p:cNvSpPr/>
            <p:nvPr/>
          </p:nvSpPr>
          <p:spPr>
            <a:xfrm rot="18803834">
              <a:off x="3920804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6" name="Равно 65"/>
            <p:cNvSpPr/>
            <p:nvPr/>
          </p:nvSpPr>
          <p:spPr>
            <a:xfrm>
              <a:off x="4439073" y="-490"/>
              <a:ext cx="417804" cy="914400"/>
            </a:xfrm>
            <a:prstGeom prst="mathEqual">
              <a:avLst>
                <a:gd name="adj1" fmla="val 8451"/>
                <a:gd name="adj2" fmla="val 145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998133" y="5949280"/>
            <a:ext cx="1897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оловина рамки 34"/>
          <p:cNvSpPr/>
          <p:nvPr/>
        </p:nvSpPr>
        <p:spPr>
          <a:xfrm rot="19178521">
            <a:off x="3645629" y="866347"/>
            <a:ext cx="241288" cy="241183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оловина рамки 35"/>
          <p:cNvSpPr/>
          <p:nvPr/>
        </p:nvSpPr>
        <p:spPr>
          <a:xfrm rot="2421479" flipH="1">
            <a:off x="2985189" y="858468"/>
            <a:ext cx="241288" cy="241183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Равно 36"/>
          <p:cNvSpPr/>
          <p:nvPr/>
        </p:nvSpPr>
        <p:spPr>
          <a:xfrm>
            <a:off x="4063231" y="497534"/>
            <a:ext cx="417804" cy="914400"/>
          </a:xfrm>
          <a:prstGeom prst="mathEqual">
            <a:avLst>
              <a:gd name="adj1" fmla="val 8451"/>
              <a:gd name="adj2" fmla="val 14577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13247" y="3439428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418364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39552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8451334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7357923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113660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1749816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2987889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4193396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3554812" y="198693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59433" y="198693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650566" y="198693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828185" y="198693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836701" y="3439428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48529" y="3416892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17569" y="3439428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858836" y="3430908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48530" y="343752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117569" y="3455584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843808" y="3447674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041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09166 -0.2057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-1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22222E-6 L 0.54341 -0.2046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70" y="-1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07407E-6 L 0.504 -0.2083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91" y="-1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11111E-6 L 0.08664 -0.2060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-1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59" grpId="0"/>
      <p:bldP spid="63" grpId="0"/>
      <p:bldP spid="67" grpId="0"/>
      <p:bldP spid="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03209" y="2559571"/>
            <a:ext cx="3312368" cy="1872208"/>
          </a:xfrm>
          <a:prstGeom prst="rect">
            <a:avLst/>
          </a:prstGeom>
          <a:solidFill>
            <a:srgbClr val="93E3FF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292080" y="2564904"/>
            <a:ext cx="3312368" cy="1872208"/>
          </a:xfrm>
          <a:prstGeom prst="rect">
            <a:avLst/>
          </a:prstGeom>
          <a:solidFill>
            <a:srgbClr val="93E3FF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171432" y="-490"/>
            <a:ext cx="4851520" cy="914400"/>
            <a:chOff x="171432" y="-490"/>
            <a:chExt cx="4851520" cy="914400"/>
          </a:xfrm>
        </p:grpSpPr>
        <p:sp>
          <p:nvSpPr>
            <p:cNvPr id="40" name="TextBox 39"/>
            <p:cNvSpPr txBox="1"/>
            <p:nvPr/>
          </p:nvSpPr>
          <p:spPr>
            <a:xfrm>
              <a:off x="171432" y="153330"/>
              <a:ext cx="485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Урок 14. Знаки «     », «    »,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Половина рамки 63"/>
            <p:cNvSpPr/>
            <p:nvPr/>
          </p:nvSpPr>
          <p:spPr>
            <a:xfrm rot="2796166" flipH="1">
              <a:off x="2834815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5" name="Половина рамки 64"/>
            <p:cNvSpPr/>
            <p:nvPr/>
          </p:nvSpPr>
          <p:spPr>
            <a:xfrm rot="18803834">
              <a:off x="3920804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6" name="Равно 65"/>
            <p:cNvSpPr/>
            <p:nvPr/>
          </p:nvSpPr>
          <p:spPr>
            <a:xfrm>
              <a:off x="4439073" y="-490"/>
              <a:ext cx="417804" cy="914400"/>
            </a:xfrm>
            <a:prstGeom prst="mathEqual">
              <a:avLst>
                <a:gd name="adj1" fmla="val 8451"/>
                <a:gd name="adj2" fmla="val 145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61637" y="913910"/>
            <a:ext cx="83868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 рисунок. Переложи палочки из одной коробки в другую так, чтобы их стало поровну.</a:t>
            </a:r>
            <a:endParaRPr lang="ru-RU" sz="2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15616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411931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708246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004561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643702" y="278605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286512" y="278605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643837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940152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69804" y="5363190"/>
            <a:ext cx="88188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590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03209" y="2559571"/>
            <a:ext cx="3312368" cy="1872208"/>
          </a:xfrm>
          <a:prstGeom prst="rect">
            <a:avLst/>
          </a:prstGeom>
          <a:solidFill>
            <a:srgbClr val="93E3FF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292080" y="2564904"/>
            <a:ext cx="3312368" cy="1872208"/>
          </a:xfrm>
          <a:prstGeom prst="rect">
            <a:avLst/>
          </a:prstGeom>
          <a:solidFill>
            <a:srgbClr val="93E3FF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171432" y="-490"/>
            <a:ext cx="4851520" cy="914400"/>
            <a:chOff x="171432" y="-490"/>
            <a:chExt cx="4851520" cy="914400"/>
          </a:xfrm>
        </p:grpSpPr>
        <p:sp>
          <p:nvSpPr>
            <p:cNvPr id="40" name="TextBox 39"/>
            <p:cNvSpPr txBox="1"/>
            <p:nvPr/>
          </p:nvSpPr>
          <p:spPr>
            <a:xfrm>
              <a:off x="171432" y="153330"/>
              <a:ext cx="485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Урок 14. Знаки «     », «    »,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Половина рамки 63"/>
            <p:cNvSpPr/>
            <p:nvPr/>
          </p:nvSpPr>
          <p:spPr>
            <a:xfrm rot="2796166" flipH="1">
              <a:off x="2834815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5" name="Половина рамки 64"/>
            <p:cNvSpPr/>
            <p:nvPr/>
          </p:nvSpPr>
          <p:spPr>
            <a:xfrm rot="18803834">
              <a:off x="3920804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6" name="Равно 65"/>
            <p:cNvSpPr/>
            <p:nvPr/>
          </p:nvSpPr>
          <p:spPr>
            <a:xfrm>
              <a:off x="4439073" y="-490"/>
              <a:ext cx="417804" cy="914400"/>
            </a:xfrm>
            <a:prstGeom prst="mathEqual">
              <a:avLst>
                <a:gd name="adj1" fmla="val 8451"/>
                <a:gd name="adj2" fmla="val 145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998133" y="5949280"/>
            <a:ext cx="1897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1637" y="913910"/>
            <a:ext cx="83868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 рисунок. Переложи палочки из одной коробки в другую так, чтобы их стало поровну.</a:t>
            </a:r>
            <a:endParaRPr lang="ru-RU" sz="2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15616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411931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708246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004561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300876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597192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643837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940152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897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47674 0.005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37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0.40503 0.005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43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70666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62247" y="928669"/>
            <a:ext cx="8186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сравнить число фигур на рисунках Пети.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Овал 1"/>
          <p:cNvSpPr/>
          <p:nvPr/>
        </p:nvSpPr>
        <p:spPr>
          <a:xfrm>
            <a:off x="755576" y="1723317"/>
            <a:ext cx="432048" cy="3927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1115616" y="2532173"/>
            <a:ext cx="432048" cy="392771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412304" y="2532173"/>
            <a:ext cx="432048" cy="392771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12304" y="2204864"/>
            <a:ext cx="14648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12304" y="3140968"/>
            <a:ext cx="14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Равнобедренный треугольник 21"/>
          <p:cNvSpPr/>
          <p:nvPr/>
        </p:nvSpPr>
        <p:spPr>
          <a:xfrm>
            <a:off x="3635896" y="1723317"/>
            <a:ext cx="360040" cy="392771"/>
          </a:xfrm>
          <a:prstGeom prst="triangle">
            <a:avLst/>
          </a:prstGeom>
          <a:solidFill>
            <a:srgbClr val="3D971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Равнобедренный треугольник 81"/>
          <p:cNvSpPr/>
          <p:nvPr/>
        </p:nvSpPr>
        <p:spPr>
          <a:xfrm>
            <a:off x="4283968" y="1723317"/>
            <a:ext cx="360040" cy="392771"/>
          </a:xfrm>
          <a:prstGeom prst="triangle">
            <a:avLst/>
          </a:prstGeom>
          <a:solidFill>
            <a:srgbClr val="3D971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Равнобедренный треугольник 82"/>
          <p:cNvSpPr/>
          <p:nvPr/>
        </p:nvSpPr>
        <p:spPr>
          <a:xfrm>
            <a:off x="3880030" y="2348880"/>
            <a:ext cx="631794" cy="689230"/>
          </a:xfrm>
          <a:prstGeom prst="triangle">
            <a:avLst/>
          </a:prstGeom>
          <a:solidFill>
            <a:srgbClr val="3D971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>
            <a:off x="3436640" y="2204864"/>
            <a:ext cx="14648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3436640" y="3140968"/>
            <a:ext cx="14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6316960" y="3118459"/>
            <a:ext cx="14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300192" y="2204864"/>
            <a:ext cx="1464808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75475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476045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93642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411809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029976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648143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266310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884476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050642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625239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199836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774433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8349029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248370" y="4737918"/>
            <a:ext cx="7375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3528" y="3356992"/>
            <a:ext cx="8686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*Расскажи, каких фигур больше, каких меньше, каких фигур поровну.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16216" y="1777121"/>
            <a:ext cx="288032" cy="288000"/>
          </a:xfrm>
          <a:prstGeom prst="rect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7092280" y="1772816"/>
            <a:ext cx="288032" cy="288000"/>
          </a:xfrm>
          <a:prstGeom prst="rect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7092280" y="2564904"/>
            <a:ext cx="432048" cy="392771"/>
          </a:xfrm>
          <a:prstGeom prst="ellipse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6444208" y="2564904"/>
            <a:ext cx="432048" cy="392771"/>
          </a:xfrm>
          <a:prstGeom prst="ellipse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овина рамки 45"/>
          <p:cNvSpPr/>
          <p:nvPr/>
        </p:nvSpPr>
        <p:spPr>
          <a:xfrm rot="19178521">
            <a:off x="4641373" y="5683938"/>
            <a:ext cx="241288" cy="241183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Половина рамки 46"/>
          <p:cNvSpPr/>
          <p:nvPr/>
        </p:nvSpPr>
        <p:spPr>
          <a:xfrm rot="2421479" flipH="1">
            <a:off x="4425349" y="6016093"/>
            <a:ext cx="241288" cy="241183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8" name="Равно 47"/>
          <p:cNvSpPr/>
          <p:nvPr/>
        </p:nvSpPr>
        <p:spPr>
          <a:xfrm>
            <a:off x="4935738" y="5557991"/>
            <a:ext cx="417804" cy="914400"/>
          </a:xfrm>
          <a:prstGeom prst="mathEqual">
            <a:avLst>
              <a:gd name="adj1" fmla="val 8451"/>
              <a:gd name="adj2" fmla="val 14577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171432" y="-490"/>
            <a:ext cx="4851520" cy="914400"/>
            <a:chOff x="171432" y="-490"/>
            <a:chExt cx="4851520" cy="914400"/>
          </a:xfrm>
        </p:grpSpPr>
        <p:sp>
          <p:nvSpPr>
            <p:cNvPr id="50" name="TextBox 49"/>
            <p:cNvSpPr txBox="1"/>
            <p:nvPr/>
          </p:nvSpPr>
          <p:spPr>
            <a:xfrm>
              <a:off x="171432" y="153330"/>
              <a:ext cx="485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Урок 14. Знаки «     », «    »,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Половина рамки 50"/>
            <p:cNvSpPr/>
            <p:nvPr/>
          </p:nvSpPr>
          <p:spPr>
            <a:xfrm rot="2796166" flipH="1">
              <a:off x="2834815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52" name="Половина рамки 51"/>
            <p:cNvSpPr/>
            <p:nvPr/>
          </p:nvSpPr>
          <p:spPr>
            <a:xfrm rot="18803834">
              <a:off x="3920804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53" name="Равно 52"/>
            <p:cNvSpPr/>
            <p:nvPr/>
          </p:nvSpPr>
          <p:spPr>
            <a:xfrm>
              <a:off x="4439073" y="-490"/>
              <a:ext cx="417804" cy="914400"/>
            </a:xfrm>
            <a:prstGeom prst="mathEqual">
              <a:avLst>
                <a:gd name="adj1" fmla="val 8451"/>
                <a:gd name="adj2" fmla="val 145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91516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62247" y="928669"/>
            <a:ext cx="466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Овал 1"/>
          <p:cNvSpPr/>
          <p:nvPr/>
        </p:nvSpPr>
        <p:spPr>
          <a:xfrm>
            <a:off x="755576" y="1723317"/>
            <a:ext cx="432048" cy="3927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1115616" y="2532173"/>
            <a:ext cx="432048" cy="392771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412304" y="2532173"/>
            <a:ext cx="432048" cy="392771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12304" y="2204864"/>
            <a:ext cx="14648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12304" y="3140968"/>
            <a:ext cx="14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Равнобедренный треугольник 21"/>
          <p:cNvSpPr/>
          <p:nvPr/>
        </p:nvSpPr>
        <p:spPr>
          <a:xfrm>
            <a:off x="3635896" y="1723317"/>
            <a:ext cx="360040" cy="392771"/>
          </a:xfrm>
          <a:prstGeom prst="triangle">
            <a:avLst/>
          </a:prstGeom>
          <a:solidFill>
            <a:srgbClr val="3D971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Равнобедренный треугольник 81"/>
          <p:cNvSpPr/>
          <p:nvPr/>
        </p:nvSpPr>
        <p:spPr>
          <a:xfrm>
            <a:off x="4283968" y="1723317"/>
            <a:ext cx="360040" cy="392771"/>
          </a:xfrm>
          <a:prstGeom prst="triangle">
            <a:avLst/>
          </a:prstGeom>
          <a:solidFill>
            <a:srgbClr val="3D971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Равнобедренный треугольник 82"/>
          <p:cNvSpPr/>
          <p:nvPr/>
        </p:nvSpPr>
        <p:spPr>
          <a:xfrm>
            <a:off x="3880030" y="2348880"/>
            <a:ext cx="631794" cy="689230"/>
          </a:xfrm>
          <a:prstGeom prst="triangle">
            <a:avLst/>
          </a:prstGeom>
          <a:solidFill>
            <a:srgbClr val="3D971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>
            <a:off x="3436640" y="2204864"/>
            <a:ext cx="14648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3436640" y="3140968"/>
            <a:ext cx="14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6316960" y="3118459"/>
            <a:ext cx="14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300192" y="2204864"/>
            <a:ext cx="1464808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75475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476045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93642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411809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029976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648143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266310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884476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901448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050642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625239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199836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774433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8349029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1995" y="908720"/>
            <a:ext cx="8686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Расскажи, каких фигур больше, каких меньше, каких фигур поровну.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16216" y="1777121"/>
            <a:ext cx="288032" cy="288000"/>
          </a:xfrm>
          <a:prstGeom prst="rect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7092280" y="1772816"/>
            <a:ext cx="288032" cy="288000"/>
          </a:xfrm>
          <a:prstGeom prst="rect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7092280" y="2564904"/>
            <a:ext cx="432048" cy="392771"/>
          </a:xfrm>
          <a:prstGeom prst="ellipse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6444208" y="2564904"/>
            <a:ext cx="432048" cy="392771"/>
          </a:xfrm>
          <a:prstGeom prst="ellipse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49501" y="3725459"/>
            <a:ext cx="432048" cy="3927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1691680" y="3725459"/>
            <a:ext cx="432048" cy="392771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1" y="3809405"/>
            <a:ext cx="1265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7030A0"/>
                </a:solidFill>
              </a:rPr>
              <a:t>МЕНЬШЕ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84076" y="4335872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оловина рамки 6"/>
          <p:cNvSpPr/>
          <p:nvPr/>
        </p:nvSpPr>
        <p:spPr>
          <a:xfrm rot="19178521">
            <a:off x="1224065" y="4524873"/>
            <a:ext cx="241288" cy="241183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029976" y="433587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Равнобедренный треугольник 47"/>
          <p:cNvSpPr/>
          <p:nvPr/>
        </p:nvSpPr>
        <p:spPr>
          <a:xfrm>
            <a:off x="3635896" y="3725459"/>
            <a:ext cx="360040" cy="392771"/>
          </a:xfrm>
          <a:prstGeom prst="triangle">
            <a:avLst/>
          </a:prstGeom>
          <a:solidFill>
            <a:srgbClr val="3D971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Равнобедренный треугольник 48"/>
          <p:cNvSpPr/>
          <p:nvPr/>
        </p:nvSpPr>
        <p:spPr>
          <a:xfrm>
            <a:off x="5004048" y="3429000"/>
            <a:ext cx="631794" cy="689230"/>
          </a:xfrm>
          <a:prstGeom prst="triangle">
            <a:avLst/>
          </a:prstGeom>
          <a:solidFill>
            <a:srgbClr val="3D971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5076056" y="430529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392252" y="4305290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Равнобедренный треугольник 51"/>
          <p:cNvSpPr/>
          <p:nvPr/>
        </p:nvSpPr>
        <p:spPr>
          <a:xfrm>
            <a:off x="3203848" y="3725459"/>
            <a:ext cx="360040" cy="392771"/>
          </a:xfrm>
          <a:prstGeom prst="triangle">
            <a:avLst/>
          </a:prstGeom>
          <a:solidFill>
            <a:srgbClr val="3D971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915816" y="3645024"/>
            <a:ext cx="0" cy="18002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995936" y="3809405"/>
            <a:ext cx="14421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7030A0"/>
                </a:solidFill>
              </a:rPr>
              <a:t>БОЛЬШЕ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2195736" y="3725459"/>
            <a:ext cx="432048" cy="392771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6012160" y="3645024"/>
            <a:ext cx="0" cy="18002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оловина рамки 55"/>
          <p:cNvSpPr/>
          <p:nvPr/>
        </p:nvSpPr>
        <p:spPr>
          <a:xfrm rot="2421479" flipH="1">
            <a:off x="4425349" y="4524873"/>
            <a:ext cx="241288" cy="241183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300192" y="3830230"/>
            <a:ext cx="288032" cy="288000"/>
          </a:xfrm>
          <a:prstGeom prst="rect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6736679" y="3830230"/>
            <a:ext cx="288032" cy="288000"/>
          </a:xfrm>
          <a:prstGeom prst="rect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8429531" y="3779247"/>
            <a:ext cx="432048" cy="392771"/>
          </a:xfrm>
          <a:prstGeom prst="ellipse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7950508" y="3779247"/>
            <a:ext cx="432048" cy="392771"/>
          </a:xfrm>
          <a:prstGeom prst="ellipse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 9"/>
          <p:cNvSpPr/>
          <p:nvPr/>
        </p:nvSpPr>
        <p:spPr>
          <a:xfrm>
            <a:off x="7326097" y="4144049"/>
            <a:ext cx="417804" cy="914400"/>
          </a:xfrm>
          <a:prstGeom prst="mathEqual">
            <a:avLst>
              <a:gd name="adj1" fmla="val 8451"/>
              <a:gd name="adj2" fmla="val 14577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087022" y="4291521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59664" y="4291521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24711" y="3789040"/>
            <a:ext cx="9923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7030A0"/>
                </a:solidFill>
              </a:rPr>
              <a:t>РАВНО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01579" y="512184"/>
            <a:ext cx="1897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7" name="Группа 66"/>
          <p:cNvGrpSpPr/>
          <p:nvPr/>
        </p:nvGrpSpPr>
        <p:grpSpPr>
          <a:xfrm>
            <a:off x="175475" y="14269"/>
            <a:ext cx="4851520" cy="914400"/>
            <a:chOff x="171432" y="-490"/>
            <a:chExt cx="4851520" cy="914400"/>
          </a:xfrm>
        </p:grpSpPr>
        <p:sp>
          <p:nvSpPr>
            <p:cNvPr id="68" name="TextBox 67"/>
            <p:cNvSpPr txBox="1"/>
            <p:nvPr/>
          </p:nvSpPr>
          <p:spPr>
            <a:xfrm>
              <a:off x="171432" y="153330"/>
              <a:ext cx="485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Урок 14. Знаки «     », «    »,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Половина рамки 69"/>
            <p:cNvSpPr/>
            <p:nvPr/>
          </p:nvSpPr>
          <p:spPr>
            <a:xfrm rot="2796166" flipH="1">
              <a:off x="2834815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71" name="Половина рамки 70"/>
            <p:cNvSpPr/>
            <p:nvPr/>
          </p:nvSpPr>
          <p:spPr>
            <a:xfrm rot="18803834">
              <a:off x="3920804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72" name="Равно 71"/>
            <p:cNvSpPr/>
            <p:nvPr/>
          </p:nvSpPr>
          <p:spPr>
            <a:xfrm>
              <a:off x="4439073" y="-490"/>
              <a:ext cx="417804" cy="914400"/>
            </a:xfrm>
            <a:prstGeom prst="mathEqual">
              <a:avLst>
                <a:gd name="adj1" fmla="val 8451"/>
                <a:gd name="adj2" fmla="val 145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Прямая соединительная линия 15"/>
          <p:cNvCxnSpPr/>
          <p:nvPr/>
        </p:nvCxnSpPr>
        <p:spPr>
          <a:xfrm>
            <a:off x="162247" y="3501008"/>
            <a:ext cx="8838909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5199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33333E-6 L 0.21875 -0.5976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38" y="-29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0.00046 L -0.3092 -0.4821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69" y="-24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9704E-6 L -0.02535 -0.5971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7" y="-298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9704E-6 L 0.49774 -0.4817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78" y="-240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9704E-6 L 0.20313 -0.59713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56" y="-298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9704E-6 L 0.14809 -0.48173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96" y="-240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01" grpId="0" animBg="1"/>
      <p:bldP spid="102" grpId="0" animBg="1"/>
      <p:bldP spid="109" grpId="0" animBg="1"/>
      <p:bldP spid="110" grpId="0" animBg="1"/>
      <p:bldP spid="111" grpId="0" animBg="1"/>
      <p:bldP spid="38" grpId="0" animBg="1"/>
      <p:bldP spid="45" grpId="0" animBg="1"/>
      <p:bldP spid="6" grpId="0"/>
      <p:bldP spid="46" grpId="0" animBg="1"/>
      <p:bldP spid="7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10" grpId="0" animBg="1"/>
      <p:bldP spid="61" grpId="0" animBg="1"/>
      <p:bldP spid="62" grpId="0" animBg="1"/>
      <p:bldP spid="6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3" y="676550"/>
            <a:ext cx="8186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Повторение написания цифры 1 и цифры 2 перед выполнением задания.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4716775" y="1628800"/>
            <a:ext cx="4059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два записывают знаком 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2.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7" name="Прямая соединительная линия 96"/>
          <p:cNvCxnSpPr>
            <a:stCxn id="99" idx="0"/>
          </p:cNvCxnSpPr>
          <p:nvPr/>
        </p:nvCxnSpPr>
        <p:spPr>
          <a:xfrm flipH="1">
            <a:off x="6555825" y="3108598"/>
            <a:ext cx="3505" cy="2682617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>
            <a:stCxn id="99" idx="1"/>
            <a:endCxn id="99" idx="3"/>
          </p:cNvCxnSpPr>
          <p:nvPr/>
        </p:nvCxnSpPr>
        <p:spPr>
          <a:xfrm>
            <a:off x="5218330" y="4449907"/>
            <a:ext cx="2682000" cy="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Прямоугольник 98"/>
          <p:cNvSpPr/>
          <p:nvPr/>
        </p:nvSpPr>
        <p:spPr>
          <a:xfrm>
            <a:off x="5218330" y="3108598"/>
            <a:ext cx="2682000" cy="2682617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00" name="32-конечная звезда 99"/>
          <p:cNvSpPr/>
          <p:nvPr/>
        </p:nvSpPr>
        <p:spPr>
          <a:xfrm>
            <a:off x="6506502" y="3675532"/>
            <a:ext cx="232832" cy="193041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01" name="Дуга 100"/>
          <p:cNvSpPr/>
          <p:nvPr/>
        </p:nvSpPr>
        <p:spPr>
          <a:xfrm rot="21391130">
            <a:off x="6644523" y="3144364"/>
            <a:ext cx="1228597" cy="1216853"/>
          </a:xfrm>
          <a:prstGeom prst="arc">
            <a:avLst>
              <a:gd name="adj1" fmla="val 10835815"/>
              <a:gd name="adj2" fmla="val 2178558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6554204" y="4084232"/>
            <a:ext cx="1220096" cy="170698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Дуга 102"/>
          <p:cNvSpPr/>
          <p:nvPr/>
        </p:nvSpPr>
        <p:spPr>
          <a:xfrm rot="10063873">
            <a:off x="6774131" y="4524228"/>
            <a:ext cx="1132406" cy="1268505"/>
          </a:xfrm>
          <a:prstGeom prst="arc">
            <a:avLst>
              <a:gd name="adj1" fmla="val 14465667"/>
              <a:gd name="adj2" fmla="val 17799957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04" name="Дуга 103"/>
          <p:cNvSpPr/>
          <p:nvPr/>
        </p:nvSpPr>
        <p:spPr>
          <a:xfrm rot="19823663">
            <a:off x="6468059" y="5671757"/>
            <a:ext cx="883489" cy="833796"/>
          </a:xfrm>
          <a:prstGeom prst="arc">
            <a:avLst>
              <a:gd name="adj1" fmla="val 15294395"/>
              <a:gd name="adj2" fmla="val 20452655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 flipV="1">
            <a:off x="7743502" y="5489156"/>
            <a:ext cx="144709" cy="13385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2580069" y="3069280"/>
            <a:ext cx="1309588" cy="13410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endCxn id="69" idx="2"/>
          </p:cNvCxnSpPr>
          <p:nvPr/>
        </p:nvCxnSpPr>
        <p:spPr>
          <a:xfrm flipH="1">
            <a:off x="2548657" y="3069280"/>
            <a:ext cx="1341000" cy="26820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32-конечная звезда 66"/>
          <p:cNvSpPr/>
          <p:nvPr/>
        </p:nvSpPr>
        <p:spPr>
          <a:xfrm>
            <a:off x="2411760" y="4221088"/>
            <a:ext cx="276830" cy="330700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221324" y="1649823"/>
            <a:ext cx="3959955" cy="830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один записывают знаком 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1.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207657" y="3069280"/>
            <a:ext cx="2682000" cy="2682000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0" name="Прямая соединительная линия 69"/>
          <p:cNvCxnSpPr>
            <a:stCxn id="69" idx="0"/>
            <a:endCxn id="69" idx="2"/>
          </p:cNvCxnSpPr>
          <p:nvPr/>
        </p:nvCxnSpPr>
        <p:spPr>
          <a:xfrm>
            <a:off x="2548657" y="3069280"/>
            <a:ext cx="0" cy="2682000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69" idx="1"/>
            <a:endCxn id="69" idx="3"/>
          </p:cNvCxnSpPr>
          <p:nvPr/>
        </p:nvCxnSpPr>
        <p:spPr>
          <a:xfrm>
            <a:off x="1207657" y="4410280"/>
            <a:ext cx="2682000" cy="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Группа 75"/>
          <p:cNvGrpSpPr/>
          <p:nvPr/>
        </p:nvGrpSpPr>
        <p:grpSpPr>
          <a:xfrm>
            <a:off x="171432" y="-490"/>
            <a:ext cx="4851520" cy="914400"/>
            <a:chOff x="171432" y="-490"/>
            <a:chExt cx="4851520" cy="914400"/>
          </a:xfrm>
        </p:grpSpPr>
        <p:sp>
          <p:nvSpPr>
            <p:cNvPr id="77" name="TextBox 76"/>
            <p:cNvSpPr txBox="1"/>
            <p:nvPr/>
          </p:nvSpPr>
          <p:spPr>
            <a:xfrm>
              <a:off x="171432" y="153330"/>
              <a:ext cx="485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Урок 14. Знаки «     », «    »,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Половина рамки 77"/>
            <p:cNvSpPr/>
            <p:nvPr/>
          </p:nvSpPr>
          <p:spPr>
            <a:xfrm rot="2796166" flipH="1">
              <a:off x="2834815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79" name="Половина рамки 78"/>
            <p:cNvSpPr/>
            <p:nvPr/>
          </p:nvSpPr>
          <p:spPr>
            <a:xfrm rot="18803834">
              <a:off x="3920804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80" name="Равно 79"/>
            <p:cNvSpPr/>
            <p:nvPr/>
          </p:nvSpPr>
          <p:spPr>
            <a:xfrm>
              <a:off x="4439073" y="-490"/>
              <a:ext cx="417804" cy="914400"/>
            </a:xfrm>
            <a:prstGeom prst="mathEqual">
              <a:avLst>
                <a:gd name="adj1" fmla="val 8451"/>
                <a:gd name="adj2" fmla="val 145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55208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3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99" grpId="0" animBg="1"/>
      <p:bldP spid="100" grpId="0" animBg="1"/>
      <p:bldP spid="100" grpId="1" animBg="1"/>
      <p:bldP spid="101" grpId="0" animBg="1"/>
      <p:bldP spid="103" grpId="0" animBg="1"/>
      <p:bldP spid="104" grpId="0" animBg="1"/>
      <p:bldP spid="67" grpId="0" animBg="1"/>
      <p:bldP spid="67" grpId="1" animBg="1"/>
      <p:bldP spid="68" grpId="0"/>
      <p:bldP spid="6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3" y="676550"/>
            <a:ext cx="8186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Повторение написания цифры 1 и цифры 2 перед выполнением задания.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4716775" y="1628800"/>
            <a:ext cx="4059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два записывают знаком 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2.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21324" y="1649823"/>
            <a:ext cx="3959955" cy="830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один записывают знаком 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1.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218330" y="3108598"/>
            <a:ext cx="2682000" cy="2682617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29" name="32-конечная звезда 28"/>
          <p:cNvSpPr/>
          <p:nvPr/>
        </p:nvSpPr>
        <p:spPr>
          <a:xfrm>
            <a:off x="6506502" y="3675532"/>
            <a:ext cx="232832" cy="193041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30" name="Дуга 29"/>
          <p:cNvSpPr/>
          <p:nvPr/>
        </p:nvSpPr>
        <p:spPr>
          <a:xfrm rot="21391130">
            <a:off x="6644523" y="3144364"/>
            <a:ext cx="1228597" cy="1216853"/>
          </a:xfrm>
          <a:prstGeom prst="arc">
            <a:avLst>
              <a:gd name="adj1" fmla="val 10835815"/>
              <a:gd name="adj2" fmla="val 2178558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6554204" y="4084232"/>
            <a:ext cx="1220096" cy="170698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Дуга 31"/>
          <p:cNvSpPr/>
          <p:nvPr/>
        </p:nvSpPr>
        <p:spPr>
          <a:xfrm rot="10063873">
            <a:off x="6774131" y="4524228"/>
            <a:ext cx="1132406" cy="1268505"/>
          </a:xfrm>
          <a:prstGeom prst="arc">
            <a:avLst>
              <a:gd name="adj1" fmla="val 14465667"/>
              <a:gd name="adj2" fmla="val 17799957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33" name="Дуга 32"/>
          <p:cNvSpPr/>
          <p:nvPr/>
        </p:nvSpPr>
        <p:spPr>
          <a:xfrm rot="19823663">
            <a:off x="6468059" y="5671757"/>
            <a:ext cx="883489" cy="833796"/>
          </a:xfrm>
          <a:prstGeom prst="arc">
            <a:avLst>
              <a:gd name="adj1" fmla="val 15294395"/>
              <a:gd name="adj2" fmla="val 20452655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7743502" y="5489156"/>
            <a:ext cx="144709" cy="13385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2580069" y="3069280"/>
            <a:ext cx="1309588" cy="13410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endCxn id="38" idx="2"/>
          </p:cNvCxnSpPr>
          <p:nvPr/>
        </p:nvCxnSpPr>
        <p:spPr>
          <a:xfrm flipH="1">
            <a:off x="2548657" y="3069280"/>
            <a:ext cx="1341000" cy="26820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2-конечная звезда 36"/>
          <p:cNvSpPr/>
          <p:nvPr/>
        </p:nvSpPr>
        <p:spPr>
          <a:xfrm>
            <a:off x="2411760" y="4221088"/>
            <a:ext cx="276830" cy="330700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207657" y="3069280"/>
            <a:ext cx="2682000" cy="2682000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3" name="Группа 42"/>
          <p:cNvGrpSpPr/>
          <p:nvPr/>
        </p:nvGrpSpPr>
        <p:grpSpPr>
          <a:xfrm>
            <a:off x="171432" y="-490"/>
            <a:ext cx="4851520" cy="914400"/>
            <a:chOff x="171432" y="-490"/>
            <a:chExt cx="4851520" cy="914400"/>
          </a:xfrm>
        </p:grpSpPr>
        <p:sp>
          <p:nvSpPr>
            <p:cNvPr id="44" name="TextBox 43"/>
            <p:cNvSpPr txBox="1"/>
            <p:nvPr/>
          </p:nvSpPr>
          <p:spPr>
            <a:xfrm>
              <a:off x="171432" y="153330"/>
              <a:ext cx="485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Урок 14. Знаки «     », «    »,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Половина рамки 44"/>
            <p:cNvSpPr/>
            <p:nvPr/>
          </p:nvSpPr>
          <p:spPr>
            <a:xfrm rot="2796166" flipH="1">
              <a:off x="2834815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46" name="Половина рамки 45"/>
            <p:cNvSpPr/>
            <p:nvPr/>
          </p:nvSpPr>
          <p:spPr>
            <a:xfrm rot="18803834">
              <a:off x="3920804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47" name="Равно 46"/>
            <p:cNvSpPr/>
            <p:nvPr/>
          </p:nvSpPr>
          <p:spPr>
            <a:xfrm>
              <a:off x="4439073" y="-490"/>
              <a:ext cx="417804" cy="914400"/>
            </a:xfrm>
            <a:prstGeom prst="mathEqual">
              <a:avLst>
                <a:gd name="adj1" fmla="val 8451"/>
                <a:gd name="adj2" fmla="val 145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80416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29" grpId="1" animBg="1"/>
      <p:bldP spid="30" grpId="0" animBg="1"/>
      <p:bldP spid="32" grpId="0" animBg="1"/>
      <p:bldP spid="33" grpId="0" animBg="1"/>
      <p:bldP spid="37" grpId="0" animBg="1"/>
      <p:bldP spid="37" grpId="1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3" y="676550"/>
            <a:ext cx="8186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Спиши. Продолжи ряды.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79512" y="1268760"/>
            <a:ext cx="8373409" cy="764209"/>
            <a:chOff x="179512" y="1268760"/>
            <a:chExt cx="8373409" cy="76420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3250" y="1275398"/>
              <a:ext cx="759340" cy="757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35" y="1273629"/>
              <a:ext cx="755802" cy="759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8658" y="1275398"/>
              <a:ext cx="759340" cy="757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Прямоугольник 4"/>
            <p:cNvSpPr/>
            <p:nvPr/>
          </p:nvSpPr>
          <p:spPr>
            <a:xfrm>
              <a:off x="3234066" y="1268760"/>
              <a:ext cx="755801" cy="748969"/>
            </a:xfrm>
            <a:prstGeom prst="rect">
              <a:avLst/>
            </a:prstGeom>
            <a:noFill/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7805" y="1273629"/>
              <a:ext cx="755802" cy="759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3" name="Прямоугольник 42"/>
            <p:cNvSpPr/>
            <p:nvPr/>
          </p:nvSpPr>
          <p:spPr>
            <a:xfrm>
              <a:off x="5519675" y="1268760"/>
              <a:ext cx="755801" cy="748969"/>
            </a:xfrm>
            <a:prstGeom prst="rect">
              <a:avLst/>
            </a:prstGeom>
            <a:noFill/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179512" y="1268760"/>
              <a:ext cx="1517670" cy="748969"/>
              <a:chOff x="179512" y="1268760"/>
              <a:chExt cx="1517670" cy="748969"/>
            </a:xfrm>
          </p:grpSpPr>
          <p:sp>
            <p:nvSpPr>
              <p:cNvPr id="42" name="Прямоугольник 41"/>
              <p:cNvSpPr/>
              <p:nvPr/>
            </p:nvSpPr>
            <p:spPr>
              <a:xfrm>
                <a:off x="941381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Прямоугольник 46"/>
              <p:cNvSpPr/>
              <p:nvPr/>
            </p:nvSpPr>
            <p:spPr>
              <a:xfrm>
                <a:off x="179512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4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1544" y="1275398"/>
              <a:ext cx="759340" cy="757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46952" y="1275398"/>
              <a:ext cx="759340" cy="757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0" name="Прямоугольник 49"/>
            <p:cNvSpPr/>
            <p:nvPr/>
          </p:nvSpPr>
          <p:spPr>
            <a:xfrm>
              <a:off x="7797120" y="1268760"/>
              <a:ext cx="755801" cy="748969"/>
            </a:xfrm>
            <a:prstGeom prst="rect">
              <a:avLst/>
            </a:prstGeom>
            <a:noFill/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3203848" y="2963808"/>
            <a:ext cx="1517670" cy="748969"/>
            <a:chOff x="179512" y="1268760"/>
            <a:chExt cx="1517670" cy="748969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941381" y="1268760"/>
              <a:ext cx="755801" cy="748969"/>
            </a:xfrm>
            <a:prstGeom prst="rect">
              <a:avLst/>
            </a:prstGeom>
            <a:noFill/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179512" y="1268760"/>
              <a:ext cx="755801" cy="748969"/>
            </a:xfrm>
            <a:prstGeom prst="rect">
              <a:avLst/>
            </a:prstGeom>
            <a:noFill/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179512" y="2963808"/>
            <a:ext cx="3029838" cy="748969"/>
            <a:chOff x="362392" y="2963808"/>
            <a:chExt cx="3029838" cy="748969"/>
          </a:xfrm>
        </p:grpSpPr>
        <p:grpSp>
          <p:nvGrpSpPr>
            <p:cNvPr id="57" name="Группа 56"/>
            <p:cNvGrpSpPr/>
            <p:nvPr/>
          </p:nvGrpSpPr>
          <p:grpSpPr>
            <a:xfrm>
              <a:off x="362392" y="2963808"/>
              <a:ext cx="1517670" cy="748969"/>
              <a:chOff x="179512" y="1268760"/>
              <a:chExt cx="1517670" cy="748969"/>
            </a:xfrm>
          </p:grpSpPr>
          <p:sp>
            <p:nvSpPr>
              <p:cNvPr id="58" name="Прямоугольник 57"/>
              <p:cNvSpPr/>
              <p:nvPr/>
            </p:nvSpPr>
            <p:spPr>
              <a:xfrm>
                <a:off x="941381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Прямоугольник 58"/>
              <p:cNvSpPr/>
              <p:nvPr/>
            </p:nvSpPr>
            <p:spPr>
              <a:xfrm>
                <a:off x="179512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0" name="Группа 59"/>
            <p:cNvGrpSpPr/>
            <p:nvPr/>
          </p:nvGrpSpPr>
          <p:grpSpPr>
            <a:xfrm>
              <a:off x="1874560" y="2963808"/>
              <a:ext cx="1517670" cy="748969"/>
              <a:chOff x="179512" y="1268760"/>
              <a:chExt cx="1517670" cy="748969"/>
            </a:xfrm>
          </p:grpSpPr>
          <p:sp>
            <p:nvSpPr>
              <p:cNvPr id="61" name="Прямоугольник 60"/>
              <p:cNvSpPr/>
              <p:nvPr/>
            </p:nvSpPr>
            <p:spPr>
              <a:xfrm>
                <a:off x="941381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179512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3" name="Группа 62"/>
          <p:cNvGrpSpPr/>
          <p:nvPr/>
        </p:nvGrpSpPr>
        <p:grpSpPr>
          <a:xfrm>
            <a:off x="4738156" y="2955424"/>
            <a:ext cx="3029838" cy="748969"/>
            <a:chOff x="362392" y="2963808"/>
            <a:chExt cx="3029838" cy="748969"/>
          </a:xfrm>
        </p:grpSpPr>
        <p:grpSp>
          <p:nvGrpSpPr>
            <p:cNvPr id="64" name="Группа 63"/>
            <p:cNvGrpSpPr/>
            <p:nvPr/>
          </p:nvGrpSpPr>
          <p:grpSpPr>
            <a:xfrm>
              <a:off x="362392" y="2963808"/>
              <a:ext cx="1517670" cy="748969"/>
              <a:chOff x="179512" y="1268760"/>
              <a:chExt cx="1517670" cy="748969"/>
            </a:xfrm>
          </p:grpSpPr>
          <p:sp>
            <p:nvSpPr>
              <p:cNvPr id="69" name="Прямоугольник 68"/>
              <p:cNvSpPr/>
              <p:nvPr/>
            </p:nvSpPr>
            <p:spPr>
              <a:xfrm>
                <a:off x="941381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" name="Прямоугольник 69"/>
              <p:cNvSpPr/>
              <p:nvPr/>
            </p:nvSpPr>
            <p:spPr>
              <a:xfrm>
                <a:off x="179512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5" name="Группа 64"/>
            <p:cNvGrpSpPr/>
            <p:nvPr/>
          </p:nvGrpSpPr>
          <p:grpSpPr>
            <a:xfrm>
              <a:off x="1874560" y="2963808"/>
              <a:ext cx="1517670" cy="748969"/>
              <a:chOff x="179512" y="1268760"/>
              <a:chExt cx="1517670" cy="748969"/>
            </a:xfrm>
          </p:grpSpPr>
          <p:sp>
            <p:nvSpPr>
              <p:cNvPr id="66" name="Прямоугольник 65"/>
              <p:cNvSpPr/>
              <p:nvPr/>
            </p:nvSpPr>
            <p:spPr>
              <a:xfrm>
                <a:off x="941381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7" name="Прямоугольник 66"/>
              <p:cNvSpPr/>
              <p:nvPr/>
            </p:nvSpPr>
            <p:spPr>
              <a:xfrm>
                <a:off x="179512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72" name="Прямоугольник 71"/>
          <p:cNvSpPr/>
          <p:nvPr/>
        </p:nvSpPr>
        <p:spPr>
          <a:xfrm>
            <a:off x="7787687" y="2952823"/>
            <a:ext cx="755801" cy="748969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2069581" y="2955424"/>
            <a:ext cx="2651937" cy="768401"/>
            <a:chOff x="2069581" y="2955424"/>
            <a:chExt cx="2651937" cy="768401"/>
          </a:xfrm>
        </p:grpSpPr>
        <p:cxnSp>
          <p:nvCxnSpPr>
            <p:cNvPr id="11" name="Прямая соединительная линия 10"/>
            <p:cNvCxnSpPr>
              <a:endCxn id="62" idx="2"/>
            </p:cNvCxnSpPr>
            <p:nvPr/>
          </p:nvCxnSpPr>
          <p:spPr>
            <a:xfrm flipH="1">
              <a:off x="2069581" y="2955424"/>
              <a:ext cx="399077" cy="757353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flipH="1">
              <a:off x="3537600" y="2966472"/>
              <a:ext cx="399077" cy="757353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endCxn id="52" idx="2"/>
            </p:cNvCxnSpPr>
            <p:nvPr/>
          </p:nvCxnSpPr>
          <p:spPr>
            <a:xfrm flipH="1">
              <a:off x="4343618" y="2966472"/>
              <a:ext cx="377900" cy="746305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Группа 73"/>
          <p:cNvGrpSpPr/>
          <p:nvPr/>
        </p:nvGrpSpPr>
        <p:grpSpPr>
          <a:xfrm>
            <a:off x="5826616" y="2966472"/>
            <a:ext cx="2651937" cy="768401"/>
            <a:chOff x="2069581" y="2955424"/>
            <a:chExt cx="2651937" cy="768401"/>
          </a:xfrm>
        </p:grpSpPr>
        <p:cxnSp>
          <p:nvCxnSpPr>
            <p:cNvPr id="75" name="Прямая соединительная линия 74"/>
            <p:cNvCxnSpPr/>
            <p:nvPr/>
          </p:nvCxnSpPr>
          <p:spPr>
            <a:xfrm flipH="1">
              <a:off x="2069581" y="2955424"/>
              <a:ext cx="399077" cy="757353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 flipH="1">
              <a:off x="3537600" y="2966472"/>
              <a:ext cx="399077" cy="757353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 flipH="1">
              <a:off x="4343618" y="2966472"/>
              <a:ext cx="377900" cy="746305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Группа 77"/>
          <p:cNvGrpSpPr/>
          <p:nvPr/>
        </p:nvGrpSpPr>
        <p:grpSpPr>
          <a:xfrm>
            <a:off x="171432" y="-490"/>
            <a:ext cx="4851520" cy="914400"/>
            <a:chOff x="171432" y="-490"/>
            <a:chExt cx="4851520" cy="914400"/>
          </a:xfrm>
        </p:grpSpPr>
        <p:sp>
          <p:nvSpPr>
            <p:cNvPr id="79" name="TextBox 78"/>
            <p:cNvSpPr txBox="1"/>
            <p:nvPr/>
          </p:nvSpPr>
          <p:spPr>
            <a:xfrm>
              <a:off x="171432" y="153330"/>
              <a:ext cx="485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Урок 14. Знаки «     », «    »,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Половина рамки 79"/>
            <p:cNvSpPr/>
            <p:nvPr/>
          </p:nvSpPr>
          <p:spPr>
            <a:xfrm rot="2796166" flipH="1">
              <a:off x="2834815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81" name="Половина рамки 80"/>
            <p:cNvSpPr/>
            <p:nvPr/>
          </p:nvSpPr>
          <p:spPr>
            <a:xfrm rot="18803834">
              <a:off x="3920804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82" name="Равно 81"/>
            <p:cNvSpPr/>
            <p:nvPr/>
          </p:nvSpPr>
          <p:spPr>
            <a:xfrm>
              <a:off x="4439073" y="-490"/>
              <a:ext cx="417804" cy="914400"/>
            </a:xfrm>
            <a:prstGeom prst="mathEqual">
              <a:avLst>
                <a:gd name="adj1" fmla="val 8451"/>
                <a:gd name="adj2" fmla="val 145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267781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2" y="676550"/>
            <a:ext cx="8804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записи Кати. К каким рисункам они сделаны.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32" name="Группа 31"/>
          <p:cNvGrpSpPr/>
          <p:nvPr/>
        </p:nvGrpSpPr>
        <p:grpSpPr>
          <a:xfrm>
            <a:off x="641070" y="2522494"/>
            <a:ext cx="2165349" cy="648072"/>
            <a:chOff x="1779812" y="1556793"/>
            <a:chExt cx="2165349" cy="648072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0791" y="1556793"/>
              <a:ext cx="1184370" cy="648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779812" y="1556793"/>
              <a:ext cx="1184370" cy="648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1" name="Группа 30"/>
          <p:cNvGrpSpPr/>
          <p:nvPr/>
        </p:nvGrpSpPr>
        <p:grpSpPr>
          <a:xfrm>
            <a:off x="799964" y="1586390"/>
            <a:ext cx="2092817" cy="696586"/>
            <a:chOff x="2913191" y="4415360"/>
            <a:chExt cx="2092817" cy="696586"/>
          </a:xfrm>
        </p:grpSpPr>
        <p:pic>
          <p:nvPicPr>
            <p:cNvPr id="39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23261" r="12634" b="14621"/>
            <a:stretch/>
          </p:blipFill>
          <p:spPr bwMode="auto">
            <a:xfrm>
              <a:off x="2913191" y="4607890"/>
              <a:ext cx="1196845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23261" r="12634" b="14621"/>
            <a:stretch/>
          </p:blipFill>
          <p:spPr bwMode="auto">
            <a:xfrm rot="284454">
              <a:off x="3809163" y="4415360"/>
              <a:ext cx="1196845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7735880">
            <a:off x="4332659" y="1327299"/>
            <a:ext cx="1021543" cy="1314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205604" flipV="1">
            <a:off x="4599067" y="2293947"/>
            <a:ext cx="1379503" cy="426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65760" y="2769672"/>
            <a:ext cx="1246115" cy="411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6762874" y="1124744"/>
            <a:ext cx="1382870" cy="1850598"/>
            <a:chOff x="4579205" y="3308403"/>
            <a:chExt cx="2081027" cy="2784893"/>
          </a:xfrm>
        </p:grpSpPr>
        <p:sp>
          <p:nvSpPr>
            <p:cNvPr id="4" name="Блок-схема: ручной ввод 3"/>
            <p:cNvSpPr/>
            <p:nvPr/>
          </p:nvSpPr>
          <p:spPr>
            <a:xfrm>
              <a:off x="4579205" y="5651807"/>
              <a:ext cx="928899" cy="441489"/>
            </a:xfrm>
            <a:prstGeom prst="flowChartManualInpu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араллелограмм 4"/>
            <p:cNvSpPr/>
            <p:nvPr/>
          </p:nvSpPr>
          <p:spPr>
            <a:xfrm>
              <a:off x="5318156" y="3308403"/>
              <a:ext cx="1342076" cy="2784891"/>
            </a:xfrm>
            <a:prstGeom prst="parallelogram">
              <a:avLst>
                <a:gd name="adj" fmla="val 78624"/>
              </a:avLst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4825073" y="5719272"/>
              <a:ext cx="395758" cy="350599"/>
              <a:chOff x="7124941" y="4941168"/>
              <a:chExt cx="395758" cy="432048"/>
            </a:xfrm>
          </p:grpSpPr>
          <p:sp>
            <p:nvSpPr>
              <p:cNvPr id="6" name="Параллелограмм 5"/>
              <p:cNvSpPr/>
              <p:nvPr/>
            </p:nvSpPr>
            <p:spPr>
              <a:xfrm>
                <a:off x="7304371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Параллелограмм 44"/>
              <p:cNvSpPr/>
              <p:nvPr/>
            </p:nvSpPr>
            <p:spPr>
              <a:xfrm>
                <a:off x="7214406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Параллелограмм 45"/>
              <p:cNvSpPr/>
              <p:nvPr/>
            </p:nvSpPr>
            <p:spPr>
              <a:xfrm>
                <a:off x="7124941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0" name="Цилиндр 9"/>
          <p:cNvSpPr/>
          <p:nvPr/>
        </p:nvSpPr>
        <p:spPr>
          <a:xfrm>
            <a:off x="8028384" y="2726799"/>
            <a:ext cx="527693" cy="299752"/>
          </a:xfrm>
          <a:prstGeom prst="can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419872" y="1537792"/>
            <a:ext cx="0" cy="16327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300192" y="1514382"/>
            <a:ext cx="0" cy="16327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49740" y="4625465"/>
            <a:ext cx="1264494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= 2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28515" y="4625465"/>
            <a:ext cx="1252582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= 1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474" t="4601" r="12181" b="23724"/>
          <a:stretch/>
        </p:blipFill>
        <p:spPr bwMode="auto">
          <a:xfrm>
            <a:off x="2878999" y="4581128"/>
            <a:ext cx="1393134" cy="690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676" t="11652" r="15027" b="19632"/>
          <a:stretch/>
        </p:blipFill>
        <p:spPr bwMode="auto">
          <a:xfrm>
            <a:off x="6926257" y="4609643"/>
            <a:ext cx="1304478" cy="662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196982" y="4509120"/>
            <a:ext cx="8804173" cy="0"/>
          </a:xfrm>
          <a:prstGeom prst="line">
            <a:avLst/>
          </a:pr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171432" y="-490"/>
            <a:ext cx="4851520" cy="914400"/>
            <a:chOff x="171432" y="-490"/>
            <a:chExt cx="4851520" cy="914400"/>
          </a:xfrm>
        </p:grpSpPr>
        <p:sp>
          <p:nvSpPr>
            <p:cNvPr id="40" name="TextBox 39"/>
            <p:cNvSpPr txBox="1"/>
            <p:nvPr/>
          </p:nvSpPr>
          <p:spPr>
            <a:xfrm>
              <a:off x="171432" y="153330"/>
              <a:ext cx="485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Урок 14. Знаки «     », «    »,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Половина рамки 63"/>
            <p:cNvSpPr/>
            <p:nvPr/>
          </p:nvSpPr>
          <p:spPr>
            <a:xfrm rot="2796166" flipH="1">
              <a:off x="2834815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5" name="Половина рамки 64"/>
            <p:cNvSpPr/>
            <p:nvPr/>
          </p:nvSpPr>
          <p:spPr>
            <a:xfrm rot="18803834">
              <a:off x="3920804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6" name="Равно 65"/>
            <p:cNvSpPr/>
            <p:nvPr/>
          </p:nvSpPr>
          <p:spPr>
            <a:xfrm>
              <a:off x="4439073" y="-490"/>
              <a:ext cx="417804" cy="914400"/>
            </a:xfrm>
            <a:prstGeom prst="mathEqual">
              <a:avLst>
                <a:gd name="adj1" fmla="val 8451"/>
                <a:gd name="adj2" fmla="val 145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69" name="Прямоугольник 68"/>
          <p:cNvSpPr/>
          <p:nvPr/>
        </p:nvSpPr>
        <p:spPr>
          <a:xfrm>
            <a:off x="169804" y="5229200"/>
            <a:ext cx="8818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в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режиме демонстрации воспользоваться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инструментом перо или  ручка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080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2" y="676550"/>
            <a:ext cx="8804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записи Кати. К каким рисункам они сделаны.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32" name="Группа 31"/>
          <p:cNvGrpSpPr/>
          <p:nvPr/>
        </p:nvGrpSpPr>
        <p:grpSpPr>
          <a:xfrm>
            <a:off x="641070" y="2522494"/>
            <a:ext cx="2165349" cy="648072"/>
            <a:chOff x="1779812" y="1556793"/>
            <a:chExt cx="2165349" cy="648072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0791" y="1556793"/>
              <a:ext cx="1184370" cy="648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779812" y="1556793"/>
              <a:ext cx="1184370" cy="648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1" name="Группа 30"/>
          <p:cNvGrpSpPr/>
          <p:nvPr/>
        </p:nvGrpSpPr>
        <p:grpSpPr>
          <a:xfrm>
            <a:off x="799964" y="1586390"/>
            <a:ext cx="2092817" cy="696586"/>
            <a:chOff x="2913191" y="4415360"/>
            <a:chExt cx="2092817" cy="696586"/>
          </a:xfrm>
        </p:grpSpPr>
        <p:pic>
          <p:nvPicPr>
            <p:cNvPr id="39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23261" r="12634" b="14621"/>
            <a:stretch/>
          </p:blipFill>
          <p:spPr bwMode="auto">
            <a:xfrm>
              <a:off x="2913191" y="4607890"/>
              <a:ext cx="1196845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23261" r="12634" b="14621"/>
            <a:stretch/>
          </p:blipFill>
          <p:spPr bwMode="auto">
            <a:xfrm rot="284454">
              <a:off x="3809163" y="4415360"/>
              <a:ext cx="1196845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7735880">
            <a:off x="4332659" y="1327299"/>
            <a:ext cx="1021543" cy="1314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205604" flipV="1">
            <a:off x="4599067" y="2293947"/>
            <a:ext cx="1379503" cy="426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65760" y="2769672"/>
            <a:ext cx="1246115" cy="411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6762874" y="1124744"/>
            <a:ext cx="1382870" cy="1850598"/>
            <a:chOff x="4579205" y="3308403"/>
            <a:chExt cx="2081027" cy="2784893"/>
          </a:xfrm>
        </p:grpSpPr>
        <p:sp>
          <p:nvSpPr>
            <p:cNvPr id="4" name="Блок-схема: ручной ввод 3"/>
            <p:cNvSpPr/>
            <p:nvPr/>
          </p:nvSpPr>
          <p:spPr>
            <a:xfrm>
              <a:off x="4579205" y="5651807"/>
              <a:ext cx="928899" cy="441489"/>
            </a:xfrm>
            <a:prstGeom prst="flowChartManualInpu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араллелограмм 4"/>
            <p:cNvSpPr/>
            <p:nvPr/>
          </p:nvSpPr>
          <p:spPr>
            <a:xfrm>
              <a:off x="5318156" y="3308403"/>
              <a:ext cx="1342076" cy="2784891"/>
            </a:xfrm>
            <a:prstGeom prst="parallelogram">
              <a:avLst>
                <a:gd name="adj" fmla="val 78624"/>
              </a:avLst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4825073" y="5719272"/>
              <a:ext cx="395758" cy="350599"/>
              <a:chOff x="7124941" y="4941168"/>
              <a:chExt cx="395758" cy="432048"/>
            </a:xfrm>
          </p:grpSpPr>
          <p:sp>
            <p:nvSpPr>
              <p:cNvPr id="6" name="Параллелограмм 5"/>
              <p:cNvSpPr/>
              <p:nvPr/>
            </p:nvSpPr>
            <p:spPr>
              <a:xfrm>
                <a:off x="7304371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Параллелограмм 44"/>
              <p:cNvSpPr/>
              <p:nvPr/>
            </p:nvSpPr>
            <p:spPr>
              <a:xfrm>
                <a:off x="7214406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Параллелограмм 45"/>
              <p:cNvSpPr/>
              <p:nvPr/>
            </p:nvSpPr>
            <p:spPr>
              <a:xfrm>
                <a:off x="7124941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0" name="Цилиндр 9"/>
          <p:cNvSpPr/>
          <p:nvPr/>
        </p:nvSpPr>
        <p:spPr>
          <a:xfrm>
            <a:off x="8028384" y="2726799"/>
            <a:ext cx="527693" cy="299752"/>
          </a:xfrm>
          <a:prstGeom prst="can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419872" y="1537792"/>
            <a:ext cx="0" cy="16327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300192" y="1514382"/>
            <a:ext cx="0" cy="16327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49740" y="5086925"/>
            <a:ext cx="1264494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= 2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28515" y="5086925"/>
            <a:ext cx="1252582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= 1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474" t="4601" r="12181" b="23724"/>
          <a:stretch/>
        </p:blipFill>
        <p:spPr bwMode="auto">
          <a:xfrm>
            <a:off x="2878999" y="5042588"/>
            <a:ext cx="1393134" cy="690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676" t="11652" r="15027" b="19632"/>
          <a:stretch/>
        </p:blipFill>
        <p:spPr bwMode="auto">
          <a:xfrm>
            <a:off x="6926257" y="5071103"/>
            <a:ext cx="1304478" cy="662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196982" y="4509120"/>
            <a:ext cx="8804173" cy="0"/>
          </a:xfrm>
          <a:prstGeom prst="line">
            <a:avLst/>
          </a:pr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171432" y="-490"/>
            <a:ext cx="4851520" cy="914400"/>
            <a:chOff x="171432" y="-490"/>
            <a:chExt cx="4851520" cy="914400"/>
          </a:xfrm>
        </p:grpSpPr>
        <p:sp>
          <p:nvSpPr>
            <p:cNvPr id="40" name="TextBox 39"/>
            <p:cNvSpPr txBox="1"/>
            <p:nvPr/>
          </p:nvSpPr>
          <p:spPr>
            <a:xfrm>
              <a:off x="171432" y="153330"/>
              <a:ext cx="485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Урок 14. Знаки «     », «    »,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Половина рамки 63"/>
            <p:cNvSpPr/>
            <p:nvPr/>
          </p:nvSpPr>
          <p:spPr>
            <a:xfrm rot="2796166" flipH="1">
              <a:off x="2834815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5" name="Половина рамки 64"/>
            <p:cNvSpPr/>
            <p:nvPr/>
          </p:nvSpPr>
          <p:spPr>
            <a:xfrm rot="18803834">
              <a:off x="3920804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6" name="Равно 65"/>
            <p:cNvSpPr/>
            <p:nvPr/>
          </p:nvSpPr>
          <p:spPr>
            <a:xfrm>
              <a:off x="4439073" y="-490"/>
              <a:ext cx="417804" cy="914400"/>
            </a:xfrm>
            <a:prstGeom prst="mathEqual">
              <a:avLst>
                <a:gd name="adj1" fmla="val 8451"/>
                <a:gd name="adj2" fmla="val 145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998133" y="5949280"/>
            <a:ext cx="1897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149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33333E-6 L 0.16424 -0.27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2" y="-1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-0.27361 -0.1824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81" y="-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59259E-6 L 0.24687 -0.2361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44" y="-1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4" grpId="0" animBg="1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2" y="676550"/>
            <a:ext cx="8804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числа (      ,     ,       )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343752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96982" y="4509120"/>
            <a:ext cx="8804173" cy="0"/>
          </a:xfrm>
          <a:prstGeom prst="line">
            <a:avLst/>
          </a:pr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171432" y="-490"/>
            <a:ext cx="4851520" cy="914400"/>
            <a:chOff x="171432" y="-490"/>
            <a:chExt cx="4851520" cy="914400"/>
          </a:xfrm>
        </p:grpSpPr>
        <p:sp>
          <p:nvSpPr>
            <p:cNvPr id="40" name="TextBox 39"/>
            <p:cNvSpPr txBox="1"/>
            <p:nvPr/>
          </p:nvSpPr>
          <p:spPr>
            <a:xfrm>
              <a:off x="171432" y="153330"/>
              <a:ext cx="485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Урок 14. Знаки «     », «    »,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Половина рамки 63"/>
            <p:cNvSpPr/>
            <p:nvPr/>
          </p:nvSpPr>
          <p:spPr>
            <a:xfrm rot="2796166" flipH="1">
              <a:off x="2834815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5" name="Половина рамки 64"/>
            <p:cNvSpPr/>
            <p:nvPr/>
          </p:nvSpPr>
          <p:spPr>
            <a:xfrm rot="18803834">
              <a:off x="3920804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6" name="Равно 65"/>
            <p:cNvSpPr/>
            <p:nvPr/>
          </p:nvSpPr>
          <p:spPr>
            <a:xfrm>
              <a:off x="4439073" y="-490"/>
              <a:ext cx="417804" cy="914400"/>
            </a:xfrm>
            <a:prstGeom prst="mathEqual">
              <a:avLst>
                <a:gd name="adj1" fmla="val 8451"/>
                <a:gd name="adj2" fmla="val 145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35" name="Половина рамки 34"/>
          <p:cNvSpPr/>
          <p:nvPr/>
        </p:nvSpPr>
        <p:spPr>
          <a:xfrm rot="19178521">
            <a:off x="3645629" y="866347"/>
            <a:ext cx="241288" cy="241183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оловина рамки 35"/>
          <p:cNvSpPr/>
          <p:nvPr/>
        </p:nvSpPr>
        <p:spPr>
          <a:xfrm rot="2421479" flipH="1">
            <a:off x="2985189" y="858468"/>
            <a:ext cx="241288" cy="241183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Равно 36"/>
          <p:cNvSpPr/>
          <p:nvPr/>
        </p:nvSpPr>
        <p:spPr>
          <a:xfrm>
            <a:off x="4063231" y="497534"/>
            <a:ext cx="417804" cy="914400"/>
          </a:xfrm>
          <a:prstGeom prst="mathEqual">
            <a:avLst>
              <a:gd name="adj1" fmla="val 8451"/>
              <a:gd name="adj2" fmla="val 14577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13247" y="3439428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418364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39552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8451334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7357923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113660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1749816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2987889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4193396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3554812" y="198693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59433" y="198693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650566" y="198693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828185" y="198693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693482" y="3439428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48529" y="3416892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17569" y="3439428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715617" y="3430908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48530" y="343752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117569" y="3455584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693482" y="3430741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69804" y="5229200"/>
            <a:ext cx="8818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в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режиме демонстрации воспользоваться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инструментом перо или  ручка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75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953</TotalTime>
  <Words>582</Words>
  <Application>Microsoft Office PowerPoint</Application>
  <PresentationFormat>Экран (4:3)</PresentationFormat>
  <Paragraphs>154</Paragraphs>
  <Slides>13</Slides>
  <Notes>2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Анна</cp:lastModifiedBy>
  <cp:revision>40</cp:revision>
  <dcterms:created xsi:type="dcterms:W3CDTF">2012-09-18T09:48:06Z</dcterms:created>
  <dcterms:modified xsi:type="dcterms:W3CDTF">2012-09-20T23:52:28Z</dcterms:modified>
</cp:coreProperties>
</file>