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6" r:id="rId9"/>
    <p:sldId id="262" r:id="rId10"/>
    <p:sldId id="267" r:id="rId11"/>
    <p:sldId id="268" r:id="rId12"/>
    <p:sldId id="263" r:id="rId13"/>
    <p:sldId id="269" r:id="rId14"/>
    <p:sldId id="270" r:id="rId15"/>
    <p:sldId id="271" r:id="rId16"/>
    <p:sldId id="264" r:id="rId17"/>
    <p:sldId id="26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84784"/>
            <a:ext cx="68411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Патриоты России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Кузьма Минин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Дмитрий Пожарский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4c90bf1d9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89658" cy="50748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Патриарх </a:t>
            </a:r>
            <a:r>
              <a:rPr lang="ru-RU" sz="2800" dirty="0" err="1" smtClean="0"/>
              <a:t>Гермоген</a:t>
            </a:r>
            <a:r>
              <a:rPr lang="ru-RU" sz="2800" dirty="0" smtClean="0"/>
              <a:t>. (</a:t>
            </a:r>
            <a:r>
              <a:rPr lang="ru-RU" sz="2800" dirty="0" err="1" smtClean="0"/>
              <a:t>ок</a:t>
            </a:r>
            <a:r>
              <a:rPr lang="ru-RU" sz="2800" dirty="0" smtClean="0"/>
              <a:t>. 1530-1612г.г.)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03440" y="1268760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 декабря </a:t>
            </a:r>
            <a:r>
              <a:rPr lang="ru-RU" sz="2000" dirty="0" smtClean="0"/>
              <a:t>1610 года Патриарх</a:t>
            </a:r>
            <a:r>
              <a:rPr lang="ru-RU" sz="2000" dirty="0" smtClean="0"/>
              <a:t>, находясь в заключении, рассылал по городам грамоты с призывом к борьбе с польской интервенцией. Благословил оба ополчения, призванные освободить Москву от поляков. Грамоты, рассылавшиеся Патриархом по городам и селам, возбуждали русский народ к освобождению Москвы от врагов. Москвичи подняли восстание, в ответ на которое поляки подожгли город, а сами укрылись в Кремле. Совместно с некоторыми предателями из бояр они насильно свели святого Патриарха </a:t>
            </a:r>
            <a:r>
              <a:rPr lang="ru-RU" sz="2000" dirty="0" err="1" smtClean="0"/>
              <a:t>Гермогена</a:t>
            </a:r>
            <a:r>
              <a:rPr lang="ru-RU" sz="2000" dirty="0" smtClean="0"/>
              <a:t> с Патриаршего престола и заключили в Чудовом монастыре под стражу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749px-Chistyakov_Germo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213620" cy="417646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180344"/>
            <a:ext cx="9217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Поляки не раз посылали к Патриарху послов с требованием, чтобы он приказал русским ополченцам отойти от города, угрожая при этом ему смертной казнью . Святитель твердо отвечал: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вы мне угрожаете? Боюсь одного Бога. Если все вы, литовские люди, пойдете из Московского государства, я благословлю русское ополчение идти от Москвы, если же останетесь здесь, я благословлю всех стоять против вас и помереть за Православную веру».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0-vaivara_filipp-moskvitin-the-year-1612-citizen-minin-and-prince-pozharsky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124" y="0"/>
            <a:ext cx="5522876" cy="599660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13715"/>
            <a:ext cx="3563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 приказу Патриарха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Гермогена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на помощь защитникам России из Казани была доставлена икона Божией Матери. В марте 1612 года ее встретило в Ярославле II русское ополчение под руководством Кузьмы Минина и князя Дмитрия Пожарского и отправилось с ней в освободительный поход на Москву.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оксана\Desktop\25106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519331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4067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октябре после длительной осады Китай-города было решено брать его штурмом, и перед Казанской иконой отслужили молебен. По легенде, в ту же ночь греческому архиепископу Арсению, заключенному в Кремле, явился во сне преподобный Сергий Радонежский и сообщил, что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«заступничеством Богоматери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Суд Божий об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 был милостив,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Россия будет спасена».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ноября (22 октября)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1612 года ополчение вошло в Китай-город, а через пять дней поляки, замученные голодом в Кремле, сдались.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оксана\Desktop\800px-Kazan_Cathedral_in_Red_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7122904" cy="4754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</a:t>
            </a:r>
            <a:r>
              <a:rPr lang="ru-RU" sz="2400" dirty="0" smtClean="0"/>
              <a:t>.</a:t>
            </a:r>
            <a:r>
              <a:rPr lang="ru-RU" sz="2400" dirty="0" smtClean="0"/>
              <a:t> Вскоре деревянный храм сгорел, и был восстановлен уже из царского кирпича в 1635 году мастерами Семеном Глебовым и Наумом Петровым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941168"/>
            <a:ext cx="81889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Гражданину Минину и князю Пожарскому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благодарная Россия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69" name="Picture 1" descr="C:\Users\оксана\Desktop\P126_Upper_Trade_Rows_by_Daziaro_185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464496" cy="3243735"/>
          </a:xfrm>
          <a:prstGeom prst="rect">
            <a:avLst/>
          </a:prstGeom>
          <a:noFill/>
        </p:spPr>
      </p:pic>
      <p:pic>
        <p:nvPicPr>
          <p:cNvPr id="7170" name="Picture 2" descr="C:\Users\оксана\Desktop\01a2160d98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355976" cy="3176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357301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Памятник Кузьме Минину и Дмитрию Пожарскому в Москве.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5730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Открытие памятника Минину и Пожарскому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сана\Desktop\minin_poza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824535" cy="674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оксана\Desktop\415px-Kozma_Minins_tomb_in_Transfiguration_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5523267"/>
          </a:xfrm>
          <a:prstGeom prst="rect">
            <a:avLst/>
          </a:prstGeom>
          <a:noFill/>
        </p:spPr>
      </p:pic>
      <p:pic>
        <p:nvPicPr>
          <p:cNvPr id="3074" name="Picture 2" descr="C:\Users\оксана\Desktop\450px-Tomb_Dmitry_Pozhar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104456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73325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Гробница К.Минина в </a:t>
            </a:r>
            <a:r>
              <a:rPr lang="ru-RU" sz="2000" dirty="0" err="1" smtClean="0"/>
              <a:t>Михайлово-Архангельском</a:t>
            </a:r>
            <a:r>
              <a:rPr lang="ru-RU" sz="2000" dirty="0" smtClean="0"/>
              <a:t> соборе(г.Нижний Новгород)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8052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Гробница Д.Пожарского в </a:t>
            </a:r>
            <a:r>
              <a:rPr lang="ru-RU" dirty="0" err="1" smtClean="0"/>
              <a:t>Спасо-Евфимиевом</a:t>
            </a:r>
            <a:r>
              <a:rPr lang="ru-RU" dirty="0" smtClean="0"/>
              <a:t> монастыре (г.Суздаль)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ПОЧЕМУ</a:t>
            </a:r>
            <a:r>
              <a:rPr lang="ru-RU" sz="3200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4 ноября </a:t>
            </a:r>
            <a:r>
              <a:rPr lang="ru-RU" sz="3200" dirty="0" smtClean="0"/>
              <a:t>в нашей стране отмечается Российский государственный праздник -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День народного единства</a:t>
            </a:r>
          </a:p>
          <a:p>
            <a:endParaRPr lang="ru-RU" sz="3600" b="1" i="1" u="sng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2852936"/>
            <a:ext cx="7272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 ноября 1612 г. 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сплочённости всего народа вне зависимости от происхождения, вероисповедания и положения в обществе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772816"/>
            <a:ext cx="777686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ПАТРИОТ-</a:t>
            </a:r>
            <a:r>
              <a:rPr lang="ru-RU" sz="3200" dirty="0" smtClean="0"/>
              <a:t> патриотичный человек – тот, кто любит своё Отечество, предан своему народу, готов на жертвы и подвиги во имя интересов своей Родины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сана\Desktop\resized_image2_5e21c9d42ea2d428e9e2fe15d3614d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320480" cy="5760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260648"/>
            <a:ext cx="5184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Царь Фёдор </a:t>
            </a:r>
            <a:r>
              <a:rPr lang="en-US" sz="3200" dirty="0" smtClean="0"/>
              <a:t>I</a:t>
            </a:r>
            <a:r>
              <a:rPr lang="ru-RU" sz="3200" dirty="0" smtClean="0"/>
              <a:t> Иванович </a:t>
            </a:r>
          </a:p>
          <a:p>
            <a:r>
              <a:rPr lang="ru-RU" sz="3200" dirty="0" smtClean="0"/>
              <a:t>(1557-1598)</a:t>
            </a:r>
          </a:p>
          <a:p>
            <a:r>
              <a:rPr lang="ru-RU" sz="3200" dirty="0" smtClean="0"/>
              <a:t>Сын Ивана Грозного. Правил в 1584-1598г.г.</a:t>
            </a:r>
          </a:p>
          <a:p>
            <a:r>
              <a:rPr lang="ru-RU" sz="3200" dirty="0" smtClean="0"/>
              <a:t>В народном сознании он оставил о себе добрую память как </a:t>
            </a:r>
            <a:r>
              <a:rPr lang="ru-RU" sz="3200" dirty="0" err="1" smtClean="0"/>
              <a:t>боголюбивый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и милостивый государь.</a:t>
            </a:r>
          </a:p>
          <a:p>
            <a:r>
              <a:rPr lang="ru-RU" sz="3200" dirty="0" smtClean="0"/>
              <a:t>Он был бездетен. После </a:t>
            </a:r>
          </a:p>
          <a:p>
            <a:r>
              <a:rPr lang="ru-RU" sz="3200" dirty="0" smtClean="0"/>
              <a:t>его смерти  Россия </a:t>
            </a:r>
          </a:p>
          <a:p>
            <a:r>
              <a:rPr lang="ru-RU" sz="3200" dirty="0" smtClean="0"/>
              <a:t>осталась без наследника престола, без царя.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50769695_m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09308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764704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Кузьма Минин (конец </a:t>
            </a:r>
            <a:r>
              <a:rPr lang="en-US" sz="2800" dirty="0" smtClean="0"/>
              <a:t>XVI</a:t>
            </a:r>
            <a:r>
              <a:rPr lang="ru-RU" sz="2800" dirty="0" smtClean="0"/>
              <a:t>века – 1616 год). Род его происходил из небольшого волжского города Балахны и владел соляным промыслом. Сам Кузьма был нижегородским купцом. В Смутное время возглавил формирование народного ополчения.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44408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ОПОЛЧЕНИЕ - </a:t>
            </a:r>
            <a:r>
              <a:rPr lang="ru-RU" sz="3200" dirty="0" smtClean="0"/>
              <a:t>в военном деле России имеет следующие значения: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1.Народное – стихийное формирование народа для защиты от врагов.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2.Государственное </a:t>
            </a:r>
            <a:r>
              <a:rPr lang="ru-RU" sz="3200" i="1" dirty="0" smtClean="0"/>
              <a:t>– резерв вооруженных сил, который созывается только на время войны из лиц, находящихся в запасе или освобожденных от службы, но годных к военному делу.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aa86b37f4cfebdb798cbc69ed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659266" cy="5128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1723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К.Минин обращается с воззванием к жителям Новгорода.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0_6a810_49b1447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32440" cy="43408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74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Сбор средств для народного ополчения.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800px-Savi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8003"/>
            <a:ext cx="6251848" cy="42199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При выборе военачальника ополчения нижегородцы остановились на кандидатуре князя Д. М. Пожарского и послали к нему в село Юрино делегацию в главе с наместником Вознесенского Печерского монастыря архимандритом Феодосием. В Нижний Новгород Пожарский прибыл 28 октября 1611 </a:t>
            </a:r>
            <a:r>
              <a:rPr lang="ru-RU" sz="2800" dirty="0" smtClean="0"/>
              <a:t>года.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poja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34881" cy="61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Дмитрий Михайлович Пожарский (1578-1642г.г.) Князь, военный и политический деятель, глава Второго Народного ополчения, освободившего Москву от польско-литовских оккупантов.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620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16</cp:revision>
  <dcterms:created xsi:type="dcterms:W3CDTF">2011-10-25T17:37:29Z</dcterms:created>
  <dcterms:modified xsi:type="dcterms:W3CDTF">2011-10-25T20:10:26Z</dcterms:modified>
</cp:coreProperties>
</file>