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20" y="-5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20.11.2011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20.11.2011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20.11.2011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20.11.2011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20.11.2011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20.11.2011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20.11.2011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20.11.2011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slide" Target="slide9.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214290"/>
            <a:ext cx="7772400" cy="1470025"/>
          </a:xfrm>
        </p:spPr>
        <p:txBody>
          <a:bodyPr>
            <a:noAutofit/>
          </a:bodyPr>
          <a:lstStyle/>
          <a:p>
            <a:r>
              <a:rPr lang="ru-RU" sz="6600" b="1" dirty="0" smtClean="0">
                <a:solidFill>
                  <a:schemeClr val="bg1"/>
                </a:solidFill>
              </a:rPr>
              <a:t>Драгоценные камни в русской классике</a:t>
            </a:r>
            <a:endParaRPr lang="ru-RU" sz="6600" b="1" dirty="0">
              <a:solidFill>
                <a:schemeClr val="bg1"/>
              </a:solidFill>
            </a:endParaRPr>
          </a:p>
        </p:txBody>
      </p:sp>
      <p:sp>
        <p:nvSpPr>
          <p:cNvPr id="3" name="Подзаголовок 2"/>
          <p:cNvSpPr>
            <a:spLocks noGrp="1"/>
          </p:cNvSpPr>
          <p:nvPr>
            <p:ph type="subTitle" idx="1"/>
          </p:nvPr>
        </p:nvSpPr>
        <p:spPr/>
        <p:txBody>
          <a:bodyPr/>
          <a:lstStyle/>
          <a:p>
            <a:endParaRPr lang="ru-RU" dirty="0"/>
          </a:p>
        </p:txBody>
      </p:sp>
      <p:pic>
        <p:nvPicPr>
          <p:cNvPr id="11266" name="Picture 2" descr="http://www.plazo.ru/media/brill-249.jpg"/>
          <p:cNvPicPr>
            <a:picLocks noChangeAspect="1" noChangeArrowheads="1"/>
          </p:cNvPicPr>
          <p:nvPr/>
        </p:nvPicPr>
        <p:blipFill>
          <a:blip r:embed="rId2"/>
          <a:srcRect/>
          <a:stretch>
            <a:fillRect/>
          </a:stretch>
        </p:blipFill>
        <p:spPr bwMode="auto">
          <a:xfrm>
            <a:off x="2143108" y="1928802"/>
            <a:ext cx="4762500" cy="4762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11266"/>
                                        </p:tgtEl>
                                        <p:attrNameLst>
                                          <p:attrName>style.visibility</p:attrName>
                                        </p:attrNameLst>
                                      </p:cBhvr>
                                      <p:to>
                                        <p:strVal val="visible"/>
                                      </p:to>
                                    </p:set>
                                    <p:animEffect transition="in" filter="fade">
                                      <p:cBhvr>
                                        <p:cTn id="11" dur="2000"/>
                                        <p:tgtEl>
                                          <p:spTgt spid="11266"/>
                                        </p:tgtEl>
                                      </p:cBhvr>
                                    </p:animEffect>
                                    <p:anim calcmode="lin" valueType="num">
                                      <p:cBhvr>
                                        <p:cTn id="12" dur="2000" fill="hold"/>
                                        <p:tgtEl>
                                          <p:spTgt spid="11266"/>
                                        </p:tgtEl>
                                        <p:attrNameLst>
                                          <p:attrName>ppt_x</p:attrName>
                                        </p:attrNameLst>
                                      </p:cBhvr>
                                      <p:tavLst>
                                        <p:tav tm="0">
                                          <p:val>
                                            <p:strVal val="#ppt_x"/>
                                          </p:val>
                                        </p:tav>
                                        <p:tav tm="100000">
                                          <p:val>
                                            <p:strVal val="#ppt_x"/>
                                          </p:val>
                                        </p:tav>
                                      </p:tavLst>
                                    </p:anim>
                                    <p:anim calcmode="lin" valueType="num">
                                      <p:cBhvr>
                                        <p:cTn id="13" dur="2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8992" y="0"/>
            <a:ext cx="2357454" cy="857232"/>
          </a:xfrm>
        </p:spPr>
        <p:txBody>
          <a:bodyPr/>
          <a:lstStyle/>
          <a:p>
            <a:r>
              <a:rPr lang="ru-RU" b="1" dirty="0" smtClean="0">
                <a:solidFill>
                  <a:schemeClr val="bg1"/>
                </a:solidFill>
              </a:rPr>
              <a:t>Гранат</a:t>
            </a:r>
            <a:endParaRPr lang="ru-RU" dirty="0"/>
          </a:p>
        </p:txBody>
      </p:sp>
      <p:sp>
        <p:nvSpPr>
          <p:cNvPr id="3" name="Содержимое 2"/>
          <p:cNvSpPr>
            <a:spLocks noGrp="1"/>
          </p:cNvSpPr>
          <p:nvPr>
            <p:ph idx="1"/>
          </p:nvPr>
        </p:nvSpPr>
        <p:spPr>
          <a:xfrm>
            <a:off x="1785918" y="642919"/>
            <a:ext cx="7358082" cy="3500461"/>
          </a:xfrm>
        </p:spPr>
        <p:txBody>
          <a:bodyPr>
            <a:normAutofit fontScale="85000" lnSpcReduction="10000"/>
          </a:bodyPr>
          <a:lstStyle/>
          <a:p>
            <a:pPr>
              <a:buNone/>
            </a:pPr>
            <a:r>
              <a:rPr lang="ru-RU" b="1" dirty="0" smtClean="0">
                <a:solidFill>
                  <a:schemeClr val="bg1"/>
                </a:solidFill>
              </a:rPr>
              <a:t>		Гранаты</a:t>
            </a:r>
            <a:r>
              <a:rPr lang="ru-RU" dirty="0" smtClean="0">
                <a:solidFill>
                  <a:schemeClr val="bg1"/>
                </a:solidFill>
              </a:rPr>
              <a:t> </a:t>
            </a:r>
            <a:r>
              <a:rPr lang="ru-RU" dirty="0" smtClean="0">
                <a:solidFill>
                  <a:schemeClr val="bg1"/>
                </a:solidFill>
              </a:rPr>
              <a:t>— </a:t>
            </a:r>
            <a:r>
              <a:rPr lang="ru-RU" dirty="0" smtClean="0">
                <a:solidFill>
                  <a:schemeClr val="bg1"/>
                </a:solidFill>
              </a:rPr>
              <a:t>группа минералов, представляющих смеси двух изоморфных рядов</a:t>
            </a:r>
            <a:r>
              <a:rPr lang="ru-RU" smtClean="0">
                <a:solidFill>
                  <a:schemeClr val="bg1"/>
                </a:solidFill>
              </a:rPr>
              <a:t>: </a:t>
            </a:r>
            <a:r>
              <a:rPr lang="ru-RU" smtClean="0">
                <a:solidFill>
                  <a:schemeClr val="bg1"/>
                </a:solidFill>
              </a:rPr>
              <a:t>R</a:t>
            </a:r>
            <a:r>
              <a:rPr lang="ru-RU" baseline="30000" smtClean="0">
                <a:solidFill>
                  <a:schemeClr val="bg1"/>
                </a:solidFill>
              </a:rPr>
              <a:t>2+</a:t>
            </a:r>
            <a:r>
              <a:rPr lang="ru-RU" baseline="-25000" smtClean="0">
                <a:solidFill>
                  <a:schemeClr val="bg1"/>
                </a:solidFill>
              </a:rPr>
              <a:t>3</a:t>
            </a:r>
            <a:r>
              <a:rPr lang="ru-RU" smtClean="0">
                <a:solidFill>
                  <a:schemeClr val="bg1"/>
                </a:solidFill>
              </a:rPr>
              <a:t>Al</a:t>
            </a:r>
            <a:r>
              <a:rPr lang="ru-RU" baseline="-25000" smtClean="0">
                <a:solidFill>
                  <a:schemeClr val="bg1"/>
                </a:solidFill>
              </a:rPr>
              <a:t>2</a:t>
            </a:r>
            <a:r>
              <a:rPr lang="ru-RU" smtClean="0">
                <a:solidFill>
                  <a:schemeClr val="bg1"/>
                </a:solidFill>
              </a:rPr>
              <a:t>(SiO</a:t>
            </a:r>
            <a:r>
              <a:rPr lang="ru-RU" baseline="-25000" smtClean="0">
                <a:solidFill>
                  <a:schemeClr val="bg1"/>
                </a:solidFill>
              </a:rPr>
              <a:t>4</a:t>
            </a:r>
            <a:r>
              <a:rPr lang="ru-RU" smtClean="0">
                <a:solidFill>
                  <a:schemeClr val="bg1"/>
                </a:solidFill>
              </a:rPr>
              <a:t>)</a:t>
            </a:r>
            <a:r>
              <a:rPr lang="ru-RU" baseline="-25000" smtClean="0">
                <a:solidFill>
                  <a:schemeClr val="bg1"/>
                </a:solidFill>
              </a:rPr>
              <a:t>3 </a:t>
            </a:r>
            <a:r>
              <a:rPr lang="ru-RU" smtClean="0">
                <a:solidFill>
                  <a:schemeClr val="bg1"/>
                </a:solidFill>
              </a:rPr>
              <a:t>и </a:t>
            </a:r>
            <a:r>
              <a:rPr lang="ru-RU" dirty="0" smtClean="0">
                <a:solidFill>
                  <a:schemeClr val="bg1"/>
                </a:solidFill>
              </a:rPr>
              <a:t>Ca</a:t>
            </a:r>
            <a:r>
              <a:rPr lang="ru-RU" baseline="-25000" dirty="0" smtClean="0">
                <a:solidFill>
                  <a:schemeClr val="bg1"/>
                </a:solidFill>
              </a:rPr>
              <a:t>3</a:t>
            </a:r>
            <a:r>
              <a:rPr lang="ru-RU" dirty="0" smtClean="0">
                <a:solidFill>
                  <a:schemeClr val="bg1"/>
                </a:solidFill>
              </a:rPr>
              <a:t>R</a:t>
            </a:r>
            <a:r>
              <a:rPr lang="ru-RU" baseline="30000" dirty="0" smtClean="0">
                <a:solidFill>
                  <a:schemeClr val="bg1"/>
                </a:solidFill>
              </a:rPr>
              <a:t>3+</a:t>
            </a:r>
            <a:r>
              <a:rPr lang="ru-RU" baseline="-25000" dirty="0" smtClean="0">
                <a:solidFill>
                  <a:schemeClr val="bg1"/>
                </a:solidFill>
              </a:rPr>
              <a:t>2</a:t>
            </a:r>
            <a:r>
              <a:rPr lang="ru-RU" dirty="0" smtClean="0">
                <a:solidFill>
                  <a:schemeClr val="bg1"/>
                </a:solidFill>
              </a:rPr>
              <a:t>(SiO</a:t>
            </a:r>
            <a:r>
              <a:rPr lang="ru-RU" baseline="-25000" dirty="0" smtClean="0">
                <a:solidFill>
                  <a:schemeClr val="bg1"/>
                </a:solidFill>
              </a:rPr>
              <a:t>4</a:t>
            </a:r>
            <a:r>
              <a:rPr lang="ru-RU" dirty="0" smtClean="0">
                <a:solidFill>
                  <a:schemeClr val="bg1"/>
                </a:solidFill>
              </a:rPr>
              <a:t>)</a:t>
            </a:r>
            <a:r>
              <a:rPr lang="ru-RU" baseline="-25000" dirty="0" smtClean="0">
                <a:solidFill>
                  <a:schemeClr val="bg1"/>
                </a:solidFill>
              </a:rPr>
              <a:t>3</a:t>
            </a:r>
            <a:r>
              <a:rPr lang="ru-RU" dirty="0" smtClean="0">
                <a:solidFill>
                  <a:schemeClr val="bg1"/>
                </a:solidFill>
              </a:rPr>
              <a:t>. </a:t>
            </a:r>
            <a:r>
              <a:rPr lang="ru-RU" dirty="0" smtClean="0">
                <a:solidFill>
                  <a:schemeClr val="bg1"/>
                </a:solidFill>
              </a:rPr>
              <a:t>Обычно </a:t>
            </a:r>
            <a:r>
              <a:rPr lang="ru-RU" dirty="0" smtClean="0">
                <a:solidFill>
                  <a:schemeClr val="bg1"/>
                </a:solidFill>
              </a:rPr>
              <a:t>в узком смысле под гранатами понимают лишь прозрачные красные камни </a:t>
            </a:r>
            <a:r>
              <a:rPr lang="ru-RU" dirty="0" smtClean="0">
                <a:solidFill>
                  <a:schemeClr val="bg1"/>
                </a:solidFill>
              </a:rPr>
              <a:t>альмандины. </a:t>
            </a:r>
            <a:r>
              <a:rPr lang="ru-RU" dirty="0" smtClean="0">
                <a:solidFill>
                  <a:schemeClr val="bg1"/>
                </a:solidFill>
              </a:rPr>
              <a:t>Их тёмно-красные кристаллы напоминают зёрна плода «финикийского яблока» — граната. Отсюда, вероятно, и пошло название камня.</a:t>
            </a:r>
            <a:endParaRPr lang="ru-RU" dirty="0">
              <a:solidFill>
                <a:schemeClr val="bg1"/>
              </a:solidFill>
            </a:endParaRPr>
          </a:p>
        </p:txBody>
      </p:sp>
      <p:pic>
        <p:nvPicPr>
          <p:cNvPr id="2049" name="Picture 1" descr="C:\Documents and Settings\Admin\Рабочий стол\гранат.png"/>
          <p:cNvPicPr>
            <a:picLocks noChangeAspect="1" noChangeArrowheads="1"/>
          </p:cNvPicPr>
          <p:nvPr/>
        </p:nvPicPr>
        <p:blipFill>
          <a:blip r:embed="rId2"/>
          <a:srcRect/>
          <a:stretch>
            <a:fillRect/>
          </a:stretch>
        </p:blipFill>
        <p:spPr bwMode="auto">
          <a:xfrm rot="10296526">
            <a:off x="0" y="0"/>
            <a:ext cx="2444985" cy="2234856"/>
          </a:xfrm>
          <a:prstGeom prst="rect">
            <a:avLst/>
          </a:prstGeom>
          <a:noFill/>
        </p:spPr>
      </p:pic>
      <p:sp>
        <p:nvSpPr>
          <p:cNvPr id="5" name="Содержимое 2"/>
          <p:cNvSpPr txBox="1">
            <a:spLocks/>
          </p:cNvSpPr>
          <p:nvPr/>
        </p:nvSpPr>
        <p:spPr>
          <a:xfrm>
            <a:off x="142844" y="3857629"/>
            <a:ext cx="8786874" cy="2786082"/>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ru-RU" sz="3200" dirty="0" smtClean="0">
                <a:solidFill>
                  <a:schemeClr val="bg1"/>
                </a:solidFill>
              </a:rPr>
              <a:t>		«Их считают тяжёлыми и мало счастливыми камнями. Главное их магическое свойство – рождать сильные страстные желания. Часто это оборачивается против их владельца. Говорят, что на руке человека, одержимого страстью, они начинают краснеть, словно наливаются его кровью. Особенно много несчастий приносят украдённые гранаты».</a:t>
            </a:r>
            <a:endParaRPr kumimoji="0" lang="ru-RU" sz="3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blinds(horizontal)">
                                      <p:cBhvr>
                                        <p:cTn id="7" dur="1000"/>
                                        <p:tgtEl>
                                          <p:spTgt spid="204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childTnLst>
                                </p:cTn>
                              </p:par>
                            </p:childTnLst>
                          </p:cTn>
                        </p:par>
                        <p:par>
                          <p:cTn id="17" fill="hold">
                            <p:stCondLst>
                              <p:cond delay="3000"/>
                            </p:stCondLst>
                            <p:childTnLst>
                              <p:par>
                                <p:cTn id="18" presetID="9"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57554" y="0"/>
            <a:ext cx="2043098" cy="857232"/>
          </a:xfrm>
        </p:spPr>
        <p:txBody>
          <a:bodyPr>
            <a:normAutofit/>
          </a:bodyPr>
          <a:lstStyle/>
          <a:p>
            <a:r>
              <a:rPr lang="ru-RU" b="1" dirty="0" smtClean="0">
                <a:solidFill>
                  <a:schemeClr val="bg1"/>
                </a:solidFill>
              </a:rPr>
              <a:t>Коралл</a:t>
            </a:r>
            <a:endParaRPr lang="ru-RU" dirty="0"/>
          </a:p>
        </p:txBody>
      </p:sp>
      <p:sp>
        <p:nvSpPr>
          <p:cNvPr id="3" name="Содержимое 2"/>
          <p:cNvSpPr>
            <a:spLocks noGrp="1"/>
          </p:cNvSpPr>
          <p:nvPr>
            <p:ph idx="1"/>
          </p:nvPr>
        </p:nvSpPr>
        <p:spPr>
          <a:xfrm>
            <a:off x="3571868" y="1142985"/>
            <a:ext cx="5429288" cy="2286016"/>
          </a:xfrm>
        </p:spPr>
        <p:txBody>
          <a:bodyPr>
            <a:normAutofit fontScale="92500"/>
          </a:bodyPr>
          <a:lstStyle/>
          <a:p>
            <a:pPr>
              <a:buNone/>
            </a:pPr>
            <a:r>
              <a:rPr lang="ru-RU" sz="2400" b="1" dirty="0" smtClean="0">
                <a:solidFill>
                  <a:schemeClr val="bg1"/>
                </a:solidFill>
              </a:rPr>
              <a:t>		Коралл</a:t>
            </a:r>
            <a:r>
              <a:rPr lang="ru-RU" sz="2400" dirty="0" smtClean="0">
                <a:solidFill>
                  <a:schemeClr val="bg1"/>
                </a:solidFill>
              </a:rPr>
              <a:t> представляет собой материал скелета колонии </a:t>
            </a:r>
            <a:r>
              <a:rPr lang="ru-RU" sz="2400" i="1" dirty="0" smtClean="0">
                <a:solidFill>
                  <a:schemeClr val="bg1"/>
                </a:solidFill>
              </a:rPr>
              <a:t>коралловых полипов</a:t>
            </a:r>
            <a:r>
              <a:rPr lang="ru-RU" sz="2400" dirty="0" smtClean="0">
                <a:solidFill>
                  <a:schemeClr val="bg1"/>
                </a:solidFill>
              </a:rPr>
              <a:t> («биогерм»). Большие скопления кораллов </a:t>
            </a:r>
            <a:r>
              <a:rPr lang="ru-RU" sz="2400" dirty="0" smtClean="0">
                <a:solidFill>
                  <a:schemeClr val="bg1"/>
                </a:solidFill>
              </a:rPr>
              <a:t>формируют коралловые </a:t>
            </a:r>
            <a:r>
              <a:rPr lang="ru-RU" sz="2400" dirty="0" smtClean="0">
                <a:solidFill>
                  <a:schemeClr val="bg1"/>
                </a:solidFill>
              </a:rPr>
              <a:t>рифы и коралловые острова.</a:t>
            </a:r>
            <a:endParaRPr lang="ru-RU" sz="2400" dirty="0">
              <a:solidFill>
                <a:schemeClr val="bg1"/>
              </a:solidFill>
            </a:endParaRPr>
          </a:p>
        </p:txBody>
      </p:sp>
      <p:pic>
        <p:nvPicPr>
          <p:cNvPr id="1025" name="Picture 1" descr="C:\Documents and Settings\Admin\Рабочий стол\коралл.png"/>
          <p:cNvPicPr>
            <a:picLocks noChangeAspect="1" noChangeArrowheads="1"/>
          </p:cNvPicPr>
          <p:nvPr/>
        </p:nvPicPr>
        <p:blipFill>
          <a:blip r:embed="rId2"/>
          <a:srcRect/>
          <a:stretch>
            <a:fillRect/>
          </a:stretch>
        </p:blipFill>
        <p:spPr bwMode="auto">
          <a:xfrm>
            <a:off x="0" y="0"/>
            <a:ext cx="3871479" cy="2857520"/>
          </a:xfrm>
          <a:prstGeom prst="rect">
            <a:avLst/>
          </a:prstGeom>
          <a:noFill/>
        </p:spPr>
      </p:pic>
      <p:sp>
        <p:nvSpPr>
          <p:cNvPr id="5" name="Содержимое 2"/>
          <p:cNvSpPr txBox="1">
            <a:spLocks/>
          </p:cNvSpPr>
          <p:nvPr/>
        </p:nvSpPr>
        <p:spPr>
          <a:xfrm>
            <a:off x="214282" y="3571876"/>
            <a:ext cx="8715436" cy="300039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400" b="0" i="0" u="none" strike="noStrike" kern="1200" cap="none" spc="0" normalizeH="0" baseline="0" noProof="0" dirty="0" smtClean="0">
                <a:ln>
                  <a:noFill/>
                </a:ln>
                <a:solidFill>
                  <a:schemeClr val="bg1"/>
                </a:solidFill>
                <a:effectLst/>
                <a:uLnTx/>
                <a:uFillTx/>
                <a:latin typeface="+mn-lt"/>
                <a:ea typeface="+mn-ea"/>
                <a:cs typeface="+mn-cs"/>
              </a:rPr>
              <a:t>		«Кораллы носят от дурного глаза, они облегчают излечение</a:t>
            </a:r>
            <a:r>
              <a:rPr kumimoji="0" lang="ru-RU" sz="2400" b="0" i="0" u="none" strike="noStrike" kern="1200" cap="none" spc="0" normalizeH="0" noProof="0" dirty="0" smtClean="0">
                <a:ln>
                  <a:noFill/>
                </a:ln>
                <a:solidFill>
                  <a:schemeClr val="bg1"/>
                </a:solidFill>
                <a:effectLst/>
                <a:uLnTx/>
                <a:uFillTx/>
                <a:latin typeface="+mn-lt"/>
                <a:ea typeface="+mn-ea"/>
                <a:cs typeface="+mn-cs"/>
              </a:rPr>
              <a:t> от ран, древние указывают, что кораллы укрепляют память,  врачуют сердце… Они являются талисманами, приличными для гадателей и гадалок».</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ru-RU" sz="2400" dirty="0" smtClean="0">
                <a:solidFill>
                  <a:schemeClr val="bg1"/>
                </a:solidFill>
              </a:rPr>
              <a:t>	</a:t>
            </a:r>
            <a:r>
              <a:rPr lang="ru-RU" sz="2400" dirty="0" smtClean="0">
                <a:solidFill>
                  <a:schemeClr val="bg1"/>
                </a:solidFill>
              </a:rPr>
              <a:t>	«Коралл оберегает от дурного глаза, хранит от молнии, отпугивает демонов и отгоняет искушения».</a:t>
            </a:r>
            <a:endParaRPr kumimoji="0" lang="ru-RU" sz="2400" b="0" i="0" u="none" strike="noStrike" kern="1200" cap="none" spc="0" normalizeH="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25"/>
                                        </p:tgtEl>
                                        <p:attrNameLst>
                                          <p:attrName>style.visibility</p:attrName>
                                        </p:attrNameLst>
                                      </p:cBhvr>
                                      <p:to>
                                        <p:strVal val="visible"/>
                                      </p:to>
                                    </p:set>
                                    <p:animEffect transition="in" filter="fade">
                                      <p:cBhvr>
                                        <p:cTn id="13" dur="1000"/>
                                        <p:tgtEl>
                                          <p:spTgt spid="1025"/>
                                        </p:tgtEl>
                                      </p:cBhvr>
                                    </p:animEffect>
                                    <p:anim calcmode="lin" valueType="num">
                                      <p:cBhvr>
                                        <p:cTn id="14" dur="1000" fill="hold"/>
                                        <p:tgtEl>
                                          <p:spTgt spid="1025"/>
                                        </p:tgtEl>
                                        <p:attrNameLst>
                                          <p:attrName>ppt_x</p:attrName>
                                        </p:attrNameLst>
                                      </p:cBhvr>
                                      <p:tavLst>
                                        <p:tav tm="0">
                                          <p:val>
                                            <p:strVal val="#ppt_x"/>
                                          </p:val>
                                        </p:tav>
                                        <p:tav tm="100000">
                                          <p:val>
                                            <p:strVal val="#ppt_x"/>
                                          </p:val>
                                        </p:tav>
                                      </p:tavLst>
                                    </p:anim>
                                    <p:anim calcmode="lin" valueType="num">
                                      <p:cBhvr>
                                        <p:cTn id="15" dur="1000" fill="hold"/>
                                        <p:tgtEl>
                                          <p:spTgt spid="102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 presetClass="entr" presetSubtype="1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linds(horizontal)">
                                      <p:cBhvr>
                                        <p:cTn id="19" dur="1000"/>
                                        <p:tgtEl>
                                          <p:spTgt spid="3">
                                            <p:txEl>
                                              <p:pRg st="0" end="0"/>
                                            </p:txEl>
                                          </p:spTgt>
                                        </p:tgtEl>
                                      </p:cBhvr>
                                    </p:animEffect>
                                  </p:childTnLst>
                                </p:cTn>
                              </p:par>
                            </p:childTnLst>
                          </p:cTn>
                        </p:par>
                        <p:par>
                          <p:cTn id="20" fill="hold">
                            <p:stCondLst>
                              <p:cond delay="3000"/>
                            </p:stCondLst>
                            <p:childTnLst>
                              <p:par>
                                <p:cTn id="21" presetID="18" presetClass="entr" presetSubtype="1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142844" y="142852"/>
            <a:ext cx="8858312" cy="6572296"/>
          </a:xfrm>
        </p:spPr>
        <p:txBody>
          <a:bodyPr>
            <a:normAutofit/>
          </a:bodyPr>
          <a:lstStyle/>
          <a:p>
            <a:pPr>
              <a:buNone/>
            </a:pPr>
            <a:r>
              <a:rPr lang="ru-RU" sz="2700" b="1" dirty="0" smtClean="0">
                <a:solidFill>
                  <a:schemeClr val="bg1"/>
                </a:solidFill>
              </a:rPr>
              <a:t>Цель: </a:t>
            </a:r>
            <a:r>
              <a:rPr lang="ru-RU" sz="2700" dirty="0" smtClean="0">
                <a:solidFill>
                  <a:schemeClr val="bg1"/>
                </a:solidFill>
              </a:rPr>
              <a:t>проследить, в каких произведениях русской классики используется тематика самоцветов и выявить влияние камней на судьбы литературных героев.</a:t>
            </a:r>
          </a:p>
          <a:p>
            <a:pPr>
              <a:buNone/>
            </a:pPr>
            <a:endParaRPr lang="ru-RU" sz="2400" b="1" dirty="0" smtClean="0">
              <a:solidFill>
                <a:schemeClr val="bg1"/>
              </a:solidFill>
            </a:endParaRPr>
          </a:p>
          <a:p>
            <a:pPr>
              <a:buNone/>
            </a:pPr>
            <a:r>
              <a:rPr lang="ru-RU" sz="2400" b="1" dirty="0" smtClean="0">
                <a:solidFill>
                  <a:schemeClr val="bg1"/>
                </a:solidFill>
              </a:rPr>
              <a:t>Необходимые материалы:</a:t>
            </a:r>
          </a:p>
          <a:p>
            <a:pPr marL="514350" indent="-514350">
              <a:buAutoNum type="arabicPeriod"/>
            </a:pPr>
            <a:r>
              <a:rPr lang="ru-RU" sz="2400" dirty="0" smtClean="0">
                <a:solidFill>
                  <a:schemeClr val="bg1"/>
                </a:solidFill>
              </a:rPr>
              <a:t>Горшков, А. И. Русская словесность : от слова к словесности / А.И. Горшков. – М.: Просвещение, 1996.</a:t>
            </a:r>
          </a:p>
          <a:p>
            <a:pPr marL="514350" indent="-514350">
              <a:buAutoNum type="arabicPeriod"/>
            </a:pPr>
            <a:r>
              <a:rPr lang="ru-RU" sz="2400" dirty="0" smtClean="0">
                <a:solidFill>
                  <a:schemeClr val="bg1"/>
                </a:solidFill>
              </a:rPr>
              <a:t>Грачёва, И. В. Грани самоцветов / И. В. Грачёва // Литература в школе. – 1998. - №2.</a:t>
            </a:r>
          </a:p>
          <a:p>
            <a:pPr marL="514350" indent="-514350">
              <a:buAutoNum type="arabicPeriod"/>
            </a:pPr>
            <a:r>
              <a:rPr lang="ru-RU" sz="2400" dirty="0" smtClean="0">
                <a:solidFill>
                  <a:schemeClr val="bg1"/>
                </a:solidFill>
              </a:rPr>
              <a:t>Древнерусская литература / Н. В. </a:t>
            </a:r>
            <a:r>
              <a:rPr lang="ru-RU" sz="2400" dirty="0" err="1" smtClean="0">
                <a:solidFill>
                  <a:schemeClr val="bg1"/>
                </a:solidFill>
              </a:rPr>
              <a:t>Сечина</a:t>
            </a:r>
            <a:r>
              <a:rPr lang="ru-RU" sz="2400" dirty="0" smtClean="0">
                <a:solidFill>
                  <a:schemeClr val="bg1"/>
                </a:solidFill>
              </a:rPr>
              <a:t>. – М.: Дрофа, 2002. – С. 59, 61, 62.</a:t>
            </a:r>
          </a:p>
          <a:p>
            <a:pPr marL="514350" indent="-514350">
              <a:buAutoNum type="arabicPeriod"/>
            </a:pPr>
            <a:r>
              <a:rPr lang="ru-RU" sz="2400" dirty="0" smtClean="0">
                <a:solidFill>
                  <a:schemeClr val="bg1"/>
                </a:solidFill>
              </a:rPr>
              <a:t>Куприн, А. И. Повести. Рассказы / А. И. Куприн. – М.: Олимп: Изд-во АСТ, 1996. – С. 135, 456-457, 460-461, 482-484, 486.</a:t>
            </a:r>
          </a:p>
          <a:p>
            <a:pPr marL="514350" indent="-514350">
              <a:buAutoNum type="arabicPeriod"/>
            </a:pPr>
            <a:r>
              <a:rPr lang="ru-RU" sz="2400" dirty="0" smtClean="0">
                <a:solidFill>
                  <a:schemeClr val="bg1"/>
                </a:solidFill>
              </a:rPr>
              <a:t>Лесков, Н. С. Повести. Рассказы / Н. С. Лесков. – М.: Олимп: Изд-во АСТ, 1997. – С. 404, 405.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42844" y="142852"/>
            <a:ext cx="8858312" cy="6572296"/>
          </a:xfrm>
        </p:spPr>
        <p:txBody>
          <a:bodyPr>
            <a:normAutofit/>
          </a:bodyPr>
          <a:lstStyle/>
          <a:p>
            <a:pPr marL="457200" indent="-457200">
              <a:buAutoNum type="arabicPeriod" startAt="6"/>
            </a:pPr>
            <a:r>
              <a:rPr lang="ru-RU" sz="2400" dirty="0" smtClean="0">
                <a:solidFill>
                  <a:schemeClr val="bg1"/>
                </a:solidFill>
              </a:rPr>
              <a:t>Лермонтов</a:t>
            </a:r>
            <a:r>
              <a:rPr lang="ru-RU" sz="2400" dirty="0" smtClean="0">
                <a:solidFill>
                  <a:schemeClr val="bg1"/>
                </a:solidFill>
              </a:rPr>
              <a:t>, М. Ю. Стихотворения. Поэмы / М. Ю. Лермонтов. – М.: Детская литература, 2002. – С. 11, 14, 18, 21.</a:t>
            </a:r>
          </a:p>
          <a:p>
            <a:pPr marL="457200" indent="-457200">
              <a:buNone/>
            </a:pPr>
            <a:r>
              <a:rPr lang="ru-RU" sz="2400" dirty="0" smtClean="0">
                <a:solidFill>
                  <a:schemeClr val="bg1"/>
                </a:solidFill>
              </a:rPr>
              <a:t>7.	</a:t>
            </a:r>
            <a:r>
              <a:rPr lang="ru-RU" sz="2400" dirty="0" err="1" smtClean="0">
                <a:solidFill>
                  <a:schemeClr val="bg1"/>
                </a:solidFill>
              </a:rPr>
              <a:t>Мокиенко</a:t>
            </a:r>
            <a:r>
              <a:rPr lang="ru-RU" sz="2400" dirty="0" smtClean="0">
                <a:solidFill>
                  <a:schemeClr val="bg1"/>
                </a:solidFill>
              </a:rPr>
              <a:t>, В. М. Образы русской речи / В. М. </a:t>
            </a:r>
            <a:r>
              <a:rPr lang="ru-RU" sz="2400" dirty="0" err="1" smtClean="0">
                <a:solidFill>
                  <a:schemeClr val="bg1"/>
                </a:solidFill>
              </a:rPr>
              <a:t>Мокиенко</a:t>
            </a:r>
            <a:r>
              <a:rPr lang="ru-RU" sz="2400" dirty="0" smtClean="0">
                <a:solidFill>
                  <a:schemeClr val="bg1"/>
                </a:solidFill>
              </a:rPr>
              <a:t>. – СПб.: Фолио-Пресс, 1999.</a:t>
            </a:r>
          </a:p>
          <a:p>
            <a:pPr marL="457200" indent="-457200">
              <a:buNone/>
            </a:pPr>
            <a:r>
              <a:rPr lang="ru-RU" sz="2400" dirty="0" smtClean="0">
                <a:solidFill>
                  <a:schemeClr val="bg1"/>
                </a:solidFill>
              </a:rPr>
              <a:t>8.	Никандров, П. М. Звёзды и судьбы / П. М. Никандров. – СПб.: Фолио-Пресс, 1996. – С. 281, 290, 294, 292, 297.</a:t>
            </a:r>
          </a:p>
          <a:p>
            <a:pPr marL="457200" indent="-457200">
              <a:buNone/>
            </a:pPr>
            <a:r>
              <a:rPr lang="ru-RU" sz="2400" dirty="0" smtClean="0">
                <a:solidFill>
                  <a:schemeClr val="bg1"/>
                </a:solidFill>
              </a:rPr>
              <a:t>9.	Некрасов, Н. А. Стихотворения. Поэмы / Н. А. Некрасов. – М.: Олимп: Изд-во АСТ, 1996. – С. 220, 243, 153, 259.</a:t>
            </a:r>
          </a:p>
          <a:p>
            <a:pPr marL="457200" indent="-457200">
              <a:buNone/>
            </a:pPr>
            <a:r>
              <a:rPr lang="ru-RU" sz="2400" dirty="0" smtClean="0">
                <a:solidFill>
                  <a:schemeClr val="bg1"/>
                </a:solidFill>
              </a:rPr>
              <a:t>10.	Пушкин в воспоминаниях современников  в 2 т. – Т. 1. – М.: 1985. – С. 243-244.</a:t>
            </a:r>
          </a:p>
          <a:p>
            <a:pPr marL="457200" indent="-457200">
              <a:buNone/>
            </a:pPr>
            <a:r>
              <a:rPr lang="ru-RU" sz="2400" dirty="0" smtClean="0">
                <a:solidFill>
                  <a:schemeClr val="bg1"/>
                </a:solidFill>
              </a:rPr>
              <a:t>11.	Тургенев, И. С. Отцы и дети / И. С. Тургенев. – М. : </a:t>
            </a:r>
            <a:r>
              <a:rPr lang="ru-RU" sz="2400" dirty="0" err="1" smtClean="0">
                <a:solidFill>
                  <a:schemeClr val="bg1"/>
                </a:solidFill>
              </a:rPr>
              <a:t>Кучково</a:t>
            </a:r>
            <a:r>
              <a:rPr lang="ru-RU" sz="2400" dirty="0" smtClean="0">
                <a:solidFill>
                  <a:schemeClr val="bg1"/>
                </a:solidFill>
              </a:rPr>
              <a:t> поле, 2002. – С. 14, 78.</a:t>
            </a:r>
          </a:p>
          <a:p>
            <a:pPr marL="457200" indent="-457200">
              <a:buNone/>
            </a:pPr>
            <a:r>
              <a:rPr lang="ru-RU" sz="2400" dirty="0" smtClean="0">
                <a:solidFill>
                  <a:schemeClr val="bg1"/>
                </a:solidFill>
              </a:rPr>
              <a:t>12.	Хайям, О. Как чуден милой лик / Омар Хайям. – М.: ЗАО </a:t>
            </a:r>
            <a:r>
              <a:rPr lang="ru-RU" sz="2400" dirty="0" err="1" smtClean="0">
                <a:solidFill>
                  <a:schemeClr val="bg1"/>
                </a:solidFill>
              </a:rPr>
              <a:t>ЭКСМО-Пресс</a:t>
            </a:r>
            <a:r>
              <a:rPr lang="ru-RU" sz="2400" dirty="0" smtClean="0">
                <a:solidFill>
                  <a:schemeClr val="bg1"/>
                </a:solidFill>
              </a:rPr>
              <a:t>, 2000.</a:t>
            </a:r>
          </a:p>
          <a:p>
            <a:pPr marL="457200" indent="-457200">
              <a:buNone/>
            </a:pPr>
            <a:r>
              <a:rPr lang="ru-RU" sz="2400" dirty="0" smtClean="0">
                <a:solidFill>
                  <a:schemeClr val="bg1"/>
                </a:solidFill>
              </a:rPr>
              <a:t>13.	Шуман, В. Мир камня : в 2 т. – Т. 2 / В. Шуман ; пер.с нем. С. Ф. Ахметова. – М.: Мир. 1986. </a:t>
            </a:r>
            <a:endParaRPr lang="ru-RU"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42844" y="142852"/>
            <a:ext cx="8858312" cy="6572296"/>
          </a:xfrm>
        </p:spPr>
        <p:txBody>
          <a:bodyPr>
            <a:normAutofit fontScale="92500"/>
          </a:bodyPr>
          <a:lstStyle/>
          <a:p>
            <a:pPr algn="ctr">
              <a:buNone/>
            </a:pPr>
            <a:r>
              <a:rPr lang="ru-RU" b="1" dirty="0" smtClean="0">
                <a:solidFill>
                  <a:schemeClr val="bg1"/>
                </a:solidFill>
              </a:rPr>
              <a:t>Ход проекта</a:t>
            </a:r>
          </a:p>
          <a:p>
            <a:pPr marL="457200" indent="-457200">
              <a:buAutoNum type="arabicPeriod"/>
            </a:pPr>
            <a:r>
              <a:rPr lang="ru-RU" sz="2400" dirty="0" smtClean="0">
                <a:solidFill>
                  <a:schemeClr val="bg1"/>
                </a:solidFill>
              </a:rPr>
              <a:t>Изучить литературу о драгоценных камнях, познакомиться с легендами и поверьями о них.</a:t>
            </a:r>
          </a:p>
          <a:p>
            <a:pPr marL="457200" indent="-457200">
              <a:buAutoNum type="arabicPeriod"/>
            </a:pPr>
            <a:r>
              <a:rPr lang="ru-RU" sz="2400" dirty="0" smtClean="0">
                <a:solidFill>
                  <a:schemeClr val="bg1"/>
                </a:solidFill>
              </a:rPr>
              <a:t>Произвести отбор произведений художественной литературы из школьной программы, отражающей изучаемую проблему.</a:t>
            </a:r>
          </a:p>
          <a:p>
            <a:pPr marL="457200" indent="-457200">
              <a:buAutoNum type="arabicPeriod"/>
            </a:pPr>
            <a:r>
              <a:rPr lang="ru-RU" sz="2400" dirty="0" smtClean="0">
                <a:solidFill>
                  <a:schemeClr val="bg1"/>
                </a:solidFill>
              </a:rPr>
              <a:t>Исследовать отношение классиков к влиянию самоцветов на мотивы поступков персонажей в поэтике художественного текста.</a:t>
            </a:r>
          </a:p>
          <a:p>
            <a:pPr marL="457200" indent="-457200">
              <a:buAutoNum type="arabicPeriod"/>
            </a:pPr>
            <a:r>
              <a:rPr lang="ru-RU" sz="2400" dirty="0" smtClean="0">
                <a:solidFill>
                  <a:schemeClr val="bg1"/>
                </a:solidFill>
              </a:rPr>
              <a:t>Сделать выводы и презентацию работы.</a:t>
            </a:r>
          </a:p>
          <a:p>
            <a:pPr marL="457200" indent="-457200">
              <a:buNone/>
            </a:pPr>
            <a:r>
              <a:rPr lang="ru-RU" sz="2400" b="1" dirty="0" smtClean="0">
                <a:solidFill>
                  <a:schemeClr val="bg1"/>
                </a:solidFill>
              </a:rPr>
              <a:t>Итоговый продукт:</a:t>
            </a:r>
          </a:p>
          <a:p>
            <a:pPr marL="457200" indent="-457200">
              <a:buNone/>
            </a:pPr>
            <a:r>
              <a:rPr lang="ru-RU" sz="2400" b="1" dirty="0" smtClean="0">
                <a:solidFill>
                  <a:schemeClr val="bg1"/>
                </a:solidFill>
              </a:rPr>
              <a:t> </a:t>
            </a:r>
            <a:r>
              <a:rPr lang="ru-RU" sz="2400" b="1" dirty="0" smtClean="0">
                <a:solidFill>
                  <a:schemeClr val="bg1"/>
                </a:solidFill>
              </a:rPr>
              <a:t>Материалы для исследовательской работы по теме</a:t>
            </a:r>
          </a:p>
          <a:p>
            <a:pPr marL="457200" indent="-457200">
              <a:buNone/>
            </a:pPr>
            <a:r>
              <a:rPr lang="ru-RU" sz="2400" b="1" dirty="0" smtClean="0">
                <a:solidFill>
                  <a:schemeClr val="bg1"/>
                </a:solidFill>
              </a:rPr>
              <a:t>	 </a:t>
            </a:r>
            <a:r>
              <a:rPr lang="ru-RU" sz="2400" b="1" dirty="0" smtClean="0">
                <a:solidFill>
                  <a:schemeClr val="bg1"/>
                </a:solidFill>
              </a:rPr>
              <a:t>  </a:t>
            </a:r>
            <a:r>
              <a:rPr lang="ru-RU" sz="2400" dirty="0" smtClean="0">
                <a:solidFill>
                  <a:schemeClr val="bg1"/>
                </a:solidFill>
              </a:rPr>
              <a:t>Во многих семьях имеются драгоценности, ставшие фамильными реликвиями. Они подарены маме бабушкой, та получила их от свой матери. Существует поверье, что драгоценные камни обладают магической силой, могут помогать своему владельцу или, наоборот, вредить, если получены неправедным путём. Какие самоцветы и с какой целью описывали в своём творчестве писатели, произведения которых изучаются сегодня в программе школьной литературы?</a:t>
            </a:r>
            <a:endParaRPr lang="ru-RU"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42844" y="142852"/>
            <a:ext cx="8858312" cy="6572296"/>
          </a:xfrm>
        </p:spPr>
        <p:txBody>
          <a:bodyPr>
            <a:noAutofit/>
          </a:bodyPr>
          <a:lstStyle/>
          <a:p>
            <a:pPr>
              <a:buNone/>
            </a:pPr>
            <a:r>
              <a:rPr lang="ru-RU" sz="2600" dirty="0" smtClean="0">
                <a:solidFill>
                  <a:schemeClr val="bg1"/>
                </a:solidFill>
              </a:rPr>
              <a:t>		В качестве </a:t>
            </a:r>
            <a:r>
              <a:rPr lang="ru-RU" sz="2600" b="1" i="1" dirty="0" smtClean="0">
                <a:solidFill>
                  <a:schemeClr val="bg1"/>
                </a:solidFill>
              </a:rPr>
              <a:t>объекта</a:t>
            </a:r>
            <a:r>
              <a:rPr lang="en-US" sz="2600" b="1" i="1" dirty="0" smtClean="0">
                <a:solidFill>
                  <a:schemeClr val="bg1"/>
                </a:solidFill>
              </a:rPr>
              <a:t> </a:t>
            </a:r>
            <a:r>
              <a:rPr lang="ru-RU" sz="2600" b="1" i="1" dirty="0" smtClean="0">
                <a:solidFill>
                  <a:schemeClr val="bg1"/>
                </a:solidFill>
              </a:rPr>
              <a:t>исследования </a:t>
            </a:r>
            <a:r>
              <a:rPr lang="ru-RU" sz="2600" dirty="0" smtClean="0">
                <a:solidFill>
                  <a:schemeClr val="bg1"/>
                </a:solidFill>
              </a:rPr>
              <a:t>определены лучшие произведения русской прозы: «Слово о полку Игореве», «Песня про Царя Ивана Васильевича, молодого опричника и удалого купца Калашникова» М. Ю. Лермонтова, «Мороз, Красный нос», «Коробейники» Н. А. Некрасова, «Жемчужное ожерелье» Н. С. Лескова, «Отцы и дети» А. И. Куприн</a:t>
            </a:r>
            <a:r>
              <a:rPr lang="ru-RU" sz="2600" i="1" dirty="0" smtClean="0">
                <a:solidFill>
                  <a:schemeClr val="bg1"/>
                </a:solidFill>
              </a:rPr>
              <a:t>а.</a:t>
            </a:r>
          </a:p>
          <a:p>
            <a:pPr>
              <a:buNone/>
            </a:pPr>
            <a:r>
              <a:rPr lang="ru-RU" sz="2600" i="1" dirty="0" smtClean="0">
                <a:solidFill>
                  <a:schemeClr val="bg1"/>
                </a:solidFill>
              </a:rPr>
              <a:t>		</a:t>
            </a:r>
            <a:r>
              <a:rPr lang="ru-RU" sz="2600" b="1" i="1" dirty="0" smtClean="0">
                <a:solidFill>
                  <a:schemeClr val="bg1"/>
                </a:solidFill>
              </a:rPr>
              <a:t>Предметом исследования </a:t>
            </a:r>
            <a:r>
              <a:rPr lang="ru-RU" sz="2600" dirty="0" smtClean="0">
                <a:solidFill>
                  <a:schemeClr val="bg1"/>
                </a:solidFill>
              </a:rPr>
              <a:t>являются драгоценные камни: жемчуг, бирюза, гранат, опал, коралл, - описанные в текстах художественной литературы 19 – начало 20 веков.</a:t>
            </a:r>
          </a:p>
          <a:p>
            <a:pPr>
              <a:buNone/>
            </a:pPr>
            <a:r>
              <a:rPr lang="ru-RU" sz="2600" dirty="0" smtClean="0">
                <a:solidFill>
                  <a:schemeClr val="bg1"/>
                </a:solidFill>
              </a:rPr>
              <a:t>	</a:t>
            </a:r>
            <a:r>
              <a:rPr lang="ru-RU" sz="2600" dirty="0" smtClean="0">
                <a:solidFill>
                  <a:schemeClr val="bg1"/>
                </a:solidFill>
              </a:rPr>
              <a:t>	В процессе работы выявился интерес к данной проблеме не только со стороны русских классиков, но и зарубежных писателей и авторов современной поэзии и прозы.</a:t>
            </a:r>
            <a:endParaRPr lang="ru-RU" sz="2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571744"/>
            <a:ext cx="8229600" cy="1143000"/>
          </a:xfrm>
        </p:spPr>
        <p:txBody>
          <a:bodyPr/>
          <a:lstStyle/>
          <a:p>
            <a:r>
              <a:rPr lang="ru-RU" dirty="0" smtClean="0">
                <a:solidFill>
                  <a:schemeClr val="bg1"/>
                </a:solidFill>
              </a:rPr>
              <a:t>Содержание:</a:t>
            </a:r>
            <a:endParaRPr lang="ru-RU" dirty="0">
              <a:solidFill>
                <a:schemeClr val="bg1"/>
              </a:solidFill>
            </a:endParaRPr>
          </a:p>
        </p:txBody>
      </p:sp>
      <p:sp>
        <p:nvSpPr>
          <p:cNvPr id="3" name="Содержимое 2"/>
          <p:cNvSpPr>
            <a:spLocks noGrp="1"/>
          </p:cNvSpPr>
          <p:nvPr>
            <p:ph idx="1"/>
          </p:nvPr>
        </p:nvSpPr>
        <p:spPr>
          <a:xfrm>
            <a:off x="3000364" y="3643314"/>
            <a:ext cx="2857520" cy="3071834"/>
          </a:xfrm>
        </p:spPr>
        <p:txBody>
          <a:bodyPr/>
          <a:lstStyle/>
          <a:p>
            <a:r>
              <a:rPr lang="ru-RU" b="1" dirty="0" smtClean="0">
                <a:solidFill>
                  <a:schemeClr val="bg1"/>
                </a:solidFill>
              </a:rPr>
              <a:t>Жемчуг</a:t>
            </a:r>
          </a:p>
          <a:p>
            <a:r>
              <a:rPr lang="ru-RU" b="1" dirty="0" smtClean="0">
                <a:solidFill>
                  <a:schemeClr val="bg1"/>
                </a:solidFill>
              </a:rPr>
              <a:t>Бирюза</a:t>
            </a:r>
          </a:p>
          <a:p>
            <a:r>
              <a:rPr lang="ru-RU" b="1" dirty="0" smtClean="0">
                <a:solidFill>
                  <a:schemeClr val="bg1"/>
                </a:solidFill>
              </a:rPr>
              <a:t>Опал</a:t>
            </a:r>
          </a:p>
          <a:p>
            <a:r>
              <a:rPr lang="ru-RU" b="1" dirty="0" smtClean="0">
                <a:solidFill>
                  <a:schemeClr val="bg1"/>
                </a:solidFill>
              </a:rPr>
              <a:t>Гранат</a:t>
            </a:r>
          </a:p>
          <a:p>
            <a:r>
              <a:rPr lang="ru-RU" b="1" dirty="0" smtClean="0">
                <a:solidFill>
                  <a:schemeClr val="bg1"/>
                </a:solidFill>
              </a:rPr>
              <a:t>Коралл</a:t>
            </a:r>
            <a:endParaRPr lang="ru-RU" b="1" dirty="0">
              <a:solidFill>
                <a:schemeClr val="bg1"/>
              </a:solidFill>
            </a:endParaRPr>
          </a:p>
        </p:txBody>
      </p:sp>
      <p:sp>
        <p:nvSpPr>
          <p:cNvPr id="4" name="Содержимое 2"/>
          <p:cNvSpPr txBox="1">
            <a:spLocks/>
          </p:cNvSpPr>
          <p:nvPr/>
        </p:nvSpPr>
        <p:spPr>
          <a:xfrm>
            <a:off x="214282" y="214290"/>
            <a:ext cx="8715436" cy="2714644"/>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3200" i="0" u="none" strike="noStrike" kern="1200" cap="none" spc="0" normalizeH="0" baseline="0" noProof="0" dirty="0" smtClean="0">
                <a:ln>
                  <a:noFill/>
                </a:ln>
                <a:solidFill>
                  <a:schemeClr val="bg1"/>
                </a:solidFill>
                <a:effectLst/>
                <a:uLnTx/>
                <a:uFillTx/>
                <a:latin typeface="+mn-lt"/>
                <a:ea typeface="+mn-ea"/>
                <a:cs typeface="+mn-cs"/>
              </a:rPr>
              <a:t>		«Уже в древнейшие времена камни служили человечеству в качестве украшений. У каждой эпохи были свои</a:t>
            </a:r>
            <a:r>
              <a:rPr kumimoji="0" lang="ru-RU" sz="3200" i="0" u="none" strike="noStrike" kern="1200" cap="none" spc="0" normalizeH="0" noProof="0" dirty="0" smtClean="0">
                <a:ln>
                  <a:noFill/>
                </a:ln>
                <a:solidFill>
                  <a:schemeClr val="bg1"/>
                </a:solidFill>
                <a:effectLst/>
                <a:uLnTx/>
                <a:uFillTx/>
                <a:latin typeface="+mn-lt"/>
                <a:ea typeface="+mn-ea"/>
                <a:cs typeface="+mn-cs"/>
              </a:rPr>
              <a:t> излюбленные драгоценности. Египтяне охотно носили украшения из изумрудов, бирюзы, аметистов, горного хрусталя. Римляне выше всего ставили алмазы и сапфиры».</a:t>
            </a:r>
            <a:r>
              <a:rPr kumimoji="0" lang="ru-RU" sz="3200" i="0" u="none" strike="noStrike" kern="1200" cap="none" spc="0" normalizeH="0" baseline="0" noProof="0" dirty="0" smtClean="0">
                <a:ln>
                  <a:noFill/>
                </a:ln>
                <a:solidFill>
                  <a:schemeClr val="bg1"/>
                </a:solidFill>
                <a:effectLst/>
                <a:uLnTx/>
                <a:uFillTx/>
                <a:latin typeface="+mn-lt"/>
                <a:ea typeface="+mn-ea"/>
                <a:cs typeface="+mn-cs"/>
              </a:rPr>
              <a:t> </a:t>
            </a:r>
            <a:endParaRPr kumimoji="0" lang="ru-RU" sz="3200" i="0" u="none" strike="noStrike" kern="1200" cap="none" spc="0" normalizeH="0" baseline="0" noProof="0" dirty="0">
              <a:ln>
                <a:noFill/>
              </a:ln>
              <a:solidFill>
                <a:schemeClr val="bg1"/>
              </a:solidFill>
              <a:effectLst/>
              <a:uLnTx/>
              <a:uFillTx/>
              <a:latin typeface="+mn-lt"/>
              <a:ea typeface="+mn-ea"/>
              <a:cs typeface="+mn-cs"/>
            </a:endParaRPr>
          </a:p>
        </p:txBody>
      </p:sp>
      <p:sp>
        <p:nvSpPr>
          <p:cNvPr id="5" name="Стрелка вправо 4">
            <a:hlinkClick r:id="rId2" action="ppaction://hlinksldjump"/>
          </p:cNvPr>
          <p:cNvSpPr/>
          <p:nvPr/>
        </p:nvSpPr>
        <p:spPr>
          <a:xfrm>
            <a:off x="4929190" y="3824913"/>
            <a:ext cx="642942" cy="3184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6" name="Стрелка вправо 5">
            <a:hlinkClick r:id="rId3" action="ppaction://hlinksldjump"/>
          </p:cNvPr>
          <p:cNvSpPr/>
          <p:nvPr/>
        </p:nvSpPr>
        <p:spPr>
          <a:xfrm>
            <a:off x="4929190" y="4396417"/>
            <a:ext cx="642942" cy="3184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7" name="Стрелка вправо 6">
            <a:hlinkClick r:id="rId4" action="ppaction://hlinksldjump"/>
          </p:cNvPr>
          <p:cNvSpPr/>
          <p:nvPr/>
        </p:nvSpPr>
        <p:spPr>
          <a:xfrm>
            <a:off x="4500562" y="5000636"/>
            <a:ext cx="642942" cy="3184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8" name="Стрелка вправо 7">
            <a:hlinkClick r:id="rId5" action="ppaction://hlinksldjump"/>
          </p:cNvPr>
          <p:cNvSpPr/>
          <p:nvPr/>
        </p:nvSpPr>
        <p:spPr>
          <a:xfrm>
            <a:off x="4714876" y="5572140"/>
            <a:ext cx="642942" cy="3184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9" name="Стрелка вправо 8">
            <a:hlinkClick r:id="rId6" action="ppaction://hlinksldjump"/>
          </p:cNvPr>
          <p:cNvSpPr/>
          <p:nvPr/>
        </p:nvSpPr>
        <p:spPr>
          <a:xfrm>
            <a:off x="4857752" y="6182367"/>
            <a:ext cx="642942" cy="3184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000" fill="hold"/>
                                        <p:tgtEl>
                                          <p:spTgt spid="5"/>
                                        </p:tgtEl>
                                        <p:attrNameLst>
                                          <p:attrName>ppt_x</p:attrName>
                                        </p:attrNameLst>
                                      </p:cBhvr>
                                      <p:tavLst>
                                        <p:tav tm="0">
                                          <p:val>
                                            <p:strVal val="#ppt_x"/>
                                          </p:val>
                                        </p:tav>
                                        <p:tav tm="100000">
                                          <p:val>
                                            <p:strVal val="#ppt_x"/>
                                          </p:val>
                                        </p:tav>
                                      </p:tavLst>
                                    </p:anim>
                                    <p:anim calcmode="lin" valueType="num">
                                      <p:cBhvr additive="base">
                                        <p:cTn id="23" dur="10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1000" fill="hold"/>
                                        <p:tgtEl>
                                          <p:spTgt spid="6"/>
                                        </p:tgtEl>
                                        <p:attrNameLst>
                                          <p:attrName>ppt_x</p:attrName>
                                        </p:attrNameLst>
                                      </p:cBhvr>
                                      <p:tavLst>
                                        <p:tav tm="0">
                                          <p:val>
                                            <p:strVal val="#ppt_x"/>
                                          </p:val>
                                        </p:tav>
                                        <p:tav tm="100000">
                                          <p:val>
                                            <p:strVal val="#ppt_x"/>
                                          </p:val>
                                        </p:tav>
                                      </p:tavLst>
                                    </p:anim>
                                    <p:anim calcmode="lin" valueType="num">
                                      <p:cBhvr additive="base">
                                        <p:cTn id="33" dur="1000" fill="hold"/>
                                        <p:tgtEl>
                                          <p:spTgt spid="6"/>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1000" fill="hold"/>
                                        <p:tgtEl>
                                          <p:spTgt spid="7"/>
                                        </p:tgtEl>
                                        <p:attrNameLst>
                                          <p:attrName>ppt_x</p:attrName>
                                        </p:attrNameLst>
                                      </p:cBhvr>
                                      <p:tavLst>
                                        <p:tav tm="0">
                                          <p:val>
                                            <p:strVal val="#ppt_x"/>
                                          </p:val>
                                        </p:tav>
                                        <p:tav tm="100000">
                                          <p:val>
                                            <p:strVal val="#ppt_x"/>
                                          </p:val>
                                        </p:tav>
                                      </p:tavLst>
                                    </p:anim>
                                    <p:anim calcmode="lin" valueType="num">
                                      <p:cBhvr additive="base">
                                        <p:cTn id="43" dur="1000" fill="hold"/>
                                        <p:tgtEl>
                                          <p:spTgt spid="7"/>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additive="base">
                                        <p:cTn id="4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1000" fill="hold"/>
                                        <p:tgtEl>
                                          <p:spTgt spid="8"/>
                                        </p:tgtEl>
                                        <p:attrNameLst>
                                          <p:attrName>ppt_x</p:attrName>
                                        </p:attrNameLst>
                                      </p:cBhvr>
                                      <p:tavLst>
                                        <p:tav tm="0">
                                          <p:val>
                                            <p:strVal val="#ppt_x"/>
                                          </p:val>
                                        </p:tav>
                                        <p:tav tm="100000">
                                          <p:val>
                                            <p:strVal val="#ppt_x"/>
                                          </p:val>
                                        </p:tav>
                                      </p:tavLst>
                                    </p:anim>
                                    <p:anim calcmode="lin" valueType="num">
                                      <p:cBhvr additive="base">
                                        <p:cTn id="53" dur="1000" fill="hold"/>
                                        <p:tgtEl>
                                          <p:spTgt spid="8"/>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2" presetClass="entr" presetSubtype="4" fill="hold" grpId="0" nodeType="after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 calcmode="lin" valueType="num">
                                      <p:cBhvr additive="base">
                                        <p:cTn id="5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8"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59" fill="hold">
                            <p:stCondLst>
                              <p:cond delay="11000"/>
                            </p:stCondLst>
                            <p:childTnLst>
                              <p:par>
                                <p:cTn id="60" presetID="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1000" fill="hold"/>
                                        <p:tgtEl>
                                          <p:spTgt spid="9"/>
                                        </p:tgtEl>
                                        <p:attrNameLst>
                                          <p:attrName>ppt_x</p:attrName>
                                        </p:attrNameLst>
                                      </p:cBhvr>
                                      <p:tavLst>
                                        <p:tav tm="0">
                                          <p:val>
                                            <p:strVal val="#ppt_x"/>
                                          </p:val>
                                        </p:tav>
                                        <p:tav tm="100000">
                                          <p:val>
                                            <p:strVal val="#ppt_x"/>
                                          </p:val>
                                        </p:tav>
                                      </p:tavLst>
                                    </p:anim>
                                    <p:anim calcmode="lin" valueType="num">
                                      <p:cBhvr additive="base">
                                        <p:cTn id="63"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900"/>
            <a:ext cx="8229600" cy="1143000"/>
          </a:xfrm>
        </p:spPr>
        <p:txBody>
          <a:bodyPr/>
          <a:lstStyle/>
          <a:p>
            <a:r>
              <a:rPr lang="ru-RU" b="1" dirty="0" smtClean="0">
                <a:solidFill>
                  <a:schemeClr val="bg1"/>
                </a:solidFill>
              </a:rPr>
              <a:t>Жемчуг</a:t>
            </a:r>
            <a:endParaRPr lang="ru-RU" b="1" dirty="0">
              <a:solidFill>
                <a:schemeClr val="bg1"/>
              </a:solidFill>
            </a:endParaRPr>
          </a:p>
        </p:txBody>
      </p:sp>
      <p:sp>
        <p:nvSpPr>
          <p:cNvPr id="3" name="Содержимое 2"/>
          <p:cNvSpPr>
            <a:spLocks noGrp="1"/>
          </p:cNvSpPr>
          <p:nvPr>
            <p:ph idx="1"/>
          </p:nvPr>
        </p:nvSpPr>
        <p:spPr>
          <a:xfrm>
            <a:off x="2571736" y="714356"/>
            <a:ext cx="6429420" cy="4525963"/>
          </a:xfrm>
        </p:spPr>
        <p:txBody>
          <a:bodyPr>
            <a:normAutofit fontScale="62500" lnSpcReduction="20000"/>
          </a:bodyPr>
          <a:lstStyle/>
          <a:p>
            <a:pPr>
              <a:buNone/>
            </a:pPr>
            <a:r>
              <a:rPr lang="ru-RU" b="1" dirty="0" smtClean="0">
                <a:solidFill>
                  <a:schemeClr val="bg1"/>
                </a:solidFill>
              </a:rPr>
              <a:t>		Жемчуг</a:t>
            </a:r>
            <a:r>
              <a:rPr lang="ru-RU" dirty="0" smtClean="0">
                <a:solidFill>
                  <a:schemeClr val="bg1"/>
                </a:solidFill>
              </a:rPr>
              <a:t> — твёрдое округлое образование, извлекаемое из раковин </a:t>
            </a:r>
            <a:r>
              <a:rPr lang="ru-RU" dirty="0" smtClean="0">
                <a:solidFill>
                  <a:schemeClr val="bg1"/>
                </a:solidFill>
              </a:rPr>
              <a:t>некоторых моллюсков</a:t>
            </a:r>
            <a:r>
              <a:rPr lang="ru-RU" dirty="0" smtClean="0">
                <a:solidFill>
                  <a:schemeClr val="bg1"/>
                </a:solidFill>
              </a:rPr>
              <a:t>. Может классифицироваться как минерал класса органических соединений. Ценится как драгоценный камень и используется для производства ювелирных изделий.</a:t>
            </a:r>
          </a:p>
          <a:p>
            <a:pPr>
              <a:buNone/>
            </a:pPr>
            <a:r>
              <a:rPr lang="ru-RU" dirty="0" smtClean="0">
                <a:solidFill>
                  <a:schemeClr val="bg1"/>
                </a:solidFill>
              </a:rPr>
              <a:t>		Блеск </a:t>
            </a:r>
            <a:r>
              <a:rPr lang="ru-RU" dirty="0" smtClean="0">
                <a:solidFill>
                  <a:schemeClr val="bg1"/>
                </a:solidFill>
              </a:rPr>
              <a:t>и игра света на жемчуге обусловлены интерференцией света на волнистой поверхности слоёв перламутра. Обычно жемчуг имеет белый цвет, иногда кремовый или </a:t>
            </a:r>
            <a:r>
              <a:rPr lang="ru-RU" dirty="0" err="1" smtClean="0">
                <a:solidFill>
                  <a:schemeClr val="bg1"/>
                </a:solidFill>
              </a:rPr>
              <a:t>розовый</a:t>
            </a:r>
            <a:r>
              <a:rPr lang="ru-RU" dirty="0" smtClean="0">
                <a:solidFill>
                  <a:schemeClr val="bg1"/>
                </a:solidFill>
              </a:rPr>
              <a:t>; </a:t>
            </a:r>
            <a:r>
              <a:rPr lang="ru-RU" dirty="0" smtClean="0">
                <a:solidFill>
                  <a:schemeClr val="bg1"/>
                </a:solidFill>
              </a:rPr>
              <a:t>встречаются также жёлтые, зелёные, чёрные и даже </a:t>
            </a:r>
            <a:r>
              <a:rPr lang="ru-RU" dirty="0" err="1" smtClean="0">
                <a:solidFill>
                  <a:schemeClr val="bg1"/>
                </a:solidFill>
              </a:rPr>
              <a:t>голубые</a:t>
            </a:r>
            <a:r>
              <a:rPr lang="ru-RU" dirty="0" smtClean="0">
                <a:solidFill>
                  <a:schemeClr val="bg1"/>
                </a:solidFill>
              </a:rPr>
              <a:t> жемчужины</a:t>
            </a:r>
            <a:r>
              <a:rPr lang="ru-RU" dirty="0" smtClean="0">
                <a:solidFill>
                  <a:schemeClr val="bg1"/>
                </a:solidFill>
              </a:rPr>
              <a:t>.</a:t>
            </a:r>
            <a:endParaRPr lang="ru-RU" dirty="0" smtClean="0">
              <a:solidFill>
                <a:schemeClr val="bg1"/>
              </a:solidFill>
            </a:endParaRPr>
          </a:p>
          <a:p>
            <a:pPr>
              <a:buNone/>
            </a:pPr>
            <a:r>
              <a:rPr lang="ru-RU" dirty="0" smtClean="0">
                <a:solidFill>
                  <a:schemeClr val="bg1"/>
                </a:solidFill>
              </a:rPr>
              <a:t>		История </a:t>
            </a:r>
            <a:r>
              <a:rPr lang="ru-RU" dirty="0" smtClean="0">
                <a:solidFill>
                  <a:schemeClr val="bg1"/>
                </a:solidFill>
              </a:rPr>
              <a:t>знает много примеров поистине гигантских жемчужин. Однако ни одна из них не дошла до наших дней: жемчужины не живут больше 150—200 лет</a:t>
            </a:r>
            <a:r>
              <a:rPr lang="ru-RU" dirty="0" smtClean="0">
                <a:solidFill>
                  <a:schemeClr val="bg1"/>
                </a:solidFill>
              </a:rPr>
              <a:t>.</a:t>
            </a:r>
            <a:endParaRPr lang="ru-RU" dirty="0">
              <a:solidFill>
                <a:schemeClr val="bg1"/>
              </a:solidFill>
            </a:endParaRPr>
          </a:p>
        </p:txBody>
      </p:sp>
      <p:pic>
        <p:nvPicPr>
          <p:cNvPr id="5131" name="Picture 11" descr="http://www.vix.ru/215695-1/pearl_jewelry_682.png"/>
          <p:cNvPicPr>
            <a:picLocks noChangeAspect="1" noChangeArrowheads="1"/>
          </p:cNvPicPr>
          <p:nvPr/>
        </p:nvPicPr>
        <p:blipFill>
          <a:blip r:embed="rId2"/>
          <a:srcRect/>
          <a:stretch>
            <a:fillRect/>
          </a:stretch>
        </p:blipFill>
        <p:spPr bwMode="auto">
          <a:xfrm>
            <a:off x="142844" y="500042"/>
            <a:ext cx="2679100" cy="2714644"/>
          </a:xfrm>
          <a:prstGeom prst="rect">
            <a:avLst/>
          </a:prstGeom>
          <a:noFill/>
        </p:spPr>
      </p:pic>
      <p:sp>
        <p:nvSpPr>
          <p:cNvPr id="10" name="Содержимое 2"/>
          <p:cNvSpPr txBox="1">
            <a:spLocks/>
          </p:cNvSpPr>
          <p:nvPr/>
        </p:nvSpPr>
        <p:spPr>
          <a:xfrm>
            <a:off x="285720" y="4786322"/>
            <a:ext cx="8501122" cy="1928826"/>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ru-RU" sz="3200" dirty="0" smtClean="0">
                <a:solidFill>
                  <a:schemeClr val="bg1"/>
                </a:solidFill>
              </a:rPr>
              <a:t>		«Жемчуг… почитается несчастливой драгоценностью, так как заключает в себе негативную силу. Он приносит владельцу слёзы, утрату иллюзий и надежд».</a:t>
            </a:r>
            <a:endParaRPr kumimoji="0" lang="ru-RU" sz="3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131"/>
                                        </p:tgtEl>
                                        <p:attrNameLst>
                                          <p:attrName>style.visibility</p:attrName>
                                        </p:attrNameLst>
                                      </p:cBhvr>
                                      <p:to>
                                        <p:strVal val="visible"/>
                                      </p:to>
                                    </p:set>
                                    <p:anim calcmode="lin" valueType="num">
                                      <p:cBhvr>
                                        <p:cTn id="7" dur="1000" fill="hold"/>
                                        <p:tgtEl>
                                          <p:spTgt spid="5131"/>
                                        </p:tgtEl>
                                        <p:attrNameLst>
                                          <p:attrName>ppt_w</p:attrName>
                                        </p:attrNameLst>
                                      </p:cBhvr>
                                      <p:tavLst>
                                        <p:tav tm="0">
                                          <p:val>
                                            <p:fltVal val="0"/>
                                          </p:val>
                                        </p:tav>
                                        <p:tav tm="100000">
                                          <p:val>
                                            <p:strVal val="#ppt_w"/>
                                          </p:val>
                                        </p:tav>
                                      </p:tavLst>
                                    </p:anim>
                                    <p:anim calcmode="lin" valueType="num">
                                      <p:cBhvr>
                                        <p:cTn id="8" dur="1000" fill="hold"/>
                                        <p:tgtEl>
                                          <p:spTgt spid="5131"/>
                                        </p:tgtEl>
                                        <p:attrNameLst>
                                          <p:attrName>ppt_h</p:attrName>
                                        </p:attrNameLst>
                                      </p:cBhvr>
                                      <p:tavLst>
                                        <p:tav tm="0">
                                          <p:val>
                                            <p:fltVal val="0"/>
                                          </p:val>
                                        </p:tav>
                                        <p:tav tm="100000">
                                          <p:val>
                                            <p:strVal val="#ppt_h"/>
                                          </p:val>
                                        </p:tav>
                                      </p:tavLst>
                                    </p:anim>
                                    <p:animEffect transition="in" filter="fade">
                                      <p:cBhvr>
                                        <p:cTn id="9" dur="1000"/>
                                        <p:tgtEl>
                                          <p:spTgt spid="5131"/>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4"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3000"/>
                            </p:stCondLst>
                            <p:childTnLst>
                              <p:par>
                                <p:cTn id="22" presetID="2" presetClass="entr" presetSubtype="4"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6" fill="hold">
                            <p:stCondLst>
                              <p:cond delay="4000"/>
                            </p:stCondLst>
                            <p:childTnLst>
                              <p:par>
                                <p:cTn id="27" presetID="2" presetClass="entr" presetSubtype="4" fill="hold" grpId="0"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1" fill="hold">
                            <p:stCondLst>
                              <p:cond delay="5000"/>
                            </p:stCondLst>
                            <p:childTnLst>
                              <p:par>
                                <p:cTn id="32" presetID="53"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fltVal val="0"/>
                                          </p:val>
                                        </p:tav>
                                        <p:tav tm="100000">
                                          <p:val>
                                            <p:strVal val="#ppt_w"/>
                                          </p:val>
                                        </p:tav>
                                      </p:tavLst>
                                    </p:anim>
                                    <p:anim calcmode="lin" valueType="num">
                                      <p:cBhvr>
                                        <p:cTn id="35" dur="1000" fill="hold"/>
                                        <p:tgtEl>
                                          <p:spTgt spid="10"/>
                                        </p:tgtEl>
                                        <p:attrNameLst>
                                          <p:attrName>ppt_h</p:attrName>
                                        </p:attrNameLst>
                                      </p:cBhvr>
                                      <p:tavLst>
                                        <p:tav tm="0">
                                          <p:val>
                                            <p:fltVal val="0"/>
                                          </p:val>
                                        </p:tav>
                                        <p:tav tm="100000">
                                          <p:val>
                                            <p:strVal val="#ppt_h"/>
                                          </p:val>
                                        </p:tav>
                                      </p:tavLst>
                                    </p:anim>
                                    <p:animEffect transition="in" filter="fade">
                                      <p:cBhvr>
                                        <p:cTn id="3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86116" y="0"/>
            <a:ext cx="2185974" cy="785794"/>
          </a:xfrm>
        </p:spPr>
        <p:txBody>
          <a:bodyPr>
            <a:normAutofit/>
          </a:bodyPr>
          <a:lstStyle/>
          <a:p>
            <a:r>
              <a:rPr lang="ru-RU" b="1" dirty="0" smtClean="0">
                <a:solidFill>
                  <a:schemeClr val="bg1"/>
                </a:solidFill>
              </a:rPr>
              <a:t>Бирюза</a:t>
            </a:r>
            <a:endParaRPr lang="ru-RU" dirty="0"/>
          </a:p>
        </p:txBody>
      </p:sp>
      <p:sp>
        <p:nvSpPr>
          <p:cNvPr id="3" name="Содержимое 2"/>
          <p:cNvSpPr>
            <a:spLocks noGrp="1"/>
          </p:cNvSpPr>
          <p:nvPr>
            <p:ph idx="1"/>
          </p:nvPr>
        </p:nvSpPr>
        <p:spPr>
          <a:xfrm>
            <a:off x="2214514" y="642918"/>
            <a:ext cx="6929486" cy="4525963"/>
          </a:xfrm>
        </p:spPr>
        <p:txBody>
          <a:bodyPr>
            <a:normAutofit/>
          </a:bodyPr>
          <a:lstStyle/>
          <a:p>
            <a:pPr>
              <a:buNone/>
            </a:pPr>
            <a:r>
              <a:rPr lang="ru-RU" sz="2800" dirty="0" smtClean="0">
                <a:solidFill>
                  <a:schemeClr val="bg1"/>
                </a:solidFill>
              </a:rPr>
              <a:t>		</a:t>
            </a:r>
            <a:r>
              <a:rPr lang="ru-RU" sz="2800" b="1" dirty="0" smtClean="0">
                <a:solidFill>
                  <a:schemeClr val="bg1"/>
                </a:solidFill>
              </a:rPr>
              <a:t>Бирюза</a:t>
            </a:r>
            <a:r>
              <a:rPr lang="ru-RU" sz="2800" dirty="0" smtClean="0">
                <a:solidFill>
                  <a:schemeClr val="bg1"/>
                </a:solidFill>
              </a:rPr>
              <a:t> - минерал, </a:t>
            </a:r>
            <a:r>
              <a:rPr lang="ru-RU" sz="2800" dirty="0" err="1" smtClean="0">
                <a:solidFill>
                  <a:schemeClr val="bg1"/>
                </a:solidFill>
              </a:rPr>
              <a:t>гидратированный</a:t>
            </a:r>
            <a:r>
              <a:rPr lang="ru-RU" sz="2800" dirty="0" smtClean="0">
                <a:solidFill>
                  <a:schemeClr val="bg1"/>
                </a:solidFill>
              </a:rPr>
              <a:t> </a:t>
            </a:r>
            <a:r>
              <a:rPr lang="ru-RU" sz="2800" dirty="0" smtClean="0">
                <a:solidFill>
                  <a:schemeClr val="bg1"/>
                </a:solidFill>
              </a:rPr>
              <a:t>фосфат </a:t>
            </a:r>
            <a:r>
              <a:rPr lang="ru-RU" sz="2800" dirty="0" err="1" smtClean="0">
                <a:solidFill>
                  <a:schemeClr val="bg1"/>
                </a:solidFill>
              </a:rPr>
              <a:t>аллюминия</a:t>
            </a:r>
            <a:r>
              <a:rPr lang="ru-RU" sz="2800" dirty="0" smtClean="0">
                <a:solidFill>
                  <a:schemeClr val="bg1"/>
                </a:solidFill>
              </a:rPr>
              <a:t> и меди CuAl</a:t>
            </a:r>
            <a:r>
              <a:rPr lang="ru-RU" sz="2800" baseline="-25000" dirty="0" smtClean="0">
                <a:solidFill>
                  <a:schemeClr val="bg1"/>
                </a:solidFill>
              </a:rPr>
              <a:t>6</a:t>
            </a:r>
            <a:r>
              <a:rPr lang="ru-RU" sz="2800" dirty="0" smtClean="0">
                <a:solidFill>
                  <a:schemeClr val="bg1"/>
                </a:solidFill>
              </a:rPr>
              <a:t>[PO</a:t>
            </a:r>
            <a:r>
              <a:rPr lang="ru-RU" sz="2800" baseline="-25000" dirty="0" smtClean="0">
                <a:solidFill>
                  <a:schemeClr val="bg1"/>
                </a:solidFill>
              </a:rPr>
              <a:t>4</a:t>
            </a:r>
            <a:r>
              <a:rPr lang="ru-RU" sz="2800" dirty="0" smtClean="0">
                <a:solidFill>
                  <a:schemeClr val="bg1"/>
                </a:solidFill>
              </a:rPr>
              <a:t>]</a:t>
            </a:r>
            <a:r>
              <a:rPr lang="ru-RU" sz="2800" baseline="-25000" dirty="0" smtClean="0">
                <a:solidFill>
                  <a:schemeClr val="bg1"/>
                </a:solidFill>
              </a:rPr>
              <a:t>4</a:t>
            </a:r>
            <a:r>
              <a:rPr lang="ru-RU" sz="2800" dirty="0" smtClean="0">
                <a:solidFill>
                  <a:schemeClr val="bg1"/>
                </a:solidFill>
              </a:rPr>
              <a:t>(OH)</a:t>
            </a:r>
            <a:r>
              <a:rPr lang="ru-RU" sz="2800" baseline="-25000" dirty="0" smtClean="0">
                <a:solidFill>
                  <a:schemeClr val="bg1"/>
                </a:solidFill>
              </a:rPr>
              <a:t>8</a:t>
            </a:r>
            <a:r>
              <a:rPr lang="ru-RU" sz="2800" dirty="0" smtClean="0">
                <a:solidFill>
                  <a:schemeClr val="bg1"/>
                </a:solidFill>
              </a:rPr>
              <a:t>·5H</a:t>
            </a:r>
            <a:r>
              <a:rPr lang="ru-RU" sz="2800" baseline="-25000" dirty="0" smtClean="0">
                <a:solidFill>
                  <a:schemeClr val="bg1"/>
                </a:solidFill>
              </a:rPr>
              <a:t>2</a:t>
            </a:r>
            <a:r>
              <a:rPr lang="ru-RU" sz="2800" dirty="0" smtClean="0">
                <a:solidFill>
                  <a:schemeClr val="bg1"/>
                </a:solidFill>
              </a:rPr>
              <a:t>O, один </a:t>
            </a:r>
            <a:r>
              <a:rPr lang="ru-RU" sz="2800" dirty="0" smtClean="0">
                <a:solidFill>
                  <a:schemeClr val="bg1"/>
                </a:solidFill>
              </a:rPr>
              <a:t>из самых популярных с древности и </a:t>
            </a:r>
            <a:r>
              <a:rPr lang="ru-RU" sz="2800" dirty="0" smtClean="0">
                <a:solidFill>
                  <a:schemeClr val="bg1"/>
                </a:solidFill>
              </a:rPr>
              <a:t>доныне поделочный</a:t>
            </a:r>
            <a:r>
              <a:rPr lang="ru-RU" sz="2800" dirty="0" smtClean="0">
                <a:solidFill>
                  <a:schemeClr val="bg1"/>
                </a:solidFill>
              </a:rPr>
              <a:t> и полудрагоценный камень</a:t>
            </a:r>
            <a:r>
              <a:rPr lang="ru-RU" sz="2800" dirty="0" smtClean="0">
                <a:solidFill>
                  <a:schemeClr val="bg1"/>
                </a:solidFill>
              </a:rPr>
              <a:t>. 	</a:t>
            </a:r>
            <a:r>
              <a:rPr lang="ru-RU" sz="2800" dirty="0" err="1" smtClean="0">
                <a:solidFill>
                  <a:schemeClr val="bg1"/>
                </a:solidFill>
              </a:rPr>
              <a:t>Триклинная</a:t>
            </a:r>
            <a:r>
              <a:rPr lang="ru-RU" sz="2800" dirty="0" smtClean="0">
                <a:solidFill>
                  <a:schemeClr val="bg1"/>
                </a:solidFill>
              </a:rPr>
              <a:t> сингония, </a:t>
            </a:r>
            <a:r>
              <a:rPr lang="ru-RU" sz="2800" dirty="0" err="1" smtClean="0">
                <a:solidFill>
                  <a:schemeClr val="bg1"/>
                </a:solidFill>
              </a:rPr>
              <a:t>триклинно</a:t>
            </a:r>
            <a:r>
              <a:rPr lang="ru-RU" sz="2800" dirty="0" smtClean="0">
                <a:solidFill>
                  <a:schemeClr val="bg1"/>
                </a:solidFill>
              </a:rPr>
              <a:t> - </a:t>
            </a:r>
            <a:r>
              <a:rPr lang="ru-RU" sz="2800" dirty="0" err="1" smtClean="0">
                <a:solidFill>
                  <a:schemeClr val="bg1"/>
                </a:solidFill>
              </a:rPr>
              <a:t>пинакоидальный</a:t>
            </a:r>
            <a:r>
              <a:rPr lang="ru-RU" sz="2800" dirty="0" smtClean="0">
                <a:solidFill>
                  <a:schemeClr val="bg1"/>
                </a:solidFill>
              </a:rPr>
              <a:t> </a:t>
            </a:r>
            <a:r>
              <a:rPr lang="ru-RU" sz="2800" dirty="0" smtClean="0">
                <a:solidFill>
                  <a:schemeClr val="bg1"/>
                </a:solidFill>
              </a:rPr>
              <a:t>вид симметрии.</a:t>
            </a:r>
            <a:endParaRPr lang="ru-RU" sz="2800" dirty="0">
              <a:solidFill>
                <a:schemeClr val="bg1"/>
              </a:solidFill>
            </a:endParaRPr>
          </a:p>
        </p:txBody>
      </p:sp>
      <p:pic>
        <p:nvPicPr>
          <p:cNvPr id="4100" name="Picture 4" descr="C:\Documents and Settings\Admin\Рабочий стол\1.png"/>
          <p:cNvPicPr>
            <a:picLocks noChangeAspect="1" noChangeArrowheads="1"/>
          </p:cNvPicPr>
          <p:nvPr/>
        </p:nvPicPr>
        <p:blipFill>
          <a:blip r:embed="rId2"/>
          <a:srcRect/>
          <a:stretch>
            <a:fillRect/>
          </a:stretch>
        </p:blipFill>
        <p:spPr bwMode="auto">
          <a:xfrm>
            <a:off x="0" y="928670"/>
            <a:ext cx="2428868" cy="2428868"/>
          </a:xfrm>
          <a:prstGeom prst="rect">
            <a:avLst/>
          </a:prstGeom>
          <a:noFill/>
        </p:spPr>
      </p:pic>
      <p:sp>
        <p:nvSpPr>
          <p:cNvPr id="7" name="Содержимое 2"/>
          <p:cNvSpPr txBox="1">
            <a:spLocks/>
          </p:cNvSpPr>
          <p:nvPr/>
        </p:nvSpPr>
        <p:spPr>
          <a:xfrm>
            <a:off x="142844" y="3929066"/>
            <a:ext cx="8786874" cy="2786058"/>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800" b="0" i="0" u="none" strike="noStrike" kern="1200" cap="none" spc="0" normalizeH="0" baseline="0" noProof="0" dirty="0" smtClean="0">
                <a:ln>
                  <a:noFill/>
                </a:ln>
                <a:solidFill>
                  <a:schemeClr val="bg1"/>
                </a:solidFill>
                <a:effectLst/>
                <a:uLnTx/>
                <a:uFillTx/>
                <a:latin typeface="+mn-lt"/>
                <a:ea typeface="+mn-ea"/>
                <a:cs typeface="+mn-cs"/>
              </a:rPr>
              <a:t>		«Бирюза</a:t>
            </a:r>
            <a:r>
              <a:rPr kumimoji="0" lang="ru-RU" sz="2800" b="0" i="0" u="none" strike="noStrike" kern="1200" cap="none" spc="0" normalizeH="0" noProof="0" dirty="0" smtClean="0">
                <a:ln>
                  <a:noFill/>
                </a:ln>
                <a:solidFill>
                  <a:schemeClr val="bg1"/>
                </a:solidFill>
                <a:effectLst/>
                <a:uLnTx/>
                <a:uFillTx/>
                <a:latin typeface="+mn-lt"/>
                <a:ea typeface="+mn-ea"/>
                <a:cs typeface="+mn-cs"/>
              </a:rPr>
              <a:t> необыкновенно счастливый камень, её главное свойство – примирять всё враждебное, она прекращает ссоры, устанавливает мир в семье, отводит гнев сильных… Есть </a:t>
            </a:r>
            <a:r>
              <a:rPr kumimoji="0" lang="ru-RU" sz="2800" b="0" i="0" u="none" strike="noStrike" kern="1200" cap="none" spc="0" normalizeH="0" noProof="0" dirty="0" err="1" smtClean="0">
                <a:ln>
                  <a:noFill/>
                </a:ln>
                <a:solidFill>
                  <a:schemeClr val="bg1"/>
                </a:solidFill>
                <a:effectLst/>
                <a:uLnTx/>
                <a:uFillTx/>
                <a:latin typeface="+mn-lt"/>
                <a:ea typeface="+mn-ea"/>
                <a:cs typeface="+mn-cs"/>
              </a:rPr>
              <a:t>роко</a:t>
            </a:r>
            <a:r>
              <a:rPr lang="ru-RU" sz="2800" dirty="0" smtClean="0">
                <a:solidFill>
                  <a:schemeClr val="bg1"/>
                </a:solidFill>
              </a:rPr>
              <a:t>вое свойство – приносить несчастья людям, не соблюдавшим нравственные заповеди. Ей свойственно умирать перед опасностью и в руках больного… Временно теряет блеск перед непогодой, когда воздух перестаёт быть прозрачным».</a:t>
            </a:r>
            <a:endParaRPr kumimoji="0" lang="ru-RU" sz="28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1000"/>
                                        <p:tgtEl>
                                          <p:spTgt spid="4100"/>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9"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ssolve">
                                      <p:cBhvr>
                                        <p:cTn id="17" dur="1000"/>
                                        <p:tgtEl>
                                          <p:spTgt spid="3">
                                            <p:txEl>
                                              <p:pRg st="0" end="0"/>
                                            </p:txEl>
                                          </p:spTgt>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488" y="-214338"/>
            <a:ext cx="1971660" cy="1011222"/>
          </a:xfrm>
        </p:spPr>
        <p:txBody>
          <a:bodyPr/>
          <a:lstStyle/>
          <a:p>
            <a:r>
              <a:rPr lang="ru-RU" b="1" dirty="0" smtClean="0">
                <a:solidFill>
                  <a:schemeClr val="bg1"/>
                </a:solidFill>
              </a:rPr>
              <a:t>Опал</a:t>
            </a:r>
            <a:endParaRPr lang="ru-RU" b="1" dirty="0">
              <a:solidFill>
                <a:schemeClr val="bg1"/>
              </a:solidFill>
            </a:endParaRPr>
          </a:p>
        </p:txBody>
      </p:sp>
      <p:sp>
        <p:nvSpPr>
          <p:cNvPr id="3" name="Содержимое 2"/>
          <p:cNvSpPr>
            <a:spLocks noGrp="1"/>
          </p:cNvSpPr>
          <p:nvPr>
            <p:ph idx="1"/>
          </p:nvPr>
        </p:nvSpPr>
        <p:spPr>
          <a:xfrm>
            <a:off x="2571736" y="714356"/>
            <a:ext cx="6400816" cy="4525963"/>
          </a:xfrm>
        </p:spPr>
        <p:txBody>
          <a:bodyPr>
            <a:normAutofit/>
          </a:bodyPr>
          <a:lstStyle/>
          <a:p>
            <a:pPr>
              <a:buNone/>
            </a:pPr>
            <a:r>
              <a:rPr lang="ru-RU" sz="2800" dirty="0" smtClean="0">
                <a:solidFill>
                  <a:schemeClr val="bg1"/>
                </a:solidFill>
              </a:rPr>
              <a:t>		</a:t>
            </a:r>
            <a:r>
              <a:rPr lang="ru-RU" sz="2800" b="1" dirty="0" smtClean="0">
                <a:solidFill>
                  <a:schemeClr val="bg1"/>
                </a:solidFill>
              </a:rPr>
              <a:t>Опал</a:t>
            </a:r>
            <a:r>
              <a:rPr lang="ru-RU" sz="2800" dirty="0" smtClean="0">
                <a:solidFill>
                  <a:schemeClr val="bg1"/>
                </a:solidFill>
              </a:rPr>
              <a:t> – </a:t>
            </a:r>
            <a:r>
              <a:rPr lang="vi-VN" sz="2800" dirty="0" smtClean="0">
                <a:solidFill>
                  <a:schemeClr val="bg1"/>
                </a:solidFill>
              </a:rPr>
              <a:t>минералоид,</a:t>
            </a:r>
            <a:r>
              <a:rPr lang="ru-RU" sz="2800" dirty="0" smtClean="0">
                <a:solidFill>
                  <a:schemeClr val="bg1"/>
                </a:solidFill>
              </a:rPr>
              <a:t> </a:t>
            </a:r>
            <a:r>
              <a:rPr lang="vi-VN" sz="2800" dirty="0" smtClean="0">
                <a:solidFill>
                  <a:schemeClr val="bg1"/>
                </a:solidFill>
              </a:rPr>
              <a:t>аморфный</a:t>
            </a:r>
            <a:r>
              <a:rPr lang="ru-RU" sz="2800" dirty="0" smtClean="0">
                <a:solidFill>
                  <a:schemeClr val="bg1"/>
                </a:solidFill>
              </a:rPr>
              <a:t> </a:t>
            </a:r>
            <a:r>
              <a:rPr lang="vi-VN" sz="2800" dirty="0" smtClean="0">
                <a:solidFill>
                  <a:schemeClr val="bg1"/>
                </a:solidFill>
              </a:rPr>
              <a:t>кремнезём</a:t>
            </a:r>
            <a:r>
              <a:rPr lang="ru-RU" sz="2800" dirty="0" smtClean="0">
                <a:solidFill>
                  <a:schemeClr val="bg1"/>
                </a:solidFill>
              </a:rPr>
              <a:t> </a:t>
            </a:r>
            <a:r>
              <a:rPr lang="en-US" sz="2800" dirty="0" smtClean="0">
                <a:solidFill>
                  <a:schemeClr val="bg1"/>
                </a:solidFill>
              </a:rPr>
              <a:t>SiO</a:t>
            </a:r>
            <a:r>
              <a:rPr lang="en-US" sz="2800" baseline="-25000" dirty="0" smtClean="0">
                <a:solidFill>
                  <a:schemeClr val="bg1"/>
                </a:solidFill>
              </a:rPr>
              <a:t>2</a:t>
            </a:r>
            <a:r>
              <a:rPr lang="en-US" sz="2800" b="1" dirty="0" smtClean="0">
                <a:solidFill>
                  <a:schemeClr val="bg1"/>
                </a:solidFill>
              </a:rPr>
              <a:t>·</a:t>
            </a:r>
            <a:r>
              <a:rPr lang="en-US" sz="2800" dirty="0" smtClean="0">
                <a:solidFill>
                  <a:schemeClr val="bg1"/>
                </a:solidFill>
              </a:rPr>
              <a:t>n</a:t>
            </a:r>
            <a:r>
              <a:rPr lang="en-US" sz="2800" i="1" dirty="0" smtClean="0">
                <a:solidFill>
                  <a:schemeClr val="bg1"/>
                </a:solidFill>
              </a:rPr>
              <a:t>H</a:t>
            </a:r>
            <a:r>
              <a:rPr lang="en-US" sz="2800" i="1" baseline="-25000" dirty="0" smtClean="0">
                <a:solidFill>
                  <a:schemeClr val="bg1"/>
                </a:solidFill>
              </a:rPr>
              <a:t>2</a:t>
            </a:r>
            <a:r>
              <a:rPr lang="en-US" sz="2800" i="1" dirty="0" smtClean="0">
                <a:solidFill>
                  <a:schemeClr val="bg1"/>
                </a:solidFill>
              </a:rPr>
              <a:t>O</a:t>
            </a:r>
            <a:r>
              <a:rPr lang="ru-RU" sz="2800" i="1" dirty="0" smtClean="0">
                <a:solidFill>
                  <a:schemeClr val="bg1"/>
                </a:solidFill>
              </a:rPr>
              <a:t> </a:t>
            </a:r>
            <a:r>
              <a:rPr lang="en-US" sz="2800" dirty="0" smtClean="0">
                <a:solidFill>
                  <a:schemeClr val="bg1"/>
                </a:solidFill>
              </a:rPr>
              <a:t>(</a:t>
            </a:r>
            <a:r>
              <a:rPr lang="vi-VN" sz="2800" dirty="0" smtClean="0">
                <a:solidFill>
                  <a:schemeClr val="bg1"/>
                </a:solidFill>
              </a:rPr>
              <a:t>гидрат</a:t>
            </a:r>
            <a:r>
              <a:rPr lang="ru-RU" sz="2800" dirty="0" smtClean="0">
                <a:solidFill>
                  <a:schemeClr val="bg1"/>
                </a:solidFill>
              </a:rPr>
              <a:t> </a:t>
            </a:r>
            <a:r>
              <a:rPr lang="vi-VN" sz="2800" dirty="0" smtClean="0">
                <a:solidFill>
                  <a:schemeClr val="bg1"/>
                </a:solidFill>
              </a:rPr>
              <a:t>диоксида</a:t>
            </a:r>
            <a:r>
              <a:rPr lang="ru-RU" sz="2800" dirty="0" smtClean="0">
                <a:solidFill>
                  <a:schemeClr val="bg1"/>
                </a:solidFill>
              </a:rPr>
              <a:t> </a:t>
            </a:r>
            <a:r>
              <a:rPr lang="vi-VN" sz="2800" dirty="0" smtClean="0">
                <a:solidFill>
                  <a:schemeClr val="bg1"/>
                </a:solidFill>
              </a:rPr>
              <a:t>кремния),</a:t>
            </a:r>
            <a:r>
              <a:rPr lang="ru-RU" sz="2800" dirty="0" smtClean="0">
                <a:solidFill>
                  <a:schemeClr val="bg1"/>
                </a:solidFill>
              </a:rPr>
              <a:t> </a:t>
            </a:r>
            <a:r>
              <a:rPr lang="vi-VN" sz="2800" dirty="0" smtClean="0">
                <a:solidFill>
                  <a:schemeClr val="bg1"/>
                </a:solidFill>
              </a:rPr>
              <a:t>широко </a:t>
            </a:r>
            <a:r>
              <a:rPr lang="vi-VN" sz="2800" dirty="0" smtClean="0">
                <a:solidFill>
                  <a:schemeClr val="bg1"/>
                </a:solidFill>
              </a:rPr>
              <a:t>используемый в ювелирном деле.</a:t>
            </a:r>
            <a:endParaRPr lang="ru-RU" sz="2800" dirty="0">
              <a:solidFill>
                <a:schemeClr val="bg1"/>
              </a:solidFill>
            </a:endParaRPr>
          </a:p>
        </p:txBody>
      </p:sp>
      <p:pic>
        <p:nvPicPr>
          <p:cNvPr id="3073" name="Picture 1" descr="C:\Documents and Settings\Admin\Рабочий стол\опал.png"/>
          <p:cNvPicPr>
            <a:picLocks noChangeAspect="1" noChangeArrowheads="1"/>
          </p:cNvPicPr>
          <p:nvPr/>
        </p:nvPicPr>
        <p:blipFill>
          <a:blip r:embed="rId2"/>
          <a:srcRect/>
          <a:stretch>
            <a:fillRect/>
          </a:stretch>
        </p:blipFill>
        <p:spPr bwMode="auto">
          <a:xfrm>
            <a:off x="-285784" y="285728"/>
            <a:ext cx="3536180" cy="2357454"/>
          </a:xfrm>
          <a:prstGeom prst="rect">
            <a:avLst/>
          </a:prstGeom>
          <a:noFill/>
        </p:spPr>
      </p:pic>
      <p:sp>
        <p:nvSpPr>
          <p:cNvPr id="5" name="Содержимое 2"/>
          <p:cNvSpPr txBox="1">
            <a:spLocks/>
          </p:cNvSpPr>
          <p:nvPr/>
        </p:nvSpPr>
        <p:spPr>
          <a:xfrm>
            <a:off x="285720" y="2714620"/>
            <a:ext cx="8643998" cy="392909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800" b="0" i="0" u="none" strike="noStrike" kern="1200" cap="none" spc="0" normalizeH="0" baseline="0" noProof="0" dirty="0" smtClean="0">
                <a:ln>
                  <a:noFill/>
                </a:ln>
                <a:solidFill>
                  <a:schemeClr val="bg1"/>
                </a:solidFill>
                <a:effectLst/>
                <a:uLnTx/>
                <a:uFillTx/>
                <a:latin typeface="+mn-lt"/>
                <a:ea typeface="+mn-ea"/>
                <a:cs typeface="+mn-cs"/>
              </a:rPr>
              <a:t>		«Опалу свойственно питать неопределённые обманчивые надежды,</a:t>
            </a:r>
            <a:r>
              <a:rPr kumimoji="0" lang="ru-RU" sz="2800" b="0" i="0" u="none" strike="noStrike" kern="1200" cap="none" spc="0" normalizeH="0" noProof="0" dirty="0" smtClean="0">
                <a:ln>
                  <a:noFill/>
                </a:ln>
                <a:solidFill>
                  <a:schemeClr val="bg1"/>
                </a:solidFill>
                <a:effectLst/>
                <a:uLnTx/>
                <a:uFillTx/>
                <a:latin typeface="+mn-lt"/>
                <a:ea typeface="+mn-ea"/>
                <a:cs typeface="+mn-cs"/>
              </a:rPr>
              <a:t> он считается камнем одиночества, символом разрушенных иллюзий и обманутых надежд. Влияние опала на человека полно самых непредсказуемых опасностей… Он рождает злобные подозрения, сеет раздоры, омрачает разум опасениями и страхом перед темнотой.</a:t>
            </a:r>
            <a:r>
              <a:rPr kumimoji="0" lang="ru-RU" sz="2800" b="0" i="0" u="none" strike="noStrike" kern="1200" cap="none" spc="0" normalizeH="0" baseline="0" noProof="0" dirty="0" smtClean="0">
                <a:ln>
                  <a:noFill/>
                </a:ln>
                <a:solidFill>
                  <a:schemeClr val="bg1"/>
                </a:solidFill>
                <a:effectLst/>
                <a:uLnTx/>
                <a:uFillTx/>
                <a:latin typeface="+mn-lt"/>
                <a:ea typeface="+mn-ea"/>
                <a:cs typeface="+mn-cs"/>
              </a:rPr>
              <a:t> </a:t>
            </a:r>
            <a:endParaRPr kumimoji="0" lang="ru-RU" sz="28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073"/>
                                        </p:tgtEl>
                                        <p:attrNameLst>
                                          <p:attrName>style.visibility</p:attrName>
                                        </p:attrNameLst>
                                      </p:cBhvr>
                                      <p:to>
                                        <p:strVal val="visible"/>
                                      </p:to>
                                    </p:set>
                                    <p:animEffect transition="in" filter="dissolve">
                                      <p:cBhvr>
                                        <p:cTn id="7" dur="1000"/>
                                        <p:tgtEl>
                                          <p:spTgt spid="3073"/>
                                        </p:tgtEl>
                                      </p:cBhvr>
                                    </p:animEffect>
                                  </p:childTnLst>
                                </p:cTn>
                              </p:par>
                            </p:childTnLst>
                          </p:cTn>
                        </p:par>
                        <p:par>
                          <p:cTn id="8" fill="hold">
                            <p:stCondLst>
                              <p:cond delay="1000"/>
                            </p:stCondLst>
                            <p:childTnLst>
                              <p:par>
                                <p:cTn id="9" presetID="54" presetClass="entr" presetSubtype="0" accel="10000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0.05"/>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 calcmode="lin" valueType="num">
                                      <p:cBhvr>
                                        <p:cTn id="13" dur="1000" fill="hold"/>
                                        <p:tgtEl>
                                          <p:spTgt spid="2"/>
                                        </p:tgtEl>
                                        <p:attrNameLst>
                                          <p:attrName>ppt_x</p:attrName>
                                        </p:attrNameLst>
                                      </p:cBhvr>
                                      <p:tavLst>
                                        <p:tav tm="0">
                                          <p:val>
                                            <p:strVal val="#ppt_x-.2"/>
                                          </p:val>
                                        </p:tav>
                                        <p:tav tm="100000">
                                          <p:val>
                                            <p:strVal val="#ppt_x"/>
                                          </p:val>
                                        </p:tav>
                                      </p:tavLst>
                                    </p:anim>
                                    <p:anim calcmode="lin" valueType="num">
                                      <p:cBhvr>
                                        <p:cTn id="14" dur="1000" fill="hold"/>
                                        <p:tgtEl>
                                          <p:spTgt spid="2"/>
                                        </p:tgtEl>
                                        <p:attrNameLst>
                                          <p:attrName>ppt_y</p:attrName>
                                        </p:attrNameLst>
                                      </p:cBhvr>
                                      <p:tavLst>
                                        <p:tav tm="0">
                                          <p:val>
                                            <p:strVal val="#ppt_y"/>
                                          </p:val>
                                        </p:tav>
                                        <p:tav tm="100000">
                                          <p:val>
                                            <p:strVal val="#ppt_y"/>
                                          </p:val>
                                        </p:tav>
                                      </p:tavLst>
                                    </p:anim>
                                    <p:animEffect transition="in" filter="fade">
                                      <p:cBhvr>
                                        <p:cTn id="15" dur="1000"/>
                                        <p:tgtEl>
                                          <p:spTgt spid="2"/>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0F0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286</Words>
  <PresentationFormat>Экран (4:3)</PresentationFormat>
  <Paragraphs>53</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Драгоценные камни в русской классике</vt:lpstr>
      <vt:lpstr>Слайд 2</vt:lpstr>
      <vt:lpstr>Слайд 3</vt:lpstr>
      <vt:lpstr>Слайд 4</vt:lpstr>
      <vt:lpstr>Слайд 5</vt:lpstr>
      <vt:lpstr>Содержание:</vt:lpstr>
      <vt:lpstr>Жемчуг</vt:lpstr>
      <vt:lpstr>Бирюза</vt:lpstr>
      <vt:lpstr>Опал</vt:lpstr>
      <vt:lpstr>Гранат</vt:lpstr>
      <vt:lpstr>Коралл</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Драгоценные камни в русской классике</dc:title>
  <cp:lastModifiedBy>Admin</cp:lastModifiedBy>
  <cp:revision>62</cp:revision>
  <dcterms:modified xsi:type="dcterms:W3CDTF">2011-11-20T21:06:34Z</dcterms:modified>
</cp:coreProperties>
</file>