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91EF1-13B9-4254-B172-FF4990959C71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AE0EC-F65C-4BC5-90B4-A10F88ABEE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963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ECB60A9-6978-4145-83BF-8F44235EDBBD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AF6F3E0-802B-4332-83AC-764571A4E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   МИР       ГЛАЗАМИ                   ЭКОЛОГА.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00B050"/>
                </a:solidFill>
              </a:rPr>
              <a:t>Учитель начальных       классов Савичева  О.Н.</a:t>
            </a:r>
          </a:p>
          <a:p>
            <a:r>
              <a:rPr lang="ru-RU" dirty="0">
                <a:solidFill>
                  <a:srgbClr val="00B050"/>
                </a:solidFill>
              </a:rPr>
              <a:t>        МБОУ  СОШ    </a:t>
            </a:r>
          </a:p>
          <a:p>
            <a:r>
              <a:rPr lang="ru-RU" dirty="0">
                <a:solidFill>
                  <a:srgbClr val="00B050"/>
                </a:solidFill>
              </a:rPr>
              <a:t>      с. </a:t>
            </a:r>
            <a:r>
              <a:rPr lang="ru-RU" dirty="0" err="1">
                <a:solidFill>
                  <a:srgbClr val="00B050"/>
                </a:solidFill>
              </a:rPr>
              <a:t>Тавтиманово</a:t>
            </a:r>
            <a:r>
              <a:rPr lang="ru-RU" dirty="0">
                <a:solidFill>
                  <a:srgbClr val="00B050"/>
                </a:solidFill>
              </a:rPr>
              <a:t>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85460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2996791"/>
              </p:ext>
            </p:extLst>
          </p:nvPr>
        </p:nvGraphicFramePr>
        <p:xfrm>
          <a:off x="1607127" y="1995055"/>
          <a:ext cx="5053105" cy="720436"/>
        </p:xfrm>
        <a:graphic>
          <a:graphicData uri="http://schemas.openxmlformats.org/drawingml/2006/table">
            <a:tbl>
              <a:tblPr>
                <a:solidFill>
                  <a:srgbClr val="FFFF00"/>
                </a:solidFill>
              </a:tblPr>
              <a:tblGrid>
                <a:gridCol w="595746"/>
                <a:gridCol w="595745"/>
                <a:gridCol w="595746"/>
                <a:gridCol w="595745"/>
                <a:gridCol w="609600"/>
                <a:gridCol w="692371"/>
                <a:gridCol w="720080"/>
                <a:gridCol w="648072"/>
              </a:tblGrid>
              <a:tr h="7204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7147502"/>
              </p:ext>
            </p:extLst>
          </p:nvPr>
        </p:nvGraphicFramePr>
        <p:xfrm>
          <a:off x="1593273" y="2708920"/>
          <a:ext cx="581891" cy="1211917"/>
        </p:xfrm>
        <a:graphic>
          <a:graphicData uri="http://schemas.openxmlformats.org/drawingml/2006/table">
            <a:tbl>
              <a:tblPr/>
              <a:tblGrid>
                <a:gridCol w="581891"/>
              </a:tblGrid>
              <a:tr h="6300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8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8434325"/>
              </p:ext>
            </p:extLst>
          </p:nvPr>
        </p:nvGraphicFramePr>
        <p:xfrm>
          <a:off x="2195736" y="2708920"/>
          <a:ext cx="4464497" cy="648072"/>
        </p:xfrm>
        <a:graphic>
          <a:graphicData uri="http://schemas.openxmlformats.org/drawingml/2006/table">
            <a:tbl>
              <a:tblPr/>
              <a:tblGrid>
                <a:gridCol w="589028"/>
                <a:gridCol w="623454"/>
                <a:gridCol w="581891"/>
                <a:gridCol w="623455"/>
                <a:gridCol w="692727"/>
                <a:gridCol w="705869"/>
                <a:gridCol w="648073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4371515"/>
              </p:ext>
            </p:extLst>
          </p:nvPr>
        </p:nvGraphicFramePr>
        <p:xfrm>
          <a:off x="2771800" y="3356992"/>
          <a:ext cx="3240360" cy="577699"/>
        </p:xfrm>
        <a:graphic>
          <a:graphicData uri="http://schemas.openxmlformats.org/drawingml/2006/table">
            <a:tbl>
              <a:tblPr/>
              <a:tblGrid>
                <a:gridCol w="3240360"/>
              </a:tblGrid>
              <a:tr h="5776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346953"/>
              </p:ext>
            </p:extLst>
          </p:nvPr>
        </p:nvGraphicFramePr>
        <p:xfrm>
          <a:off x="2771800" y="3920836"/>
          <a:ext cx="3240361" cy="568037"/>
        </p:xfrm>
        <a:graphic>
          <a:graphicData uri="http://schemas.openxmlformats.org/drawingml/2006/table">
            <a:tbl>
              <a:tblPr/>
              <a:tblGrid>
                <a:gridCol w="3240361"/>
              </a:tblGrid>
              <a:tr h="5680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8109148"/>
              </p:ext>
            </p:extLst>
          </p:nvPr>
        </p:nvGraphicFramePr>
        <p:xfrm>
          <a:off x="3408218" y="3352800"/>
          <a:ext cx="595746" cy="1732384"/>
        </p:xfrm>
        <a:graphic>
          <a:graphicData uri="http://schemas.openxmlformats.org/drawingml/2006/table">
            <a:tbl>
              <a:tblPr/>
              <a:tblGrid>
                <a:gridCol w="595746"/>
              </a:tblGrid>
              <a:tr h="17323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3429882"/>
              </p:ext>
            </p:extLst>
          </p:nvPr>
        </p:nvGraphicFramePr>
        <p:xfrm>
          <a:off x="4644007" y="3356992"/>
          <a:ext cx="648073" cy="1152128"/>
        </p:xfrm>
        <a:graphic>
          <a:graphicData uri="http://schemas.openxmlformats.org/drawingml/2006/table">
            <a:tbl>
              <a:tblPr/>
              <a:tblGrid>
                <a:gridCol w="648073"/>
              </a:tblGrid>
              <a:tr h="1152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14267"/>
              </p:ext>
            </p:extLst>
          </p:nvPr>
        </p:nvGraphicFramePr>
        <p:xfrm>
          <a:off x="5292436" y="1371600"/>
          <a:ext cx="1343891" cy="609600"/>
        </p:xfrm>
        <a:graphic>
          <a:graphicData uri="http://schemas.openxmlformats.org/drawingml/2006/table">
            <a:tbl>
              <a:tblPr/>
              <a:tblGrid>
                <a:gridCol w="1343891"/>
              </a:tblGrid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1337650"/>
              </p:ext>
            </p:extLst>
          </p:nvPr>
        </p:nvGraphicFramePr>
        <p:xfrm>
          <a:off x="5999018" y="720436"/>
          <a:ext cx="637309" cy="1260764"/>
        </p:xfrm>
        <a:graphic>
          <a:graphicData uri="http://schemas.openxmlformats.org/drawingml/2006/table">
            <a:tbl>
              <a:tblPr/>
              <a:tblGrid>
                <a:gridCol w="637309"/>
              </a:tblGrid>
              <a:tr h="12607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2405935"/>
              </p:ext>
            </p:extLst>
          </p:nvPr>
        </p:nvGraphicFramePr>
        <p:xfrm>
          <a:off x="5306291" y="692697"/>
          <a:ext cx="665018" cy="651195"/>
        </p:xfrm>
        <a:graphic>
          <a:graphicData uri="http://schemas.openxmlformats.org/drawingml/2006/table">
            <a:tbl>
              <a:tblPr/>
              <a:tblGrid>
                <a:gridCol w="665018"/>
              </a:tblGrid>
              <a:tr h="651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175164" y="1371600"/>
          <a:ext cx="1219200" cy="609600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175164" y="762000"/>
          <a:ext cx="609600" cy="119149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1914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003964" y="1343891"/>
          <a:ext cx="568036" cy="637309"/>
        </p:xfrm>
        <a:graphic>
          <a:graphicData uri="http://schemas.openxmlformats.org/drawingml/2006/table">
            <a:tbl>
              <a:tblPr/>
              <a:tblGrid>
                <a:gridCol w="568036"/>
              </a:tblGrid>
              <a:tr h="6373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621922" y="198884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260574" y="691532"/>
            <a:ext cx="36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792980" y="1544190"/>
            <a:ext cx="33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410705" y="193171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977338" y="135952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626234" y="1994546"/>
            <a:ext cx="516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292080" y="737698"/>
            <a:ext cx="48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999141" y="737698"/>
            <a:ext cx="507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8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758337" y="2068514"/>
            <a:ext cx="4427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Э</a:t>
            </a:r>
          </a:p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Х</a:t>
            </a:r>
          </a:p>
          <a:p>
            <a:endParaRPr lang="ru-RU" sz="2400" b="1" i="1" dirty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О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1638" y="823722"/>
            <a:ext cx="4122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</a:t>
            </a:r>
          </a:p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Е</a:t>
            </a:r>
          </a:p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К</a:t>
            </a:r>
          </a:p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А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62641" y="1182593"/>
            <a:ext cx="46198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М</a:t>
            </a:r>
          </a:p>
          <a:p>
            <a:endParaRPr lang="ru-RU" sz="2400" b="1" i="1" dirty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О</a:t>
            </a:r>
          </a:p>
          <a:p>
            <a:endParaRPr lang="ru-RU" sz="2400" b="1" i="1" dirty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Р</a:t>
            </a:r>
          </a:p>
          <a:p>
            <a:endParaRPr lang="ru-RU" sz="2400" b="1" i="1" dirty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О</a:t>
            </a:r>
          </a:p>
          <a:p>
            <a:endParaRPr lang="ru-RU" sz="2400" b="1" i="1" dirty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З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95323" y="2290829"/>
            <a:ext cx="3994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Л</a:t>
            </a:r>
          </a:p>
          <a:p>
            <a:endParaRPr lang="ru-RU" sz="2000" b="1" i="1" dirty="0">
              <a:solidFill>
                <a:srgbClr val="0070C0"/>
              </a:solidFill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О</a:t>
            </a:r>
          </a:p>
          <a:p>
            <a:endParaRPr lang="ru-RU" sz="2000" b="1" i="1" dirty="0">
              <a:solidFill>
                <a:srgbClr val="0070C0"/>
              </a:solidFill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Д</a:t>
            </a:r>
          </a:p>
          <a:p>
            <a:endParaRPr lang="ru-RU" sz="2000" b="1" i="1" dirty="0">
              <a:solidFill>
                <a:srgbClr val="0070C0"/>
              </a:solidFill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К</a:t>
            </a:r>
          </a:p>
          <a:p>
            <a:endParaRPr lang="ru-RU" sz="2000" b="1" i="1" dirty="0">
              <a:solidFill>
                <a:srgbClr val="0070C0"/>
              </a:solidFill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А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54630" y="1283264"/>
            <a:ext cx="52770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Д</a:t>
            </a:r>
          </a:p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О</a:t>
            </a:r>
          </a:p>
          <a:p>
            <a:endParaRPr lang="ru-RU" sz="2400" b="1" i="1" dirty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Ж</a:t>
            </a:r>
          </a:p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Д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Ь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93642" y="1568695"/>
            <a:ext cx="46198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Г</a:t>
            </a:r>
          </a:p>
          <a:p>
            <a:endParaRPr lang="ru-RU" sz="2400" b="1" i="1" dirty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Р</a:t>
            </a:r>
          </a:p>
          <a:p>
            <a:endParaRPr lang="ru-RU" sz="2400" b="1" i="1" dirty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О</a:t>
            </a:r>
          </a:p>
          <a:p>
            <a:endParaRPr lang="ru-RU" sz="2400" b="1" i="1" dirty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М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86849" y="790804"/>
            <a:ext cx="41229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У</a:t>
            </a:r>
          </a:p>
          <a:p>
            <a:endParaRPr lang="ru-RU" sz="2400" b="1" dirty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Л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И</a:t>
            </a:r>
          </a:p>
          <a:p>
            <a:endParaRPr lang="ru-RU" sz="2400" b="1" dirty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Т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К</a:t>
            </a:r>
          </a:p>
          <a:p>
            <a:endParaRPr lang="ru-RU" sz="2400" b="1" dirty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76141" y="765582"/>
            <a:ext cx="46198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М</a:t>
            </a:r>
          </a:p>
          <a:p>
            <a:endParaRPr lang="ru-RU" sz="2400" b="1" dirty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А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Я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>
                <a:solidFill>
                  <a:srgbClr val="0070C0"/>
                </a:solidFill>
              </a:rPr>
              <a:t>К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90787" y="5374956"/>
            <a:ext cx="60708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Прочитайте слова-отгадки.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Назовите объекты природы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109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484783"/>
            <a:ext cx="3664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1 Что такое природа?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784470"/>
            <a:ext cx="4301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2 Какая бывает природа?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933056"/>
            <a:ext cx="6159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3 Назовите царства  живой природы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25102" y="2204864"/>
            <a:ext cx="7454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Все ,что окружает нас и не сделано руками человека.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2124" y="3532946"/>
            <a:ext cx="4863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Природа бывает живая и неживая.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4869160"/>
            <a:ext cx="645240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Царство растений,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царство животных, </a:t>
            </a:r>
            <a:r>
              <a:rPr lang="ru-RU" sz="2000" dirty="0">
                <a:solidFill>
                  <a:srgbClr val="0070C0"/>
                </a:solidFill>
              </a:rPr>
              <a:t>царство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г</a:t>
            </a:r>
            <a:r>
              <a:rPr lang="ru-RU" sz="2000" dirty="0" smtClean="0">
                <a:solidFill>
                  <a:srgbClr val="0070C0"/>
                </a:solidFill>
              </a:rPr>
              <a:t>рибов,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царство бактерий.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623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4441" y="1039878"/>
            <a:ext cx="47355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ЭКОЛОГИЯ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348346"/>
            <a:ext cx="782938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Слово</a:t>
            </a:r>
            <a:r>
              <a:rPr lang="ru-RU" sz="3200" b="1" i="1" dirty="0" smtClean="0">
                <a:solidFill>
                  <a:srgbClr val="7030A0"/>
                </a:solidFill>
              </a:rPr>
              <a:t> экология </a:t>
            </a:r>
            <a:r>
              <a:rPr lang="ru-RU" sz="3200" dirty="0" smtClean="0">
                <a:solidFill>
                  <a:srgbClr val="7030A0"/>
                </a:solidFill>
              </a:rPr>
              <a:t>образовалось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 из двух греческих слов :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«</a:t>
            </a:r>
            <a:r>
              <a:rPr lang="ru-RU" sz="3200" dirty="0" err="1" smtClean="0">
                <a:solidFill>
                  <a:srgbClr val="7030A0"/>
                </a:solidFill>
              </a:rPr>
              <a:t>экос</a:t>
            </a:r>
            <a:r>
              <a:rPr lang="ru-RU" sz="3200" dirty="0" smtClean="0">
                <a:solidFill>
                  <a:srgbClr val="7030A0"/>
                </a:solidFill>
              </a:rPr>
              <a:t>»-что значит дом,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 и «логос»-наука ,учение.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Наука о нашем собственном доме,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 о Земле и о законах, 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по которым мы должны в нем жить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1668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-partners.google.com/images?q=tbn:ANd9GcT4s2rQo8H0s1XLDg5HvnaAQFlK-g241NAwpMuF44snjCs3BlaqHyvI0w:http://f4.foto.rambler.ru/preview/c/190x160/4318af55-2ee2-366c-019f-4b872f7df723/%D0%91%D0%B0%D0%B1%D0%BE%D1%87%D0%BA%D0%B0_%D0%BA%D1%80%D0%B0%D1%81%D0%B0%D0%B2%D0%B8%D1%86%D0%B0.jpg">
            <a:hlinkClick r:id="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742069"/>
            <a:ext cx="2376264" cy="187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-partners.google.com/images?q=tbn:ANd9GcQT01WAeTLqqSgSP53b5ZOyM67A6ICYUieRbxjWNxli8PovFxHJgf5rfnU:http://f1.foto.rambler.ru/preview/r/668x501/4e5b77a0-4a56-5979-2bda-2d097fd4cf2c/%D0%91%D0%B0%D0%B1%D0%BE%D1%87%D0%BA%D0%B0_%D0%BA%D1%80%D0%B0%D1%81%D0%B0%D0%B2%D0%B8%D1%86%D0%B0.jpg">
            <a:hlinkClick r:id="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92696"/>
            <a:ext cx="2520280" cy="192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-partners.google.com/images?q=tbn:ANd9GcTaxmJzJvuTIiKdnPYNksuSExcE3bVtWNNMTjnb2kbJ4hmznfLEOoQKKi0:http://gdb.rferl.org/FAD9E8C2-B63B-4B0F-ADDE-3A9D35538B1C_mw800_mh600_s.jpg">
            <a:hlinkClick r:id="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37112"/>
            <a:ext cx="235658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-partners.google.com/images?q=tbn:ANd9GcSO928j8wL1ln7kLU7uh8lO--3jatBPadKX7KRczcRwm_MQNw4tSEO8-oc:http://ekb.kassy.ru/media/27/2745cc3635aca3887769d1d693fdf4e7-1309.jpg">
            <a:hlinkClick r:id="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53255"/>
            <a:ext cx="2520280" cy="188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ages-partners.google.com/images?q=tbn:ANd9GcRYSqgrb57EWYgMBkIb04GeptGkjzknRr5LiWQGCS1KkJNqJ0UugezVV1I:http://www.cirota.ru/forum/images/59/59399.jpeg">
            <a:hlinkClick r:id="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73381"/>
            <a:ext cx="2528206" cy="178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1060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67 0.046 -0.125 0.113 -0.129 C 0.177 -0.134 0.237 -0.089 0.241 -0.024 C 0.246 0.036 0.204 0.092 0.144 0.096 C 0.089 0.099 0.037 0.062 0.033 0.006 C 0.029 -0.045 0.064 -0.093 0.115 -0.097 C 0.162 -0.1 0.206 -0.069 0.209 -0.022 C 0.212 0.02 0.184 0.061 0.142 0.063 C 0.104 0.066 0.068 0.042 0.065 0.004 C 0.063 -0.03 0.084 -0.063 0.117 -0.065 C 0.146 -0.067 0.175 -0.049 0.177 -0.02 C 0.179 0.005 0.164 0.029 0.14 0.031 C 0.12 0.033 0.099 0.022 0.098 0.002 C 0.096 -0.014 0.104 -0.031 0.119 -0.033 C 0.131 -0.033 0.143 -0.029 0.145 -0.018 C 0.146 -0.011 0.144 -0.004 0.138 -0.001 C 0.135 0 0.133 0 0.13 -0.001 E" pathEditMode="relative" ptsTypes="">
                                      <p:cBhvr>
                                        <p:cTn id="4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 -0.067 -0.046 -0.125 -0.113 -0.129 C -0.177 -0.134 -0.237 -0.089 -0.241 -0.024 C -0.246 0.036 -0.204 0.092 -0.144 0.096 C -0.089 0.099 -0.037 0.062 -0.033 0.006 C -0.029 -0.045 -0.064 -0.093 -0.115 -0.097 C -0.162 -0.1 -0.206 -0.069 -0.209 -0.022 C -0.212 0.02 -0.184 0.061 -0.142 0.063 C -0.104 0.066 -0.068 0.042 -0.065 0.004 C -0.063 -0.03 -0.084 -0.063 -0.117 -0.065 C -0.146 -0.067 -0.175 -0.049 -0.177 -0.02 C -0.179 0.005 -0.164 0.029 -0.14 0.031 C -0.12 0.033 -0.099 0.022 -0.098 0.002 C -0.096 -0.014 -0.104 -0.031 -0.119 -0.033 C -0.131 -0.033 -0.143 -0.029 -0.145 -0.018 C -0.146 -0.011 -0.144 -0.004 -0.138 -0.001 C -0.135 0 -0.133 0 -0.13 -0.001 E" pathEditMode="relative" ptsTypes="">
                                      <p:cBhvr>
                                        <p:cTn id="4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 -0.067 -0.046 -0.125 -0.113 -0.129 C -0.177 -0.134 -0.237 -0.089 -0.241 -0.024 C -0.246 0.036 -0.204 0.092 -0.144 0.096 C -0.089 0.099 -0.037 0.062 -0.033 0.006 C -0.029 -0.045 -0.064 -0.093 -0.115 -0.097 C -0.162 -0.1 -0.206 -0.069 -0.209 -0.022 C -0.212 0.02 -0.184 0.061 -0.142 0.063 C -0.104 0.066 -0.068 0.042 -0.065 0.004 C -0.063 -0.03 -0.084 -0.063 -0.117 -0.065 C -0.146 -0.067 -0.175 -0.049 -0.177 -0.02 C -0.179 0.005 -0.164 0.029 -0.14 0.031 C -0.12 0.033 -0.099 0.022 -0.098 0.002 C -0.096 -0.014 -0.104 -0.031 -0.119 -0.033 C -0.131 -0.033 -0.143 -0.029 -0.145 -0.018 C -0.146 -0.011 -0.144 -0.004 -0.138 -0.001 C -0.135 0 -0.133 0 -0.13 -0.001 E" pathEditMode="relative" ptsTypes="">
                                      <p:cBhvr>
                                        <p:cTn id="5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67 0.046 -0.125 0.113 -0.129 C 0.177 -0.134 0.237 -0.089 0.241 -0.024 C 0.246 0.036 0.204 0.092 0.144 0.096 C 0.089 0.099 0.037 0.062 0.033 0.006 C 0.029 -0.045 0.064 -0.093 0.115 -0.097 C 0.162 -0.1 0.206 -0.069 0.209 -0.022 C 0.212 0.02 0.184 0.061 0.142 0.063 C 0.104 0.066 0.068 0.042 0.065 0.004 C 0.063 -0.03 0.084 -0.063 0.117 -0.065 C 0.146 -0.067 0.175 -0.049 0.177 -0.02 C 0.179 0.005 0.164 0.029 0.14 0.031 C 0.12 0.033 0.099 0.022 0.098 0.002 C 0.096 -0.014 0.104 -0.031 0.119 -0.033 C 0.131 -0.033 0.143 -0.029 0.145 -0.018 C 0.146 -0.011 0.144 -0.004 0.138 -0.001 C 0.135 0 0.133 0 0.13 -0.001 E" pathEditMode="relative" ptsTypes="">
                                      <p:cBhvr>
                                        <p:cTn id="5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5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3668" y="908720"/>
            <a:ext cx="55086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Сейчас наш дом оказался в опасности.</a:t>
            </a: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Чтобы его сберечь, каждый человек должен стать хотя бы немного экологом.  Тогда и все  общество будет жить в согласии с природой.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82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39559"/>
            <a:ext cx="7204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Экологические связи</a:t>
            </a:r>
            <a:r>
              <a:rPr lang="ru-RU" sz="4800" dirty="0" smtClean="0">
                <a:solidFill>
                  <a:srgbClr val="FF0000"/>
                </a:solidFill>
              </a:rPr>
              <a:t>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200169" y="1688224"/>
            <a:ext cx="1944216" cy="13087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живое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5436096" y="1688224"/>
            <a:ext cx="2160240" cy="1308728"/>
          </a:xfrm>
          <a:prstGeom prst="flowChartPunchedTap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неживое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275856" y="1916832"/>
            <a:ext cx="1944216" cy="173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275856" y="220486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ьная выноска 9"/>
          <p:cNvSpPr/>
          <p:nvPr/>
        </p:nvSpPr>
        <p:spPr>
          <a:xfrm>
            <a:off x="755576" y="3645024"/>
            <a:ext cx="3024336" cy="1368152"/>
          </a:xfrm>
          <a:prstGeom prst="wedgeEllipseCallou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животные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364088" y="3645024"/>
            <a:ext cx="2811728" cy="13681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растения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885780" y="4005064"/>
            <a:ext cx="1296144" cy="90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925636" y="450912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7051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836712"/>
            <a:ext cx="6707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Экологические связи.</a:t>
            </a:r>
          </a:p>
        </p:txBody>
      </p:sp>
      <p:pic>
        <p:nvPicPr>
          <p:cNvPr id="1026" name="Picture 2" descr="http://im0-tub-ru.yandex.net/i?id=513921676-66-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16172"/>
            <a:ext cx="292163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60650667-24-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84984"/>
            <a:ext cx="318249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1115615" y="2047128"/>
            <a:ext cx="292163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человек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04047" y="2029929"/>
            <a:ext cx="318249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FF00"/>
                </a:solidFill>
              </a:rPr>
              <a:t>природа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283968" y="2487129"/>
            <a:ext cx="5040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769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40454"/>
            <a:ext cx="8435451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В природе все взаимосвязано.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Поэтому то, что человек делает в природе,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</a:rPr>
              <a:t>д</a:t>
            </a:r>
            <a:r>
              <a:rPr lang="ru-RU" sz="2800" dirty="0" smtClean="0">
                <a:solidFill>
                  <a:srgbClr val="C00000"/>
                </a:solidFill>
              </a:rPr>
              <a:t>олжно быть всегда хорошо продумано.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Если люди не продумывают заранее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 свои поступки в </a:t>
            </a:r>
            <a:r>
              <a:rPr lang="ru-RU" sz="2800" dirty="0">
                <a:solidFill>
                  <a:srgbClr val="C00000"/>
                </a:solidFill>
              </a:rPr>
              <a:t>природе </a:t>
            </a:r>
            <a:r>
              <a:rPr lang="ru-RU" sz="2800" dirty="0" smtClean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 они могут нанести ей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 очень большой вред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71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315</TotalTime>
  <Words>247</Words>
  <Application>Microsoft Office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     МИР       ГЛАЗАМИ                   ЭКОЛОГА.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      ГЛАЗАМИ                   ЭКОЛОГА.</dc:title>
  <dc:creator>максим</dc:creator>
  <cp:lastModifiedBy>максим</cp:lastModifiedBy>
  <cp:revision>29</cp:revision>
  <dcterms:created xsi:type="dcterms:W3CDTF">2011-09-15T17:06:32Z</dcterms:created>
  <dcterms:modified xsi:type="dcterms:W3CDTF">2012-09-13T13:18:31Z</dcterms:modified>
</cp:coreProperties>
</file>