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9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302" r:id="rId10"/>
    <p:sldId id="265" r:id="rId11"/>
    <p:sldId id="266" r:id="rId12"/>
    <p:sldId id="268" r:id="rId13"/>
    <p:sldId id="270" r:id="rId14"/>
    <p:sldId id="271" r:id="rId15"/>
    <p:sldId id="272" r:id="rId16"/>
    <p:sldId id="274" r:id="rId17"/>
    <p:sldId id="277" r:id="rId18"/>
    <p:sldId id="278" r:id="rId19"/>
    <p:sldId id="280" r:id="rId20"/>
    <p:sldId id="282" r:id="rId21"/>
    <p:sldId id="284" r:id="rId22"/>
    <p:sldId id="286" r:id="rId23"/>
    <p:sldId id="288" r:id="rId24"/>
    <p:sldId id="290" r:id="rId25"/>
    <p:sldId id="292" r:id="rId26"/>
    <p:sldId id="294" r:id="rId27"/>
    <p:sldId id="295" r:id="rId28"/>
    <p:sldId id="298" r:id="rId29"/>
    <p:sldId id="296" r:id="rId30"/>
    <p:sldId id="30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1D56EF1-915E-4614-A7BA-3158D16994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natura.ok.ru|mammal/" TargetMode="External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34.gif"/><Relationship Id="rId4" Type="http://schemas.openxmlformats.org/officeDocument/2006/relationships/image" Target="../media/image33.jpeg"/><Relationship Id="rId9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1604" y="2857496"/>
            <a:ext cx="5200648" cy="500066"/>
          </a:xfrm>
        </p:spPr>
        <p:txBody>
          <a:bodyPr>
            <a:noAutofit/>
          </a:bodyPr>
          <a:lstStyle/>
          <a:p>
            <a:r>
              <a:rPr lang="ru-RU" sz="4000" dirty="0" smtClean="0"/>
              <a:t>                       Окружающий мир.</a:t>
            </a:r>
            <a:endParaRPr lang="ru-RU" sz="4000" dirty="0"/>
          </a:p>
        </p:txBody>
      </p:sp>
      <p:pic>
        <p:nvPicPr>
          <p:cNvPr id="9" name="Picture 8" descr="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4821" b="24821"/>
          <a:stretch>
            <a:fillRect/>
          </a:stretch>
        </p:blipFill>
        <p:spPr bwMode="auto">
          <a:xfrm>
            <a:off x="571472" y="357166"/>
            <a:ext cx="3214710" cy="241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28662" y="3357562"/>
            <a:ext cx="6350026" cy="3286148"/>
          </a:xfrm>
        </p:spPr>
        <p:txBody>
          <a:bodyPr>
            <a:noAutofit/>
          </a:bodyPr>
          <a:lstStyle/>
          <a:p>
            <a:r>
              <a:rPr lang="ru-RU" sz="3600" dirty="0" smtClean="0"/>
              <a:t>Вы готовы наблюдать?</a:t>
            </a:r>
          </a:p>
          <a:p>
            <a:r>
              <a:rPr lang="ru-RU" sz="3600" dirty="0" smtClean="0"/>
              <a:t>Выводы делать и рассуждать?</a:t>
            </a:r>
          </a:p>
          <a:p>
            <a:r>
              <a:rPr lang="ru-RU" sz="3600" dirty="0" smtClean="0"/>
              <a:t>Путешествие ждёт впереди,</a:t>
            </a:r>
          </a:p>
          <a:p>
            <a:r>
              <a:rPr lang="ru-RU" sz="3600" dirty="0" smtClean="0"/>
              <a:t>К новым знаниям идти.</a:t>
            </a:r>
            <a:endParaRPr lang="ru-RU" sz="3600" dirty="0"/>
          </a:p>
        </p:txBody>
      </p:sp>
      <p:pic>
        <p:nvPicPr>
          <p:cNvPr id="10" name="Picture 7" descr="5"/>
          <p:cNvPicPr>
            <a:picLocks noChangeAspect="1" noChangeArrowheads="1"/>
          </p:cNvPicPr>
          <p:nvPr/>
        </p:nvPicPr>
        <p:blipFill>
          <a:blip r:embed="rId3"/>
          <a:srcRect l="16866" t="7420" r="53497" b="61037"/>
          <a:stretch>
            <a:fillRect/>
          </a:stretch>
        </p:blipFill>
        <p:spPr bwMode="auto">
          <a:xfrm>
            <a:off x="6786578" y="3143248"/>
            <a:ext cx="2250534" cy="22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401080" cy="36828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План изучения природной зоны.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301038" cy="550072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072066" y="1214422"/>
            <a:ext cx="2928958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Растительный мир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715008" y="4071942"/>
            <a:ext cx="264320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МНОГОЛЕТНИЕ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428992" y="2857496"/>
            <a:ext cx="3000396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ЗАСУХОУСТОЙЧИВЫЕ</a:t>
            </a:r>
            <a:endParaRPr lang="ru-RU" sz="1600" dirty="0"/>
          </a:p>
        </p:txBody>
      </p:sp>
      <p:sp>
        <p:nvSpPr>
          <p:cNvPr id="7" name="Овал 6"/>
          <p:cNvSpPr/>
          <p:nvPr/>
        </p:nvSpPr>
        <p:spPr>
          <a:xfrm>
            <a:off x="1571604" y="1571612"/>
            <a:ext cx="2857520" cy="10001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РАННЕЦВЕТУЩИЕ</a:t>
            </a:r>
            <a:endParaRPr lang="ru-RU" dirty="0"/>
          </a:p>
        </p:txBody>
      </p:sp>
      <p:cxnSp>
        <p:nvCxnSpPr>
          <p:cNvPr id="9" name="Прямая соединительная линия 8"/>
          <p:cNvCxnSpPr>
            <a:stCxn id="4" idx="2"/>
          </p:cNvCxnSpPr>
          <p:nvPr/>
        </p:nvCxnSpPr>
        <p:spPr>
          <a:xfrm rot="10800000" flipV="1">
            <a:off x="4214810" y="1714488"/>
            <a:ext cx="85725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929190" y="2143116"/>
            <a:ext cx="785818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5786446" y="3143248"/>
            <a:ext cx="192882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0" y="2714620"/>
            <a:ext cx="2571736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Тюльпаны, ветреницы, маки, гусиный лук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1928794" y="4572008"/>
            <a:ext cx="3000396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Шалфей, ковыль, типчак, полынь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>
            <a:stCxn id="7" idx="3"/>
          </p:cNvCxnSpPr>
          <p:nvPr/>
        </p:nvCxnSpPr>
        <p:spPr>
          <a:xfrm rot="5400000">
            <a:off x="1564732" y="2289274"/>
            <a:ext cx="289342" cy="561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16" idx="0"/>
          </p:cNvCxnSpPr>
          <p:nvPr/>
        </p:nvCxnSpPr>
        <p:spPr>
          <a:xfrm rot="10800000" flipV="1">
            <a:off x="3428992" y="3929066"/>
            <a:ext cx="1357324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5" idx="2"/>
          </p:cNvCxnSpPr>
          <p:nvPr/>
        </p:nvCxnSpPr>
        <p:spPr>
          <a:xfrm>
            <a:off x="1928794" y="3714752"/>
            <a:ext cx="3786214" cy="85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142852"/>
            <a:ext cx="2857520" cy="64294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                                                                                       Растения степи</a:t>
            </a:r>
            <a:endParaRPr lang="ru-RU" sz="2800" dirty="0"/>
          </a:p>
        </p:txBody>
      </p:sp>
      <p:pic>
        <p:nvPicPr>
          <p:cNvPr id="9" name="Picture 10" descr="р2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429256" y="857232"/>
            <a:ext cx="2743200" cy="4267200"/>
          </a:xfrm>
          <a:prstGeom prst="rect">
            <a:avLst/>
          </a:prstGeom>
          <a:noFill/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 flipH="1">
            <a:off x="5643569" y="5643578"/>
            <a:ext cx="3000394" cy="428628"/>
          </a:xfrm>
        </p:spPr>
        <p:txBody>
          <a:bodyPr>
            <a:noAutofit/>
          </a:bodyPr>
          <a:lstStyle/>
          <a:p>
            <a:r>
              <a:rPr lang="ru-RU" sz="3600" dirty="0" smtClean="0"/>
              <a:t>Типчак</a:t>
            </a:r>
            <a:endParaRPr lang="ru-RU" sz="3600" dirty="0"/>
          </a:p>
        </p:txBody>
      </p:sp>
      <p:pic>
        <p:nvPicPr>
          <p:cNvPr id="11" name="Picture 8" descr="р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2590800" cy="42672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85786" y="550070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0034" y="5500702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Волосец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007_14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333375"/>
            <a:ext cx="2847975" cy="3770313"/>
          </a:xfrm>
          <a:prstGeom prst="rect">
            <a:avLst/>
          </a:prstGeom>
          <a:noFill/>
        </p:spPr>
      </p:pic>
      <p:pic>
        <p:nvPicPr>
          <p:cNvPr id="56325" name="Picture 5" descr="ири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981075"/>
            <a:ext cx="4114800" cy="2587625"/>
          </a:xfrm>
          <a:prstGeom prst="rect">
            <a:avLst/>
          </a:prstGeom>
          <a:noFill/>
        </p:spPr>
      </p:pic>
      <p:pic>
        <p:nvPicPr>
          <p:cNvPr id="56326" name="Picture 6" descr="р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3141663"/>
            <a:ext cx="3048000" cy="2819400"/>
          </a:xfrm>
          <a:prstGeom prst="rect">
            <a:avLst/>
          </a:prstGeom>
          <a:noFill/>
        </p:spPr>
      </p:pic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6370638" y="280988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Растения степи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315913" y="4241800"/>
            <a:ext cx="13160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Тюльпаны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3911600" y="6186488"/>
            <a:ext cx="600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Лук</a:t>
            </a: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6604000" y="3667125"/>
            <a:ext cx="722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Ирис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6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2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2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8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8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  <p:bldP spid="56328" grpId="0"/>
      <p:bldP spid="56329" grpId="0"/>
      <p:bldP spid="563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90" name="Picture 10" descr="р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8913"/>
            <a:ext cx="4343400" cy="2690812"/>
          </a:xfrm>
          <a:prstGeom prst="rect">
            <a:avLst/>
          </a:prstGeom>
          <a:noFill/>
        </p:spPr>
      </p:pic>
      <p:pic>
        <p:nvPicPr>
          <p:cNvPr id="46099" name="Picture 19" descr="р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765175"/>
            <a:ext cx="3240088" cy="4295775"/>
          </a:xfrm>
          <a:prstGeom prst="rect">
            <a:avLst/>
          </a:prstGeom>
          <a:noFill/>
        </p:spPr>
      </p:pic>
      <p:pic>
        <p:nvPicPr>
          <p:cNvPr id="46100" name="Picture 20" descr="р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3275013"/>
            <a:ext cx="3352800" cy="3467100"/>
          </a:xfrm>
          <a:prstGeom prst="rect">
            <a:avLst/>
          </a:prstGeom>
          <a:noFill/>
        </p:spPr>
      </p:pic>
      <p:sp>
        <p:nvSpPr>
          <p:cNvPr id="46101" name="Text Box 21"/>
          <p:cNvSpPr txBox="1">
            <a:spLocks noChangeArrowheads="1"/>
          </p:cNvSpPr>
          <p:nvPr/>
        </p:nvSpPr>
        <p:spPr bwMode="auto">
          <a:xfrm>
            <a:off x="1192213" y="2801938"/>
            <a:ext cx="1150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Астрагал</a:t>
            </a:r>
          </a:p>
        </p:txBody>
      </p:sp>
      <p:sp>
        <p:nvSpPr>
          <p:cNvPr id="46102" name="Text Box 22"/>
          <p:cNvSpPr txBox="1">
            <a:spLocks noChangeArrowheads="1"/>
          </p:cNvSpPr>
          <p:nvPr/>
        </p:nvSpPr>
        <p:spPr bwMode="auto">
          <a:xfrm>
            <a:off x="4999038" y="6257925"/>
            <a:ext cx="941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Чабрец</a:t>
            </a:r>
          </a:p>
        </p:txBody>
      </p:sp>
      <p:sp>
        <p:nvSpPr>
          <p:cNvPr id="46103" name="Text Box 23"/>
          <p:cNvSpPr txBox="1">
            <a:spLocks noChangeArrowheads="1"/>
          </p:cNvSpPr>
          <p:nvPr/>
        </p:nvSpPr>
        <p:spPr bwMode="auto">
          <a:xfrm>
            <a:off x="5989638" y="5084763"/>
            <a:ext cx="1390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Мордовник</a:t>
            </a:r>
          </a:p>
          <a:p>
            <a:r>
              <a:rPr lang="ru-RU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русский</a:t>
            </a:r>
          </a:p>
        </p:txBody>
      </p:sp>
      <p:sp>
        <p:nvSpPr>
          <p:cNvPr id="46104" name="Text Box 24"/>
          <p:cNvSpPr txBox="1">
            <a:spLocks noChangeArrowheads="1"/>
          </p:cNvSpPr>
          <p:nvPr/>
        </p:nvSpPr>
        <p:spPr bwMode="auto">
          <a:xfrm>
            <a:off x="5940425" y="115888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Растения степи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6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6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2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46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2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6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6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1" grpId="0"/>
      <p:bldP spid="46102" grpId="0"/>
      <p:bldP spid="46103" grpId="0"/>
      <p:bldP spid="461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274638"/>
            <a:ext cx="3043230" cy="115409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Мои первые шаги.</a:t>
            </a:r>
            <a:endParaRPr lang="ru-RU" sz="2800" dirty="0"/>
          </a:p>
        </p:txBody>
      </p:sp>
      <p:pic>
        <p:nvPicPr>
          <p:cNvPr id="5" name="Picture 4" descr="005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4814894" cy="36121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4500570"/>
            <a:ext cx="4786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Тюльпаны относят к раннецветущим многолетним растениям. За короткий весенний период они успевают пройти весь свой жизненный путь: вырасти, зацвести, созреть и оставить семена. Для того чтобы выжить в условиях летней жары тюльпаны имеют особые подземные хранилища-луковицы.</a:t>
            </a:r>
            <a:endParaRPr lang="ru-RU" dirty="0"/>
          </a:p>
        </p:txBody>
      </p:sp>
      <p:pic>
        <p:nvPicPr>
          <p:cNvPr id="7" name="Picture 10" descr="тюльпан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571876"/>
            <a:ext cx="3778479" cy="28575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29256" y="1285860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 исчезающее растение степи, которое занесено в Красную книгу. Тюльпан </a:t>
            </a:r>
            <a:r>
              <a:rPr lang="ru-RU" dirty="0" err="1" smtClean="0"/>
              <a:t>Шренка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2" y="274638"/>
            <a:ext cx="2400288" cy="79690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Мои первые шаги.</a:t>
            </a:r>
            <a:endParaRPr lang="ru-RU" sz="2400" dirty="0"/>
          </a:p>
        </p:txBody>
      </p:sp>
      <p:pic>
        <p:nvPicPr>
          <p:cNvPr id="3" name="Picture 7" descr="007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5905501" cy="382249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4786322"/>
            <a:ext cx="82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Южная степь- это царство ковылей. Облик её незабываем, когда видишь, как под лёгким дуновением ветра волнуется  серебристо-седое море ковыля. У самой земли его многочисленные побеги плотно прижаты друг к другу, выше они всё более и более расходятся. Листья у ковыля узкие, длинные и всегда сложены вдоль , чтобы уменьшить испарение воды.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изучения природной зоны.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214678" y="2857496"/>
            <a:ext cx="2428892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СТЕПЬ</a:t>
            </a:r>
            <a:endParaRPr lang="ru-RU" sz="3200" dirty="0"/>
          </a:p>
        </p:txBody>
      </p:sp>
      <p:sp>
        <p:nvSpPr>
          <p:cNvPr id="5" name="Овал 4"/>
          <p:cNvSpPr/>
          <p:nvPr/>
        </p:nvSpPr>
        <p:spPr>
          <a:xfrm>
            <a:off x="5929322" y="3786190"/>
            <a:ext cx="2428892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Животный мир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5715008" y="1857364"/>
            <a:ext cx="2428892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Почвы</a:t>
            </a:r>
            <a:endParaRPr lang="ru-RU" sz="2800" dirty="0"/>
          </a:p>
        </p:txBody>
      </p:sp>
      <p:sp>
        <p:nvSpPr>
          <p:cNvPr id="7" name="Овал 6"/>
          <p:cNvSpPr/>
          <p:nvPr/>
        </p:nvSpPr>
        <p:spPr>
          <a:xfrm>
            <a:off x="642910" y="3929066"/>
            <a:ext cx="2428892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Растительный мир</a:t>
            </a:r>
            <a:endParaRPr lang="ru-RU" sz="2000" dirty="0"/>
          </a:p>
        </p:txBody>
      </p:sp>
      <p:sp>
        <p:nvSpPr>
          <p:cNvPr id="8" name="Овал 7"/>
          <p:cNvSpPr/>
          <p:nvPr/>
        </p:nvSpPr>
        <p:spPr>
          <a:xfrm>
            <a:off x="642910" y="1785926"/>
            <a:ext cx="2428892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Климат</a:t>
            </a:r>
            <a:endParaRPr lang="ru-RU" sz="2800" dirty="0"/>
          </a:p>
        </p:txBody>
      </p:sp>
      <p:sp>
        <p:nvSpPr>
          <p:cNvPr id="9" name="Овал 8"/>
          <p:cNvSpPr/>
          <p:nvPr/>
        </p:nvSpPr>
        <p:spPr>
          <a:xfrm>
            <a:off x="3286116" y="4929198"/>
            <a:ext cx="2428892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Влияние человека</a:t>
            </a:r>
            <a:endParaRPr lang="ru-RU" sz="20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 flipV="1">
            <a:off x="2857488" y="3643314"/>
            <a:ext cx="714380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4" idx="5"/>
          </p:cNvCxnSpPr>
          <p:nvPr/>
        </p:nvCxnSpPr>
        <p:spPr>
          <a:xfrm rot="16200000" flipH="1">
            <a:off x="5469154" y="3468898"/>
            <a:ext cx="421756" cy="784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4" idx="4"/>
          </p:cNvCxnSpPr>
          <p:nvPr/>
        </p:nvCxnSpPr>
        <p:spPr>
          <a:xfrm rot="5400000">
            <a:off x="3821901" y="4393413"/>
            <a:ext cx="12144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4" idx="7"/>
          </p:cNvCxnSpPr>
          <p:nvPr/>
        </p:nvCxnSpPr>
        <p:spPr>
          <a:xfrm rot="10800000" flipV="1">
            <a:off x="5287868" y="2500306"/>
            <a:ext cx="570017" cy="493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8" idx="5"/>
            <a:endCxn id="4" idx="1"/>
          </p:cNvCxnSpPr>
          <p:nvPr/>
        </p:nvCxnSpPr>
        <p:spPr>
          <a:xfrm rot="16200000" flipH="1">
            <a:off x="2935798" y="2358917"/>
            <a:ext cx="414884" cy="854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36" name="Rectangle 36"/>
          <p:cNvSpPr>
            <a:spLocks noChangeArrowheads="1"/>
          </p:cNvSpPr>
          <p:nvPr/>
        </p:nvSpPr>
        <p:spPr bwMode="auto">
          <a:xfrm>
            <a:off x="1042988" y="6524625"/>
            <a:ext cx="865187" cy="333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35" name="Rectangle 35"/>
          <p:cNvSpPr>
            <a:spLocks noChangeArrowheads="1"/>
          </p:cNvSpPr>
          <p:nvPr/>
        </p:nvSpPr>
        <p:spPr bwMode="auto">
          <a:xfrm>
            <a:off x="6372225" y="5300663"/>
            <a:ext cx="1366838" cy="4333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34" name="Rectangle 34"/>
          <p:cNvSpPr>
            <a:spLocks noChangeArrowheads="1"/>
          </p:cNvSpPr>
          <p:nvPr/>
        </p:nvSpPr>
        <p:spPr bwMode="auto">
          <a:xfrm>
            <a:off x="3924300" y="5949950"/>
            <a:ext cx="115252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33" name="Rectangle 33"/>
          <p:cNvSpPr>
            <a:spLocks noChangeArrowheads="1"/>
          </p:cNvSpPr>
          <p:nvPr/>
        </p:nvSpPr>
        <p:spPr bwMode="auto">
          <a:xfrm>
            <a:off x="142844" y="5000636"/>
            <a:ext cx="2071702" cy="42862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32" name="Rectangle 32"/>
          <p:cNvSpPr>
            <a:spLocks noChangeArrowheads="1"/>
          </p:cNvSpPr>
          <p:nvPr/>
        </p:nvSpPr>
        <p:spPr bwMode="auto">
          <a:xfrm>
            <a:off x="6227763" y="2420938"/>
            <a:ext cx="1657350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31" name="Rectangle 31"/>
          <p:cNvSpPr>
            <a:spLocks noChangeArrowheads="1"/>
          </p:cNvSpPr>
          <p:nvPr/>
        </p:nvSpPr>
        <p:spPr bwMode="auto">
          <a:xfrm>
            <a:off x="2500298" y="3143248"/>
            <a:ext cx="20161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Сайгак</a:t>
            </a:r>
            <a:endParaRPr lang="ru-RU" dirty="0"/>
          </a:p>
        </p:txBody>
      </p:sp>
      <p:sp>
        <p:nvSpPr>
          <p:cNvPr id="76830" name="Rectangle 30"/>
          <p:cNvSpPr>
            <a:spLocks noChangeArrowheads="1"/>
          </p:cNvSpPr>
          <p:nvPr/>
        </p:nvSpPr>
        <p:spPr bwMode="auto">
          <a:xfrm>
            <a:off x="611188" y="2492375"/>
            <a:ext cx="1008062" cy="2889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4213" y="6308725"/>
            <a:ext cx="1584325" cy="720725"/>
          </a:xfrm>
        </p:spPr>
        <p:txBody>
          <a:bodyPr/>
          <a:lstStyle/>
          <a:p>
            <a:r>
              <a:rPr lang="ru-RU" sz="2000"/>
              <a:t>сурки</a:t>
            </a:r>
          </a:p>
        </p:txBody>
      </p:sp>
      <p:sp>
        <p:nvSpPr>
          <p:cNvPr id="25" name="Содержимое 24"/>
          <p:cNvSpPr>
            <a:spLocks noGrp="1"/>
          </p:cNvSpPr>
          <p:nvPr>
            <p:ph sz="quarter" idx="1"/>
          </p:nvPr>
        </p:nvSpPr>
        <p:spPr>
          <a:xfrm>
            <a:off x="214282" y="1643050"/>
            <a:ext cx="8429684" cy="50720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6814" name="Picture 14" descr="2-65стрепет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419475" y="3860800"/>
            <a:ext cx="1905000" cy="1905000"/>
          </a:xfrm>
          <a:noFill/>
          <a:ln/>
        </p:spPr>
      </p:pic>
      <p:pic>
        <p:nvPicPr>
          <p:cNvPr id="76817" name="Picture 17" descr="7-21шмель-степной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57158" y="3357562"/>
            <a:ext cx="1571636" cy="1571636"/>
          </a:xfrm>
          <a:noFill/>
          <a:ln/>
        </p:spPr>
      </p:pic>
      <p:pic>
        <p:nvPicPr>
          <p:cNvPr id="76820" name="Picture 20" descr="красавка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>
          <a:xfrm>
            <a:off x="6286512" y="3643314"/>
            <a:ext cx="1571636" cy="1571636"/>
          </a:xfrm>
          <a:noFill/>
          <a:ln/>
        </p:spPr>
      </p:pic>
      <p:pic>
        <p:nvPicPr>
          <p:cNvPr id="76805" name="Picture 5" descr="HAMPSTE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11413" y="6400800"/>
            <a:ext cx="1371600" cy="457200"/>
          </a:xfrm>
          <a:prstGeom prst="rect">
            <a:avLst/>
          </a:prstGeom>
          <a:noFill/>
        </p:spPr>
      </p:pic>
      <p:pic>
        <p:nvPicPr>
          <p:cNvPr id="76807" name="Picture 7" descr="дроф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333375"/>
            <a:ext cx="1905000" cy="1905000"/>
          </a:xfrm>
          <a:prstGeom prst="rect">
            <a:avLst/>
          </a:prstGeom>
          <a:noFill/>
        </p:spPr>
      </p:pic>
      <p:pic>
        <p:nvPicPr>
          <p:cNvPr id="76809" name="Picture 9" descr="ст-орел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333375"/>
            <a:ext cx="1905000" cy="1905000"/>
          </a:xfrm>
          <a:prstGeom prst="rect">
            <a:avLst/>
          </a:prstGeom>
          <a:noFill/>
        </p:spPr>
      </p:pic>
      <p:sp>
        <p:nvSpPr>
          <p:cNvPr id="76823" name="Rectangle 23"/>
          <p:cNvSpPr>
            <a:spLocks noChangeArrowheads="1"/>
          </p:cNvSpPr>
          <p:nvPr/>
        </p:nvSpPr>
        <p:spPr bwMode="auto">
          <a:xfrm>
            <a:off x="214282" y="5072074"/>
            <a:ext cx="2060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i="0" dirty="0">
                <a:hlinkClick r:id="rId8"/>
              </a:rPr>
              <a:t>Шмель степной</a:t>
            </a:r>
            <a:r>
              <a:rPr lang="ru-RU" dirty="0"/>
              <a:t> </a:t>
            </a:r>
          </a:p>
        </p:txBody>
      </p:sp>
      <p:sp>
        <p:nvSpPr>
          <p:cNvPr id="76824" name="Rectangle 24"/>
          <p:cNvSpPr>
            <a:spLocks noChangeArrowheads="1"/>
          </p:cNvSpPr>
          <p:nvPr/>
        </p:nvSpPr>
        <p:spPr bwMode="auto">
          <a:xfrm>
            <a:off x="6357950" y="5357826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i="0" dirty="0"/>
              <a:t>Журавль</a:t>
            </a:r>
            <a:r>
              <a:rPr lang="ru-RU" dirty="0"/>
              <a:t> </a:t>
            </a:r>
          </a:p>
        </p:txBody>
      </p:sp>
      <p:sp>
        <p:nvSpPr>
          <p:cNvPr id="76825" name="Rectangle 25"/>
          <p:cNvSpPr>
            <a:spLocks noChangeArrowheads="1"/>
          </p:cNvSpPr>
          <p:nvPr/>
        </p:nvSpPr>
        <p:spPr bwMode="auto">
          <a:xfrm>
            <a:off x="3924300" y="5876925"/>
            <a:ext cx="1368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i="0"/>
              <a:t>Стрепет</a:t>
            </a:r>
            <a:endParaRPr lang="ru-RU"/>
          </a:p>
        </p:txBody>
      </p:sp>
      <p:sp>
        <p:nvSpPr>
          <p:cNvPr id="76827" name="Rectangle 27"/>
          <p:cNvSpPr>
            <a:spLocks noChangeArrowheads="1"/>
          </p:cNvSpPr>
          <p:nvPr/>
        </p:nvSpPr>
        <p:spPr bwMode="auto">
          <a:xfrm>
            <a:off x="6156325" y="2349500"/>
            <a:ext cx="194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i="0"/>
              <a:t>степной орёл</a:t>
            </a:r>
            <a:r>
              <a:rPr lang="ru-RU"/>
              <a:t> </a:t>
            </a:r>
          </a:p>
        </p:txBody>
      </p:sp>
      <p:sp>
        <p:nvSpPr>
          <p:cNvPr id="76828" name="Rectangle 28"/>
          <p:cNvSpPr>
            <a:spLocks noChangeArrowheads="1"/>
          </p:cNvSpPr>
          <p:nvPr/>
        </p:nvSpPr>
        <p:spPr bwMode="auto">
          <a:xfrm>
            <a:off x="611188" y="2420938"/>
            <a:ext cx="1044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0">
                <a:hlinkClick r:id="rId8"/>
              </a:rPr>
              <a:t>Дрофа</a:t>
            </a:r>
            <a:r>
              <a:rPr lang="ru-RU"/>
              <a:t> </a:t>
            </a:r>
          </a:p>
        </p:txBody>
      </p:sp>
      <p:sp>
        <p:nvSpPr>
          <p:cNvPr id="76829" name="WordArt 29"/>
          <p:cNvSpPr>
            <a:spLocks noChangeArrowheads="1" noChangeShapeType="1" noTextEdit="1"/>
          </p:cNvSpPr>
          <p:nvPr/>
        </p:nvSpPr>
        <p:spPr bwMode="auto">
          <a:xfrm>
            <a:off x="2771775" y="404813"/>
            <a:ext cx="273685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степи</a:t>
            </a:r>
          </a:p>
        </p:txBody>
      </p:sp>
      <p:pic>
        <p:nvPicPr>
          <p:cNvPr id="24" name="Picture 4" descr="сайгак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57422" y="1357298"/>
            <a:ext cx="2170961" cy="1452551"/>
          </a:xfrm>
          <a:prstGeom prst="rect">
            <a:avLst/>
          </a:prstGeom>
          <a:noFill/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8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6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68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6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6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6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6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6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6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76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500"/>
                            </p:stCondLst>
                            <p:childTnLst>
                              <p:par>
                                <p:cTn id="5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768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6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6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6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7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76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76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000"/>
                            </p:stCondLst>
                            <p:childTnLst>
                              <p:par>
                                <p:cTn id="7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30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6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40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76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4500"/>
                            </p:stCondLst>
                            <p:childTnLst>
                              <p:par>
                                <p:cTn id="9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768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76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76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76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36" grpId="0" animBg="1"/>
      <p:bldP spid="76835" grpId="0" animBg="1"/>
      <p:bldP spid="76834" grpId="0" animBg="1"/>
      <p:bldP spid="76833" grpId="0" animBg="1"/>
      <p:bldP spid="76832" grpId="0" animBg="1"/>
      <p:bldP spid="76831" grpId="0" animBg="1"/>
      <p:bldP spid="76830" grpId="0" animBg="1"/>
      <p:bldP spid="76802" grpId="0"/>
      <p:bldP spid="76823" grpId="0"/>
      <p:bldP spid="76824" grpId="0"/>
      <p:bldP spid="76825" grpId="0"/>
      <p:bldP spid="76827" grpId="0"/>
      <p:bldP spid="76828" grpId="0"/>
      <p:bldP spid="768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286116" y="274638"/>
            <a:ext cx="5400684" cy="58259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План изучения природной зоны. </a:t>
            </a:r>
            <a:endParaRPr lang="ru-RU" sz="2000" dirty="0"/>
          </a:p>
        </p:txBody>
      </p:sp>
      <p:sp>
        <p:nvSpPr>
          <p:cNvPr id="8" name="Овал 7"/>
          <p:cNvSpPr/>
          <p:nvPr/>
        </p:nvSpPr>
        <p:spPr>
          <a:xfrm>
            <a:off x="3428992" y="1000108"/>
            <a:ext cx="185738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Животный мир.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071670" y="3214686"/>
            <a:ext cx="185738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Птицы.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1071538" y="1643050"/>
            <a:ext cx="185738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Насекомые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0" y="2786058"/>
            <a:ext cx="2285984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Кобылка, кузнечик, шмель.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071802" y="4429132"/>
            <a:ext cx="257176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Парнокопытные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929190" y="3143248"/>
            <a:ext cx="185738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Грызуны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6072198" y="1571612"/>
            <a:ext cx="185738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Хищники</a:t>
            </a:r>
            <a:endParaRPr lang="ru-RU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2786050" y="1500174"/>
            <a:ext cx="714380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8" idx="6"/>
          </p:cNvCxnSpPr>
          <p:nvPr/>
        </p:nvCxnSpPr>
        <p:spPr>
          <a:xfrm>
            <a:off x="5286380" y="1393017"/>
            <a:ext cx="928694" cy="392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9" idx="0"/>
          </p:cNvCxnSpPr>
          <p:nvPr/>
        </p:nvCxnSpPr>
        <p:spPr>
          <a:xfrm rot="5400000">
            <a:off x="2714612" y="2000240"/>
            <a:ext cx="1500198" cy="928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4500562" y="1928802"/>
            <a:ext cx="1500198" cy="1071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8" idx="4"/>
            <a:endCxn id="12" idx="0"/>
          </p:cNvCxnSpPr>
          <p:nvPr/>
        </p:nvCxnSpPr>
        <p:spPr>
          <a:xfrm rot="5400000">
            <a:off x="3036083" y="3107529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1285852" y="2428868"/>
            <a:ext cx="357190" cy="357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500034" y="4286256"/>
            <a:ext cx="2286016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Степной орёл, жаворонок, куропатка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6215074" y="4357694"/>
            <a:ext cx="2428892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Суслик, сурок, хомяк, мышь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7143768" y="2500306"/>
            <a:ext cx="1857388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Волк, лиса.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3143240" y="5643578"/>
            <a:ext cx="2143140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Сайгак, кулан.</a:t>
            </a:r>
            <a:endParaRPr lang="ru-RU" dirty="0"/>
          </a:p>
        </p:txBody>
      </p:sp>
      <p:cxnSp>
        <p:nvCxnSpPr>
          <p:cNvPr id="32" name="Прямая соединительная линия 31"/>
          <p:cNvCxnSpPr>
            <a:stCxn id="9" idx="3"/>
            <a:endCxn id="27" idx="0"/>
          </p:cNvCxnSpPr>
          <p:nvPr/>
        </p:nvCxnSpPr>
        <p:spPr>
          <a:xfrm rot="5400000">
            <a:off x="1792944" y="3735522"/>
            <a:ext cx="400832" cy="700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2" idx="4"/>
            <a:endCxn id="30" idx="0"/>
          </p:cNvCxnSpPr>
          <p:nvPr/>
        </p:nvCxnSpPr>
        <p:spPr>
          <a:xfrm rot="5400000">
            <a:off x="4071934" y="5357826"/>
            <a:ext cx="428628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28" idx="0"/>
          </p:cNvCxnSpPr>
          <p:nvPr/>
        </p:nvCxnSpPr>
        <p:spPr>
          <a:xfrm>
            <a:off x="6286512" y="3857628"/>
            <a:ext cx="1143008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7286644" y="2357430"/>
            <a:ext cx="500066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1" name="Picture 7" descr="саранч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42950"/>
            <a:ext cx="4038600" cy="2686050"/>
          </a:xfrm>
          <a:prstGeom prst="rect">
            <a:avLst/>
          </a:prstGeom>
          <a:noFill/>
        </p:spPr>
      </p:pic>
      <p:pic>
        <p:nvPicPr>
          <p:cNvPr id="52232" name="Picture 8" descr="кобыл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769938"/>
            <a:ext cx="4013200" cy="2659062"/>
          </a:xfrm>
          <a:prstGeom prst="rect">
            <a:avLst/>
          </a:prstGeom>
          <a:noFill/>
        </p:spPr>
      </p:pic>
      <p:pic>
        <p:nvPicPr>
          <p:cNvPr id="52233" name="Picture 9" descr="кузнечи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1463" y="4183063"/>
            <a:ext cx="3632200" cy="2414587"/>
          </a:xfrm>
          <a:prstGeom prst="rect">
            <a:avLst/>
          </a:prstGeom>
          <a:noFill/>
        </p:spPr>
      </p:pic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1082675" y="35671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Саранча</a:t>
            </a: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6178550" y="3638550"/>
            <a:ext cx="1130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Кобылка</a:t>
            </a: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6630988" y="6015038"/>
            <a:ext cx="1181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Кузнечик</a:t>
            </a: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5854700" y="115888"/>
            <a:ext cx="2627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Насекомые степи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2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92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4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5" grpId="0"/>
      <p:bldP spid="52236" grpId="0"/>
      <p:bldP spid="52237" grpId="0"/>
      <p:bldP spid="522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Год кончает, а зиму начинает.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928802"/>
            <a:ext cx="7858180" cy="435771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Декабрь-студень: на всю зиму студит.</a:t>
            </a:r>
          </a:p>
          <a:p>
            <a:pPr>
              <a:buNone/>
            </a:pPr>
            <a:r>
              <a:rPr lang="ru-RU" dirty="0" smtClean="0"/>
              <a:t>В декабре замерзают реки, поэтому</a:t>
            </a:r>
          </a:p>
          <a:p>
            <a:pPr>
              <a:buNone/>
            </a:pPr>
            <a:r>
              <a:rPr lang="ru-RU" dirty="0" smtClean="0"/>
              <a:t>  он - ледостав и рекостав.</a:t>
            </a:r>
          </a:p>
        </p:txBody>
      </p:sp>
      <p:pic>
        <p:nvPicPr>
          <p:cNvPr id="1026" name="Picture 2" descr="C:\Documents and Settings\All Users\Документы\Мои рисунки\Образцы рисунков\Зим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857628"/>
            <a:ext cx="3690937" cy="2768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7" name="Picture 13" descr="Strepet_sam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2313" y="620713"/>
            <a:ext cx="2514600" cy="2933700"/>
          </a:xfrm>
          <a:prstGeom prst="rect">
            <a:avLst/>
          </a:prstGeom>
          <a:noFill/>
        </p:spPr>
      </p:pic>
      <p:pic>
        <p:nvPicPr>
          <p:cNvPr id="31759" name="Picture 15" descr="Polevoi_zhavoronok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04813"/>
            <a:ext cx="3898900" cy="2614612"/>
          </a:xfrm>
          <a:prstGeom prst="rect">
            <a:avLst/>
          </a:prstGeom>
          <a:noFill/>
        </p:spPr>
      </p:pic>
      <p:pic>
        <p:nvPicPr>
          <p:cNvPr id="31760" name="Picture 16" descr="Stepnoi_zhavorono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3716338"/>
            <a:ext cx="4495800" cy="2986087"/>
          </a:xfrm>
          <a:prstGeom prst="rect">
            <a:avLst/>
          </a:prstGeom>
          <a:noFill/>
        </p:spPr>
      </p:pic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6097588" y="115888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Птицы степи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574675" y="3068638"/>
            <a:ext cx="2052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>
                <a:effectLst>
                  <a:outerShdw blurRad="38100" dist="38100" dir="2700000" algn="tl">
                    <a:srgbClr val="FFFFFF"/>
                  </a:outerShdw>
                </a:effectLst>
              </a:rPr>
              <a:t>Жаворонок полевой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6792913" y="3500438"/>
            <a:ext cx="1036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Стрепет</a:t>
            </a: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5980113" y="6186488"/>
            <a:ext cx="2263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Жаворонок степной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4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2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2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44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44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1" grpId="0"/>
      <p:bldP spid="31762" grpId="0"/>
      <p:bldP spid="31763" grpId="0"/>
      <p:bldP spid="317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сур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0350"/>
            <a:ext cx="4648200" cy="3038475"/>
          </a:xfrm>
          <a:prstGeom prst="rect">
            <a:avLst/>
          </a:prstGeom>
          <a:noFill/>
        </p:spPr>
      </p:pic>
      <p:pic>
        <p:nvPicPr>
          <p:cNvPr id="59398" name="Picture 6" descr="Мышов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143248"/>
            <a:ext cx="5080000" cy="3378200"/>
          </a:xfrm>
          <a:prstGeom prst="rect">
            <a:avLst/>
          </a:prstGeom>
          <a:noFill/>
        </p:spPr>
      </p:pic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5867400" y="115888"/>
            <a:ext cx="2597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Животные степи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5248275" y="2276475"/>
            <a:ext cx="836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Сурок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2092325" y="5949950"/>
            <a:ext cx="1255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Мышовка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6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6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/>
      <p:bldP spid="59400" grpId="0"/>
      <p:bldP spid="5940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3" name="Picture 11" descr="гадю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404813"/>
            <a:ext cx="2971800" cy="2438400"/>
          </a:xfrm>
          <a:prstGeom prst="rect">
            <a:avLst/>
          </a:prstGeom>
          <a:noFill/>
        </p:spPr>
      </p:pic>
      <p:pic>
        <p:nvPicPr>
          <p:cNvPr id="33798" name="Picture 6" descr="еж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4076700"/>
            <a:ext cx="2971800" cy="1976438"/>
          </a:xfrm>
          <a:prstGeom prst="rect">
            <a:avLst/>
          </a:prstGeom>
          <a:noFill/>
        </p:spPr>
      </p:pic>
      <p:pic>
        <p:nvPicPr>
          <p:cNvPr id="33806" name="Picture 14" descr="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933825"/>
            <a:ext cx="3097212" cy="2333625"/>
          </a:xfrm>
          <a:prstGeom prst="rect">
            <a:avLst/>
          </a:prstGeom>
          <a:noFill/>
        </p:spPr>
      </p:pic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5970588" y="115888"/>
            <a:ext cx="2397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Хищники степи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1600200" y="31178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8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3375025" y="3090863"/>
            <a:ext cx="981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Гадюка</a:t>
            </a:r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1693863" y="6257925"/>
            <a:ext cx="50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Ёж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5727700" y="6257925"/>
            <a:ext cx="1149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Ящерица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"/>
                            </p:stCondLst>
                            <p:childTnLst>
                              <p:par>
                                <p:cTn id="11" presetID="2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6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6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4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4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96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6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38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7" grpId="0"/>
      <p:bldP spid="33808" grpId="0"/>
      <p:bldP spid="33809" grpId="0"/>
      <p:bldP spid="33810" grpId="0"/>
      <p:bldP spid="338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007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76250"/>
            <a:ext cx="8569325" cy="5546725"/>
          </a:xfrm>
          <a:prstGeom prst="rect">
            <a:avLst/>
          </a:prstGeom>
          <a:noFill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500042"/>
            <a:ext cx="4076700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сайга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5257800" cy="3517900"/>
          </a:xfrm>
          <a:prstGeom prst="rect">
            <a:avLst/>
          </a:prstGeom>
          <a:noFill/>
        </p:spPr>
      </p:pic>
      <p:pic>
        <p:nvPicPr>
          <p:cNvPr id="61445" name="Picture 5" descr="дроф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0413" y="3429000"/>
            <a:ext cx="3962400" cy="2728913"/>
          </a:xfrm>
          <a:prstGeom prst="rect">
            <a:avLst/>
          </a:prstGeom>
          <a:noFill/>
        </p:spPr>
      </p:pic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23938" y="4025900"/>
            <a:ext cx="1200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Сайгак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5797550" y="6257925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Дрофа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8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8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6" grpId="0"/>
      <p:bldP spid="614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9" name="Picture 5" descr="навозни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2971800" cy="1976438"/>
          </a:xfrm>
          <a:prstGeom prst="rect">
            <a:avLst/>
          </a:prstGeom>
          <a:noFill/>
        </p:spPr>
      </p:pic>
      <p:pic>
        <p:nvPicPr>
          <p:cNvPr id="36870" name="Picture 6" descr="навозни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3141663"/>
            <a:ext cx="4470400" cy="2973387"/>
          </a:xfrm>
          <a:prstGeom prst="rect">
            <a:avLst/>
          </a:prstGeom>
          <a:noFill/>
        </p:spPr>
      </p:pic>
      <p:pic>
        <p:nvPicPr>
          <p:cNvPr id="36871" name="Picture 7" descr="ЧернотелкаPimelia-s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404813"/>
            <a:ext cx="3403600" cy="2263775"/>
          </a:xfrm>
          <a:prstGeom prst="rect">
            <a:avLst/>
          </a:prstGeom>
          <a:noFill/>
        </p:spPr>
      </p:pic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906463" y="2514600"/>
            <a:ext cx="1817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Жук - навозник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6540500" y="2781300"/>
            <a:ext cx="141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Чернотелка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6408738" y="-79375"/>
            <a:ext cx="2700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Мусорщики степи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2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2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20"/>
                            </p:stCondLst>
                            <p:childTnLst>
                              <p:par>
                                <p:cTn id="2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/>
      <p:bldP spid="36876" grpId="0"/>
      <p:bldP spid="368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ZhuravKrasav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2743200"/>
            <a:ext cx="3505200" cy="3105150"/>
          </a:xfrm>
          <a:prstGeom prst="rect">
            <a:avLst/>
          </a:prstGeom>
          <a:noFill/>
        </p:spPr>
      </p:pic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2143109" y="209550"/>
            <a:ext cx="65008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Животные Красной книги</a:t>
            </a:r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1839913" y="4987925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Дрофа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5835650" y="5995988"/>
            <a:ext cx="2840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Журавль-красавка</a:t>
            </a:r>
          </a:p>
        </p:txBody>
      </p:sp>
      <p:pic>
        <p:nvPicPr>
          <p:cNvPr id="67593" name="Picture 9" descr="дрофа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908050"/>
            <a:ext cx="2584450" cy="360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8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80"/>
                            </p:stCondLst>
                            <p:childTnLst>
                              <p:par>
                                <p:cTn id="2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/>
      <p:bldP spid="67591" grpId="0"/>
      <p:bldP spid="6759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9"/>
            <a:ext cx="7886728" cy="5000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Пищевые цепи.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071546"/>
            <a:ext cx="8143932" cy="48577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10" descr="р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714752"/>
            <a:ext cx="3344058" cy="2071702"/>
          </a:xfrm>
          <a:prstGeom prst="rect">
            <a:avLst/>
          </a:prstGeom>
          <a:noFill/>
        </p:spPr>
      </p:pic>
      <p:pic>
        <p:nvPicPr>
          <p:cNvPr id="5" name="Picture 8" descr="кобыл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142984"/>
            <a:ext cx="3126725" cy="2071702"/>
          </a:xfrm>
          <a:prstGeom prst="rect">
            <a:avLst/>
          </a:prstGeom>
          <a:noFill/>
        </p:spPr>
      </p:pic>
      <p:pic>
        <p:nvPicPr>
          <p:cNvPr id="6" name="Picture 14" descr="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285860"/>
            <a:ext cx="2643206" cy="1991549"/>
          </a:xfrm>
          <a:prstGeom prst="rect">
            <a:avLst/>
          </a:prstGeom>
          <a:noFill/>
        </p:spPr>
      </p:pic>
      <p:pic>
        <p:nvPicPr>
          <p:cNvPr id="7" name="Picture 11" descr="гадю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500438"/>
            <a:ext cx="2767798" cy="2271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>
                <a:solidFill>
                  <a:srgbClr val="FF0000"/>
                </a:solidFill>
              </a:rPr>
              <a:t>«СИНКВЕЙН» </a:t>
            </a:r>
            <a:endParaRPr lang="ru-RU" sz="2000" b="1" i="1" u="sng" dirty="0">
              <a:solidFill>
                <a:srgbClr val="FF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ru-RU" sz="2800" b="1" i="1" dirty="0">
                <a:solidFill>
                  <a:srgbClr val="0000FF"/>
                </a:solidFill>
              </a:rPr>
              <a:t>СИНКВЕЙН – </a:t>
            </a:r>
            <a:r>
              <a:rPr lang="ru-RU" sz="2000" b="1" i="1" dirty="0">
                <a:solidFill>
                  <a:srgbClr val="0000FF"/>
                </a:solidFill>
              </a:rPr>
              <a:t>ЭТО   </a:t>
            </a:r>
            <a:r>
              <a:rPr lang="ru-RU" sz="2000" b="1" i="1" dirty="0" err="1" smtClean="0">
                <a:solidFill>
                  <a:srgbClr val="0000FF"/>
                </a:solidFill>
              </a:rPr>
              <a:t>СТИ</a:t>
            </a:r>
            <a:r>
              <a:rPr lang="ru-RU" sz="2800" b="1" i="1" dirty="0" err="1" smtClean="0">
                <a:solidFill>
                  <a:srgbClr val="0000FF"/>
                </a:solidFill>
              </a:rPr>
              <a:t>хотворение</a:t>
            </a:r>
            <a:endParaRPr lang="ru-RU" sz="2800" b="1" i="1" dirty="0">
              <a:solidFill>
                <a:srgbClr val="0000FF"/>
              </a:solidFill>
            </a:endParaRPr>
          </a:p>
          <a:p>
            <a:pPr marL="609600" indent="-609600">
              <a:buFontTx/>
              <a:buNone/>
            </a:pPr>
            <a:r>
              <a:rPr lang="ru-RU" sz="2000" b="1" i="1" dirty="0">
                <a:solidFill>
                  <a:srgbClr val="0000FF"/>
                </a:solidFill>
              </a:rPr>
              <a:t>СОСТОИТ  ИЗ  5-ТИ  СТРОК:</a:t>
            </a:r>
          </a:p>
          <a:p>
            <a:pPr marL="609600" indent="-609600">
              <a:buFontTx/>
              <a:buNone/>
            </a:pPr>
            <a:r>
              <a:rPr lang="ru-RU" sz="2000" b="1" i="1" dirty="0">
                <a:solidFill>
                  <a:srgbClr val="0000FF"/>
                </a:solidFill>
              </a:rPr>
              <a:t>1.ЗАЯВЛЯЕТСЯ  ТЕМА  ИЛИ ПРЕДМЕТ (ОДНО СУЩЕСТВИТЕЛЬНОЕ)</a:t>
            </a:r>
          </a:p>
          <a:p>
            <a:pPr marL="609600" indent="-609600">
              <a:buFontTx/>
              <a:buNone/>
            </a:pPr>
            <a:r>
              <a:rPr lang="ru-RU" sz="2000" b="1" i="1" dirty="0">
                <a:solidFill>
                  <a:srgbClr val="0000FF"/>
                </a:solidFill>
              </a:rPr>
              <a:t>2.ДАЕТСЯ  ОПИСАНИЕ  ПРЕДМЕТА(ДВА  ПРИЛАГАТЕЛЬНЫХ  ИЛИ  ПРИЧАСТИЯ)</a:t>
            </a:r>
          </a:p>
          <a:p>
            <a:pPr marL="609600" indent="-609600">
              <a:buFontTx/>
              <a:buNone/>
            </a:pPr>
            <a:r>
              <a:rPr lang="ru-RU" sz="2000" b="1" i="1" dirty="0">
                <a:solidFill>
                  <a:srgbClr val="0000FF"/>
                </a:solidFill>
              </a:rPr>
              <a:t>3.СОСТОИТ  ИЗ  ТРЕХ ГЛАГОЛОВ, ХАРАКТЕРИЗУЕТ  ДЕЙСТВИЯ</a:t>
            </a:r>
          </a:p>
          <a:p>
            <a:pPr marL="609600" indent="-609600">
              <a:buFontTx/>
              <a:buNone/>
            </a:pPr>
            <a:r>
              <a:rPr lang="ru-RU" sz="2000" b="1" i="1" dirty="0">
                <a:solidFill>
                  <a:srgbClr val="0000FF"/>
                </a:solidFill>
              </a:rPr>
              <a:t>  ПРЕДМЕТА.</a:t>
            </a:r>
          </a:p>
          <a:p>
            <a:pPr marL="609600" indent="-609600">
              <a:buFontTx/>
              <a:buNone/>
            </a:pPr>
            <a:r>
              <a:rPr lang="ru-RU" sz="2000" b="1" i="1" dirty="0">
                <a:solidFill>
                  <a:srgbClr val="0000FF"/>
                </a:solidFill>
              </a:rPr>
              <a:t>4.ПРИВОДИТСЯ  ФРАЗА  ОБЫЧНО  ИЗ  4- Х  </a:t>
            </a:r>
            <a:r>
              <a:rPr lang="ru-RU" sz="2000" b="1" i="1" dirty="0" smtClean="0">
                <a:solidFill>
                  <a:srgbClr val="0000FF"/>
                </a:solidFill>
              </a:rPr>
              <a:t> </a:t>
            </a:r>
            <a:r>
              <a:rPr lang="ru-RU" sz="2000" b="1" i="1" dirty="0">
                <a:solidFill>
                  <a:srgbClr val="0000FF"/>
                </a:solidFill>
              </a:rPr>
              <a:t>СЛОВ, ВЫРАЖАЮЩАЯ  ОТНОШЕНИЕ  АВТОРА  К  ПРЕДМЕТУ</a:t>
            </a:r>
          </a:p>
          <a:p>
            <a:pPr marL="609600" indent="-609600">
              <a:buFontTx/>
              <a:buNone/>
            </a:pPr>
            <a:r>
              <a:rPr lang="ru-RU" sz="2000" b="1" i="1" dirty="0">
                <a:solidFill>
                  <a:srgbClr val="0000FF"/>
                </a:solidFill>
              </a:rPr>
              <a:t>5. </a:t>
            </a:r>
            <a:r>
              <a:rPr lang="ru-RU" sz="2000" b="1" i="1" dirty="0" smtClean="0">
                <a:solidFill>
                  <a:srgbClr val="0000FF"/>
                </a:solidFill>
              </a:rPr>
              <a:t>Эмоция- </a:t>
            </a:r>
            <a:r>
              <a:rPr lang="ru-RU" sz="2000" b="1" i="1" dirty="0" err="1" smtClean="0">
                <a:solidFill>
                  <a:srgbClr val="0000FF"/>
                </a:solidFill>
              </a:rPr>
              <a:t>ОБОБЩАЮЩ</a:t>
            </a:r>
            <a:r>
              <a:rPr lang="ru-RU" sz="2800" b="1" i="1" dirty="0" err="1" smtClean="0">
                <a:solidFill>
                  <a:srgbClr val="0000FF"/>
                </a:solidFill>
              </a:rPr>
              <a:t>ая</a:t>
            </a:r>
            <a:r>
              <a:rPr lang="ru-RU" sz="2800" b="1" i="1" dirty="0" smtClean="0">
                <a:solidFill>
                  <a:srgbClr val="0000FF"/>
                </a:solidFill>
              </a:rPr>
              <a:t> </a:t>
            </a:r>
            <a:r>
              <a:rPr lang="ru-RU" sz="2000" b="1" i="1" dirty="0" smtClean="0">
                <a:solidFill>
                  <a:srgbClr val="0000FF"/>
                </a:solidFill>
              </a:rPr>
              <a:t> ИЛИ  </a:t>
            </a:r>
            <a:r>
              <a:rPr lang="ru-RU" sz="2000" b="1" i="1" dirty="0" err="1" smtClean="0">
                <a:solidFill>
                  <a:srgbClr val="0000FF"/>
                </a:solidFill>
              </a:rPr>
              <a:t>РАСШИРЯЮЩ</a:t>
            </a:r>
            <a:r>
              <a:rPr lang="ru-RU" sz="2800" b="1" i="1" dirty="0" err="1" smtClean="0">
                <a:solidFill>
                  <a:srgbClr val="0000FF"/>
                </a:solidFill>
              </a:rPr>
              <a:t>ая</a:t>
            </a:r>
            <a:r>
              <a:rPr lang="ru-RU" sz="2000" b="1" i="1" dirty="0" smtClean="0">
                <a:solidFill>
                  <a:srgbClr val="0000FF"/>
                </a:solidFill>
              </a:rPr>
              <a:t> </a:t>
            </a:r>
            <a:r>
              <a:rPr lang="ru-RU" sz="2000" b="1" i="1" dirty="0">
                <a:solidFill>
                  <a:srgbClr val="0000FF"/>
                </a:solidFill>
              </a:rPr>
              <a:t>СМЫСЛ  ТЕМЫ  ИЛИ  ПРЕДМЕТА(ОДНО  СЛОВО)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у меня получилось так.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1071546"/>
            <a:ext cx="79296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Степь</a:t>
            </a:r>
          </a:p>
          <a:p>
            <a:r>
              <a:rPr lang="ru-RU" sz="3200" dirty="0" smtClean="0"/>
              <a:t>Цветущая, красивая.</a:t>
            </a:r>
          </a:p>
          <a:p>
            <a:r>
              <a:rPr lang="ru-RU" sz="3200" dirty="0" smtClean="0"/>
              <a:t>Удивляет, восхищает, радует.</a:t>
            </a:r>
          </a:p>
          <a:p>
            <a:r>
              <a:rPr lang="ru-RU" sz="3200" dirty="0" smtClean="0"/>
              <a:t>Степное разнотравье поражает красотой.</a:t>
            </a:r>
          </a:p>
          <a:p>
            <a:r>
              <a:rPr lang="ru-RU" sz="3200" dirty="0" smtClean="0"/>
              <a:t>Цветы.</a:t>
            </a:r>
          </a:p>
          <a:p>
            <a:endParaRPr lang="ru-RU" sz="3200" dirty="0" smtClean="0"/>
          </a:p>
          <a:p>
            <a:endParaRPr lang="ru-RU" dirty="0"/>
          </a:p>
        </p:txBody>
      </p:sp>
      <p:pic>
        <p:nvPicPr>
          <p:cNvPr id="7" name="Picture 5" descr="j0095699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929066"/>
            <a:ext cx="2324100" cy="1838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я жду от сегодняшнего урока?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Узнаю что то новое;</a:t>
            </a:r>
          </a:p>
          <a:p>
            <a:r>
              <a:rPr lang="ru-RU" dirty="0" smtClean="0"/>
              <a:t>2.Повторю уже знакомый материал;</a:t>
            </a:r>
          </a:p>
          <a:p>
            <a:r>
              <a:rPr lang="ru-RU" dirty="0" smtClean="0"/>
              <a:t>3.Хорошо поработаю на уроке;</a:t>
            </a:r>
          </a:p>
          <a:p>
            <a:r>
              <a:rPr lang="ru-RU" dirty="0" smtClean="0"/>
              <a:t>4. Получу положительную оценку.</a:t>
            </a:r>
            <a:endParaRPr lang="ru-RU" dirty="0"/>
          </a:p>
        </p:txBody>
      </p:sp>
      <p:pic>
        <p:nvPicPr>
          <p:cNvPr id="4" name="Picture 5" descr="bd00146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071942"/>
            <a:ext cx="2928926" cy="2450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4" name="WordArt 6"/>
          <p:cNvSpPr>
            <a:spLocks noChangeArrowheads="1" noChangeShapeType="1" noTextEdit="1"/>
          </p:cNvSpPr>
          <p:nvPr/>
        </p:nvSpPr>
        <p:spPr bwMode="auto">
          <a:xfrm>
            <a:off x="1331913" y="1268413"/>
            <a:ext cx="5287962" cy="29638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ru-RU" sz="44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Спасибо за урок!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86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Природная зона-степь.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785926"/>
            <a:ext cx="8786874" cy="4357718"/>
          </a:xfrm>
        </p:spPr>
        <p:txBody>
          <a:bodyPr/>
          <a:lstStyle/>
          <a:p>
            <a:r>
              <a:rPr lang="ru-RU" dirty="0" smtClean="0"/>
              <a:t>                         =                              +                                           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                      =                              +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3214678" y="1285860"/>
            <a:ext cx="2571768" cy="12144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ЧТО ТАКОЕ?</a:t>
            </a:r>
          </a:p>
          <a:p>
            <a:pPr algn="ctr"/>
            <a:r>
              <a:rPr lang="ru-RU" dirty="0" smtClean="0"/>
              <a:t>(родовое слово)</a:t>
            </a:r>
            <a:endParaRPr lang="ru-RU" dirty="0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142844" y="1285860"/>
            <a:ext cx="2571768" cy="12144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ПОНЯТИЕ</a:t>
            </a:r>
            <a:endParaRPr lang="ru-RU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6215074" y="1285860"/>
            <a:ext cx="2571768" cy="12144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СУЩЕСТВЕННЫЕ ПРИЗНАКИ.</a:t>
            </a:r>
            <a:endParaRPr lang="ru-RU" dirty="0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3143240" y="3714752"/>
            <a:ext cx="2571768" cy="12144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бескрайняя равнина</a:t>
            </a:r>
            <a:endParaRPr lang="ru-RU" sz="3200" dirty="0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214282" y="3714752"/>
            <a:ext cx="2571768" cy="12144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СТЕПЬ.</a:t>
            </a:r>
            <a:endParaRPr lang="ru-RU" dirty="0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6215074" y="3786190"/>
            <a:ext cx="2571768" cy="121444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покрытая травянистой растительностью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Природные зоны</a:t>
            </a:r>
            <a:endParaRPr lang="ru-RU" dirty="0"/>
          </a:p>
        </p:txBody>
      </p:sp>
      <p:pic>
        <p:nvPicPr>
          <p:cNvPr id="4" name="Picture 5" descr="природные зоны мир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807249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изучения природной зоны.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214678" y="2857496"/>
            <a:ext cx="2428892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СТЕПЬ</a:t>
            </a:r>
            <a:endParaRPr lang="ru-RU" sz="3200" dirty="0"/>
          </a:p>
        </p:txBody>
      </p:sp>
      <p:sp>
        <p:nvSpPr>
          <p:cNvPr id="5" name="Овал 4"/>
          <p:cNvSpPr/>
          <p:nvPr/>
        </p:nvSpPr>
        <p:spPr>
          <a:xfrm>
            <a:off x="5929322" y="3786190"/>
            <a:ext cx="2428892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Животный мир</a:t>
            </a:r>
            <a:endParaRPr lang="ru-RU" sz="2000" dirty="0"/>
          </a:p>
        </p:txBody>
      </p:sp>
      <p:sp>
        <p:nvSpPr>
          <p:cNvPr id="6" name="Овал 5"/>
          <p:cNvSpPr/>
          <p:nvPr/>
        </p:nvSpPr>
        <p:spPr>
          <a:xfrm>
            <a:off x="5715008" y="1857364"/>
            <a:ext cx="2428892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Почвы</a:t>
            </a:r>
            <a:endParaRPr lang="ru-RU" sz="2800" dirty="0"/>
          </a:p>
        </p:txBody>
      </p:sp>
      <p:sp>
        <p:nvSpPr>
          <p:cNvPr id="7" name="Овал 6"/>
          <p:cNvSpPr/>
          <p:nvPr/>
        </p:nvSpPr>
        <p:spPr>
          <a:xfrm>
            <a:off x="642910" y="3929066"/>
            <a:ext cx="2428892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Растительный мир</a:t>
            </a:r>
            <a:endParaRPr lang="ru-RU" sz="2000" dirty="0"/>
          </a:p>
        </p:txBody>
      </p:sp>
      <p:sp>
        <p:nvSpPr>
          <p:cNvPr id="8" name="Овал 7"/>
          <p:cNvSpPr/>
          <p:nvPr/>
        </p:nvSpPr>
        <p:spPr>
          <a:xfrm>
            <a:off x="642910" y="1785926"/>
            <a:ext cx="2428892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Климат</a:t>
            </a:r>
            <a:endParaRPr lang="ru-RU" sz="2800" dirty="0"/>
          </a:p>
        </p:txBody>
      </p:sp>
      <p:sp>
        <p:nvSpPr>
          <p:cNvPr id="9" name="Овал 8"/>
          <p:cNvSpPr/>
          <p:nvPr/>
        </p:nvSpPr>
        <p:spPr>
          <a:xfrm>
            <a:off x="3286116" y="4929198"/>
            <a:ext cx="2428892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Влияние человека</a:t>
            </a:r>
            <a:endParaRPr lang="ru-RU" sz="20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 flipV="1">
            <a:off x="2857488" y="3643314"/>
            <a:ext cx="714380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4" idx="5"/>
          </p:cNvCxnSpPr>
          <p:nvPr/>
        </p:nvCxnSpPr>
        <p:spPr>
          <a:xfrm rot="16200000" flipH="1">
            <a:off x="5469154" y="3468898"/>
            <a:ext cx="421756" cy="7843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4" idx="4"/>
          </p:cNvCxnSpPr>
          <p:nvPr/>
        </p:nvCxnSpPr>
        <p:spPr>
          <a:xfrm rot="5400000">
            <a:off x="3821901" y="4393413"/>
            <a:ext cx="121444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4" idx="7"/>
          </p:cNvCxnSpPr>
          <p:nvPr/>
        </p:nvCxnSpPr>
        <p:spPr>
          <a:xfrm rot="10800000" flipV="1">
            <a:off x="5287868" y="2500306"/>
            <a:ext cx="570017" cy="493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8" idx="5"/>
            <a:endCxn id="4" idx="1"/>
          </p:cNvCxnSpPr>
          <p:nvPr/>
        </p:nvCxnSpPr>
        <p:spPr>
          <a:xfrm rot="16200000" flipH="1">
            <a:off x="2935798" y="2358917"/>
            <a:ext cx="414884" cy="854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43971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План изучения природной зоны.</a:t>
            </a:r>
            <a:endParaRPr lang="ru-RU" sz="2000" dirty="0"/>
          </a:p>
        </p:txBody>
      </p:sp>
      <p:pic>
        <p:nvPicPr>
          <p:cNvPr id="11" name="Picture 3" descr="024_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643182"/>
            <a:ext cx="3342890" cy="2250285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3143240" y="1643050"/>
            <a:ext cx="2714644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КЛИМАТ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00034" y="3857628"/>
            <a:ext cx="4857784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Континентальный, засушливый. Зима короткая, но холодная. Снега выпадает мало. Лето жаркое и сухое. Дожди здесь редки.</a:t>
            </a:r>
            <a:endParaRPr lang="ru-RU" sz="20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2714612" y="3857628"/>
            <a:ext cx="142876" cy="1428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4" idx="3"/>
          </p:cNvCxnSpPr>
          <p:nvPr/>
        </p:nvCxnSpPr>
        <p:spPr>
          <a:xfrm rot="5400000">
            <a:off x="2191982" y="2580257"/>
            <a:ext cx="1371374" cy="13262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29684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План изучения природной зоны.</a:t>
            </a:r>
            <a:endParaRPr lang="ru-RU" sz="2400" dirty="0"/>
          </a:p>
        </p:txBody>
      </p:sp>
      <p:pic>
        <p:nvPicPr>
          <p:cNvPr id="8" name="Picture 4" descr="чернозем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2643206" cy="1959928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4357686" y="1000108"/>
            <a:ext cx="2714644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ПОЧВЫ.</a:t>
            </a:r>
            <a:endParaRPr lang="ru-RU" sz="3200" dirty="0"/>
          </a:p>
        </p:txBody>
      </p:sp>
      <p:sp>
        <p:nvSpPr>
          <p:cNvPr id="5" name="Овал 4"/>
          <p:cNvSpPr/>
          <p:nvPr/>
        </p:nvSpPr>
        <p:spPr>
          <a:xfrm>
            <a:off x="571472" y="2786058"/>
            <a:ext cx="3429024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Плодородные. Много перегноя.</a:t>
            </a:r>
            <a:endParaRPr lang="ru-RU" sz="2400" dirty="0"/>
          </a:p>
        </p:txBody>
      </p:sp>
      <p:cxnSp>
        <p:nvCxnSpPr>
          <p:cNvPr id="7" name="Прямая соединительная линия 6"/>
          <p:cNvCxnSpPr>
            <a:stCxn id="4" idx="3"/>
          </p:cNvCxnSpPr>
          <p:nvPr/>
        </p:nvCxnSpPr>
        <p:spPr>
          <a:xfrm rot="5400000">
            <a:off x="3503124" y="1676820"/>
            <a:ext cx="892231" cy="1611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чернозем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143248"/>
            <a:ext cx="3167063" cy="2363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7" name="AutoShape 37"/>
          <p:cNvSpPr>
            <a:spLocks noChangeArrowheads="1"/>
          </p:cNvSpPr>
          <p:nvPr/>
        </p:nvSpPr>
        <p:spPr bwMode="auto">
          <a:xfrm rot="22861379">
            <a:off x="5364163" y="3357563"/>
            <a:ext cx="1058862" cy="1254125"/>
          </a:xfrm>
          <a:custGeom>
            <a:avLst/>
            <a:gdLst>
              <a:gd name="G0" fmla="+- 13012 0 0"/>
              <a:gd name="G1" fmla="+- 17912 0 0"/>
              <a:gd name="G2" fmla="+- 0 0 0"/>
              <a:gd name="G3" fmla="*/ 13012 1 2"/>
              <a:gd name="G4" fmla="+- G3 10800 0"/>
              <a:gd name="G5" fmla="+- 21600 13012 17912"/>
              <a:gd name="G6" fmla="+- 17912 0 0"/>
              <a:gd name="G7" fmla="*/ G6 1 2"/>
              <a:gd name="G8" fmla="*/ 17912 2 1"/>
              <a:gd name="G9" fmla="+- G8 0 21600"/>
              <a:gd name="G10" fmla="+- G5 0 G4"/>
              <a:gd name="G11" fmla="+- 13012 0 G4"/>
              <a:gd name="G12" fmla="*/ G2 G10 G11"/>
              <a:gd name="T0" fmla="*/ 17306 w 21600"/>
              <a:gd name="T1" fmla="*/ 0 h 21600"/>
              <a:gd name="T2" fmla="*/ 13012 w 21600"/>
              <a:gd name="T3" fmla="*/ 0 h 21600"/>
              <a:gd name="T4" fmla="*/ 0 w 21600"/>
              <a:gd name="T5" fmla="*/ 13012 h 21600"/>
              <a:gd name="T6" fmla="*/ 0 w 21600"/>
              <a:gd name="T7" fmla="*/ 17306 h 21600"/>
              <a:gd name="T8" fmla="*/ 0 w 21600"/>
              <a:gd name="T9" fmla="*/ 21600 h 21600"/>
              <a:gd name="T10" fmla="*/ 8956 w 21600"/>
              <a:gd name="T11" fmla="*/ 17912 h 21600"/>
              <a:gd name="T12" fmla="*/ 17912 w 21600"/>
              <a:gd name="T13" fmla="*/ 8956 h 21600"/>
              <a:gd name="T14" fmla="*/ 21600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6" name="AutoShape 36"/>
          <p:cNvSpPr>
            <a:spLocks noChangeArrowheads="1"/>
          </p:cNvSpPr>
          <p:nvPr/>
        </p:nvSpPr>
        <p:spPr bwMode="auto">
          <a:xfrm rot="23933782" flipH="1" flipV="1">
            <a:off x="2051050" y="3141663"/>
            <a:ext cx="1173163" cy="1338262"/>
          </a:xfrm>
          <a:custGeom>
            <a:avLst/>
            <a:gdLst>
              <a:gd name="G0" fmla="+- 13012 0 0"/>
              <a:gd name="G1" fmla="+- 17912 0 0"/>
              <a:gd name="G2" fmla="+- 0 0 0"/>
              <a:gd name="G3" fmla="*/ 13012 1 2"/>
              <a:gd name="G4" fmla="+- G3 10800 0"/>
              <a:gd name="G5" fmla="+- 21600 13012 17912"/>
              <a:gd name="G6" fmla="+- 17912 0 0"/>
              <a:gd name="G7" fmla="*/ G6 1 2"/>
              <a:gd name="G8" fmla="*/ 17912 2 1"/>
              <a:gd name="G9" fmla="+- G8 0 21600"/>
              <a:gd name="G10" fmla="+- G5 0 G4"/>
              <a:gd name="G11" fmla="+- 13012 0 G4"/>
              <a:gd name="G12" fmla="*/ G2 G10 G11"/>
              <a:gd name="T0" fmla="*/ 17306 w 21600"/>
              <a:gd name="T1" fmla="*/ 0 h 21600"/>
              <a:gd name="T2" fmla="*/ 13012 w 21600"/>
              <a:gd name="T3" fmla="*/ 0 h 21600"/>
              <a:gd name="T4" fmla="*/ 0 w 21600"/>
              <a:gd name="T5" fmla="*/ 13012 h 21600"/>
              <a:gd name="T6" fmla="*/ 0 w 21600"/>
              <a:gd name="T7" fmla="*/ 17306 h 21600"/>
              <a:gd name="T8" fmla="*/ 0 w 21600"/>
              <a:gd name="T9" fmla="*/ 21600 h 21600"/>
              <a:gd name="T10" fmla="*/ 8956 w 21600"/>
              <a:gd name="T11" fmla="*/ 17912 h 21600"/>
              <a:gd name="T12" fmla="*/ 17912 w 21600"/>
              <a:gd name="T13" fmla="*/ 8956 h 21600"/>
              <a:gd name="T14" fmla="*/ 21600 w 21600"/>
              <a:gd name="T15" fmla="*/ 0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7306" y="0"/>
                </a:moveTo>
                <a:lnTo>
                  <a:pt x="13012" y="0"/>
                </a:lnTo>
                <a:lnTo>
                  <a:pt x="16700" y="0"/>
                </a:lnTo>
                <a:lnTo>
                  <a:pt x="16700" y="16700"/>
                </a:lnTo>
                <a:lnTo>
                  <a:pt x="0" y="16700"/>
                </a:lnTo>
                <a:lnTo>
                  <a:pt x="0" y="13012"/>
                </a:lnTo>
                <a:lnTo>
                  <a:pt x="0" y="17306"/>
                </a:lnTo>
                <a:lnTo>
                  <a:pt x="0" y="21600"/>
                </a:lnTo>
                <a:lnTo>
                  <a:pt x="0" y="17912"/>
                </a:lnTo>
                <a:lnTo>
                  <a:pt x="17912" y="17912"/>
                </a:lnTo>
                <a:lnTo>
                  <a:pt x="17912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2987675" y="3284538"/>
            <a:ext cx="2736850" cy="216058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3492500" y="2060575"/>
            <a:ext cx="1727200" cy="13684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48" name="Picture 8" descr="sn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5516563"/>
            <a:ext cx="1041400" cy="1196975"/>
          </a:xfrm>
          <a:prstGeom prst="rect">
            <a:avLst/>
          </a:prstGeom>
          <a:noFill/>
        </p:spPr>
      </p:pic>
      <p:pic>
        <p:nvPicPr>
          <p:cNvPr id="10249" name="Picture 9" descr="sn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3933825"/>
            <a:ext cx="793750" cy="912813"/>
          </a:xfrm>
          <a:prstGeom prst="rect">
            <a:avLst/>
          </a:prstGeom>
          <a:noFill/>
        </p:spPr>
      </p:pic>
      <p:pic>
        <p:nvPicPr>
          <p:cNvPr id="10250" name="Picture 10" descr="sn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1700213"/>
            <a:ext cx="1065212" cy="1223962"/>
          </a:xfrm>
          <a:prstGeom prst="rect">
            <a:avLst/>
          </a:prstGeom>
          <a:noFill/>
        </p:spPr>
      </p:pic>
      <p:pic>
        <p:nvPicPr>
          <p:cNvPr id="10251" name="Picture 11" descr="sne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79388" y="188913"/>
            <a:ext cx="755650" cy="868362"/>
          </a:xfrm>
          <a:prstGeom prst="rect">
            <a:avLst/>
          </a:prstGeom>
          <a:noFill/>
        </p:spPr>
      </p:pic>
      <p:pic>
        <p:nvPicPr>
          <p:cNvPr id="10252" name="Picture 12" descr="sn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979613" y="188913"/>
            <a:ext cx="1103312" cy="1268412"/>
          </a:xfrm>
          <a:prstGeom prst="rect">
            <a:avLst/>
          </a:prstGeom>
          <a:noFill/>
        </p:spPr>
      </p:pic>
      <p:pic>
        <p:nvPicPr>
          <p:cNvPr id="10253" name="Picture 13" descr="sne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140200" y="188913"/>
            <a:ext cx="814388" cy="936625"/>
          </a:xfrm>
          <a:prstGeom prst="rect">
            <a:avLst/>
          </a:prstGeom>
          <a:noFill/>
        </p:spPr>
      </p:pic>
      <p:pic>
        <p:nvPicPr>
          <p:cNvPr id="10254" name="Picture 14" descr="sn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5940425" y="188913"/>
            <a:ext cx="1103313" cy="1268412"/>
          </a:xfrm>
          <a:prstGeom prst="rect">
            <a:avLst/>
          </a:prstGeom>
          <a:noFill/>
        </p:spPr>
      </p:pic>
      <p:pic>
        <p:nvPicPr>
          <p:cNvPr id="10255" name="Picture 15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243888" y="188913"/>
            <a:ext cx="728662" cy="836612"/>
          </a:xfrm>
          <a:prstGeom prst="rect">
            <a:avLst/>
          </a:prstGeom>
          <a:noFill/>
        </p:spPr>
      </p:pic>
      <p:pic>
        <p:nvPicPr>
          <p:cNvPr id="10257" name="Picture 17" descr="sn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85113" y="1773238"/>
            <a:ext cx="1065212" cy="1223962"/>
          </a:xfrm>
          <a:prstGeom prst="rect">
            <a:avLst/>
          </a:prstGeom>
          <a:noFill/>
        </p:spPr>
      </p:pic>
      <p:pic>
        <p:nvPicPr>
          <p:cNvPr id="10258" name="Picture 18" descr="sn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8172450" y="3933825"/>
            <a:ext cx="793750" cy="912813"/>
          </a:xfrm>
          <a:prstGeom prst="rect">
            <a:avLst/>
          </a:prstGeom>
          <a:noFill/>
        </p:spPr>
      </p:pic>
      <p:pic>
        <p:nvPicPr>
          <p:cNvPr id="10259" name="Picture 19" descr="sn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85113" y="5445125"/>
            <a:ext cx="1068387" cy="1228725"/>
          </a:xfrm>
          <a:prstGeom prst="rect">
            <a:avLst/>
          </a:prstGeom>
          <a:noFill/>
        </p:spPr>
      </p:pic>
      <p:pic>
        <p:nvPicPr>
          <p:cNvPr id="10260" name="Picture 20" descr="sne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227763" y="5734050"/>
            <a:ext cx="790575" cy="908050"/>
          </a:xfrm>
          <a:prstGeom prst="rect">
            <a:avLst/>
          </a:prstGeom>
          <a:noFill/>
        </p:spPr>
      </p:pic>
      <p:pic>
        <p:nvPicPr>
          <p:cNvPr id="10261" name="Picture 21" descr="sn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211638" y="5445125"/>
            <a:ext cx="1068387" cy="1228725"/>
          </a:xfrm>
          <a:prstGeom prst="rect">
            <a:avLst/>
          </a:prstGeom>
          <a:noFill/>
        </p:spPr>
      </p:pic>
      <p:pic>
        <p:nvPicPr>
          <p:cNvPr id="10262" name="Picture 22" descr="sne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2195513" y="5734050"/>
            <a:ext cx="854075" cy="981075"/>
          </a:xfrm>
          <a:prstGeom prst="rect">
            <a:avLst/>
          </a:prstGeom>
          <a:noFill/>
        </p:spPr>
      </p:pic>
      <p:pic>
        <p:nvPicPr>
          <p:cNvPr id="10273" name="Picture 33" descr="varezki2_resize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933"/>
          <a:stretch>
            <a:fillRect/>
          </a:stretch>
        </p:blipFill>
        <p:spPr bwMode="auto">
          <a:xfrm rot="56459583">
            <a:off x="1349375" y="3451225"/>
            <a:ext cx="993775" cy="1508125"/>
          </a:xfrm>
          <a:prstGeom prst="rect">
            <a:avLst/>
          </a:prstGeom>
          <a:noFill/>
        </p:spPr>
      </p:pic>
      <p:pic>
        <p:nvPicPr>
          <p:cNvPr id="10274" name="Picture 34" descr="varezki2_resize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599"/>
          <a:stretch>
            <a:fillRect/>
          </a:stretch>
        </p:blipFill>
        <p:spPr bwMode="auto">
          <a:xfrm rot="1798119">
            <a:off x="6149975" y="2566988"/>
            <a:ext cx="1044575" cy="1511300"/>
          </a:xfrm>
          <a:prstGeom prst="rect">
            <a:avLst/>
          </a:prstGeom>
          <a:noFill/>
        </p:spPr>
      </p:pic>
      <p:sp>
        <p:nvSpPr>
          <p:cNvPr id="10278" name="Oval 38"/>
          <p:cNvSpPr>
            <a:spLocks noChangeArrowheads="1"/>
          </p:cNvSpPr>
          <p:nvPr/>
        </p:nvSpPr>
        <p:spPr bwMode="auto">
          <a:xfrm rot="830955">
            <a:off x="2913063" y="5183188"/>
            <a:ext cx="1150937" cy="503237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 rot="-665123">
            <a:off x="4795838" y="5176838"/>
            <a:ext cx="1146175" cy="504825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0" name="Oval 40"/>
          <p:cNvSpPr>
            <a:spLocks noChangeArrowheads="1"/>
          </p:cNvSpPr>
          <p:nvPr/>
        </p:nvSpPr>
        <p:spPr bwMode="auto">
          <a:xfrm>
            <a:off x="3995738" y="2420938"/>
            <a:ext cx="28733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4572000" y="2349500"/>
            <a:ext cx="28733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 rot="15840560">
            <a:off x="4432301" y="2776537"/>
            <a:ext cx="209550" cy="504825"/>
          </a:xfrm>
          <a:prstGeom prst="moon">
            <a:avLst>
              <a:gd name="adj" fmla="val 3881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67" name="Picture 27" descr="1198423906_0lik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t="27179" r="54167" b="36531"/>
          <a:stretch>
            <a:fillRect/>
          </a:stretch>
        </p:blipFill>
        <p:spPr bwMode="auto">
          <a:xfrm rot="-745644">
            <a:off x="2840038" y="812800"/>
            <a:ext cx="2519362" cy="1741488"/>
          </a:xfrm>
          <a:prstGeom prst="rect">
            <a:avLst/>
          </a:prstGeom>
          <a:noFill/>
        </p:spPr>
      </p:pic>
      <p:pic>
        <p:nvPicPr>
          <p:cNvPr id="10285" name="Picture 45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187450" y="765175"/>
            <a:ext cx="728663" cy="836613"/>
          </a:xfrm>
          <a:prstGeom prst="rect">
            <a:avLst/>
          </a:prstGeom>
          <a:noFill/>
        </p:spPr>
      </p:pic>
      <p:pic>
        <p:nvPicPr>
          <p:cNvPr id="10286" name="Picture 46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300788" y="1196975"/>
            <a:ext cx="728662" cy="836613"/>
          </a:xfrm>
          <a:prstGeom prst="rect">
            <a:avLst/>
          </a:prstGeom>
          <a:noFill/>
        </p:spPr>
      </p:pic>
      <p:pic>
        <p:nvPicPr>
          <p:cNvPr id="10287" name="Picture 47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1835150" y="1989138"/>
            <a:ext cx="728663" cy="836612"/>
          </a:xfrm>
          <a:prstGeom prst="rect">
            <a:avLst/>
          </a:prstGeom>
          <a:noFill/>
        </p:spPr>
      </p:pic>
      <p:pic>
        <p:nvPicPr>
          <p:cNvPr id="10288" name="Picture 48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356100" y="260350"/>
            <a:ext cx="728663" cy="836613"/>
          </a:xfrm>
          <a:prstGeom prst="rect">
            <a:avLst/>
          </a:prstGeom>
          <a:noFill/>
        </p:spPr>
      </p:pic>
      <p:pic>
        <p:nvPicPr>
          <p:cNvPr id="10289" name="Picture 49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468313" y="3860800"/>
            <a:ext cx="728662" cy="836613"/>
          </a:xfrm>
          <a:prstGeom prst="rect">
            <a:avLst/>
          </a:prstGeom>
          <a:noFill/>
        </p:spPr>
      </p:pic>
      <p:pic>
        <p:nvPicPr>
          <p:cNvPr id="10290" name="Picture 50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7812088" y="1989138"/>
            <a:ext cx="728662" cy="836612"/>
          </a:xfrm>
          <a:prstGeom prst="rect">
            <a:avLst/>
          </a:prstGeom>
          <a:noFill/>
        </p:spPr>
      </p:pic>
      <p:pic>
        <p:nvPicPr>
          <p:cNvPr id="10291" name="Picture 51" descr="sne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lum bright="72000"/>
          </a:blip>
          <a:srcRect/>
          <a:stretch>
            <a:fillRect/>
          </a:stretch>
        </p:blipFill>
        <p:spPr bwMode="auto">
          <a:xfrm>
            <a:off x="6948488" y="3789363"/>
            <a:ext cx="728662" cy="836612"/>
          </a:xfrm>
          <a:prstGeom prst="rect">
            <a:avLst/>
          </a:prstGeom>
          <a:noFill/>
        </p:spPr>
      </p:pic>
      <p:sp>
        <p:nvSpPr>
          <p:cNvPr id="10282" name="AutoShape 42"/>
          <p:cNvSpPr>
            <a:spLocks noChangeArrowheads="1"/>
          </p:cNvSpPr>
          <p:nvPr/>
        </p:nvSpPr>
        <p:spPr bwMode="auto">
          <a:xfrm rot="4163096">
            <a:off x="4739481" y="2097882"/>
            <a:ext cx="288925" cy="1081088"/>
          </a:xfrm>
          <a:prstGeom prst="triangle">
            <a:avLst>
              <a:gd name="adj" fmla="val 100000"/>
            </a:avLst>
          </a:prstGeom>
          <a:gradFill rotWithShape="1">
            <a:gsLst>
              <a:gs pos="0">
                <a:srgbClr val="FF6600"/>
              </a:gs>
              <a:gs pos="100000">
                <a:srgbClr val="FF993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92" name="Picture 52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порт.wav"/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7596188" y="62372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6" presetID="10" presetClass="entr" presetSubtype="0" repeatCount="4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5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7" presetID="1" presetClass="path" presetSubtype="0" repeatCount="300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1042 C 0.10816 -0.01042 0.19687 0.10231 0.19687 0.2412 C 0.19687 0.38009 0.10816 0.49352 -0.00035 0.49352 C -0.10868 0.49352 -0.19688 0.38009 -0.19688 0.2412 C -0.19688 0.10231 -0.10868 -0.01042 -0.00035 -0.01042 Z " pathEditMode="relative" rAng="0" ptsTypes="fffff">
                                      <p:cBhvr>
                                        <p:cTn id="138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4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145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9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7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1000"/>
                            </p:stCondLst>
                            <p:childTnLst>
                              <p:par>
                                <p:cTn id="1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2000"/>
                            </p:stCondLst>
                            <p:childTnLst>
                              <p:par>
                                <p:cTn id="18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8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5000"/>
                            </p:stCondLst>
                            <p:childTnLst>
                              <p:par>
                                <p:cTn id="200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01" dur="10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480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2000" fill="hold"/>
                                        <p:tgtEl>
                                          <p:spTgt spid="102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0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53000"/>
                            </p:stCondLst>
                            <p:childTnLst>
                              <p:par>
                                <p:cTn id="255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86 -0.09236 C 0.03455 -0.12477 0.10677 -0.08125 0.13125 0.00486 C 0.15556 0.09074 0.12292 0.18703 0.05833 0.21967 C -0.00608 0.25208 -0.0783 0.20856 -0.10278 0.12245 C -0.12708 0.03657 -0.09444 -0.05973 -0.02986 -0.09236 Z " pathEditMode="relative" rAng="-1238949" ptsTypes="fffff">
                                      <p:cBhvr>
                                        <p:cTn id="256" dur="2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57000"/>
                            </p:stCondLst>
                            <p:childTnLst>
                              <p:par>
                                <p:cTn id="258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C 0.05347 -0.05833 0.13229 -0.04769 0.17569 0.02338 C 0.21927 0.09468 0.21146 0.19977 0.15798 0.25787 C 0.10503 0.31597 0.02604 0.30532 -0.01771 0.23426 C -0.06129 0.16319 -0.05313 0.0581 2.5E-6 7.40741E-7 Z " pathEditMode="relative" rAng="-2351964" ptsTypes="fffff">
                                      <p:cBhvr>
                                        <p:cTn id="259" dur="2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1000"/>
                            </p:stCondLst>
                            <p:childTnLst>
                              <p:par>
                                <p:cTn id="2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1.38889E-6 0.64051 " pathEditMode="relative" rAng="0" ptsTypes="AA">
                                      <p:cBhvr>
                                        <p:cTn id="262" dur="1000" fill="hold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2000"/>
                            </p:stCondLst>
                            <p:childTnLst>
                              <p:par>
                                <p:cTn id="2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7037E-6 L 0.05469 0.60047 " pathEditMode="relative" rAng="0" ptsTypes="AA">
                                      <p:cBhvr>
                                        <p:cTn id="265" dur="1000" fill="hold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3000"/>
                            </p:stCondLst>
                            <p:childTnLst>
                              <p:par>
                                <p:cTn id="26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03976 0.77917 " pathEditMode="relative" rAng="0" ptsTypes="AA">
                                      <p:cBhvr>
                                        <p:cTn id="268" dur="1000" fill="hold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" y="3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-0.00034 0.19097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102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65000"/>
                            </p:stCondLst>
                            <p:childTnLst>
                              <p:par>
                                <p:cTn id="2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11788 0.55856 " pathEditMode="relative" rAng="0" ptsTypes="AA">
                                      <p:cBhvr>
                                        <p:cTn id="274" dur="1000" fill="hold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66000"/>
                            </p:stCondLst>
                            <p:childTnLst>
                              <p:par>
                                <p:cTn id="2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07407E-6 L -0.31528 0.55856 " pathEditMode="relative" rAng="0" ptsTypes="AA">
                                      <p:cBhvr>
                                        <p:cTn id="277" dur="1000" fill="hold"/>
                                        <p:tgtEl>
                                          <p:spTgt spid="10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2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67000"/>
                            </p:stCondLst>
                            <p:childTnLst>
                              <p:par>
                                <p:cTn id="2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2.59259E-6 L 0.0783 0.22269 " pathEditMode="relative" rAng="0" ptsTypes="AA">
                                      <p:cBhvr>
                                        <p:cTn id="280" dur="1000" fill="hold"/>
                                        <p:tgtEl>
                                          <p:spTgt spid="102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92"/>
                </p:tgtEl>
              </p:cMediaNode>
            </p:audio>
          </p:childTnLst>
        </p:cTn>
      </p:par>
    </p:tnLst>
    <p:bldLst>
      <p:bldP spid="10277" grpId="0" animBg="1"/>
      <p:bldP spid="10276" grpId="0" animBg="1"/>
      <p:bldP spid="10242" grpId="0" animBg="1"/>
      <p:bldP spid="10242" grpId="1" animBg="1"/>
      <p:bldP spid="10242" grpId="2" animBg="1"/>
      <p:bldP spid="10243" grpId="0" animBg="1"/>
      <p:bldP spid="10243" grpId="1" animBg="1"/>
      <p:bldP spid="10243" grpId="2" animBg="1"/>
      <p:bldP spid="10278" grpId="0" animBg="1"/>
      <p:bldP spid="10279" grpId="0" animBg="1"/>
      <p:bldP spid="10280" grpId="0" animBg="1"/>
      <p:bldP spid="10281" grpId="0" animBg="1"/>
      <p:bldP spid="10283" grpId="0" animBg="1"/>
      <p:bldP spid="10283" grpId="1" animBg="1"/>
      <p:bldP spid="1028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520</Words>
  <PresentationFormat>Экран (4:3)</PresentationFormat>
  <Paragraphs>136</Paragraphs>
  <Slides>30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                      Окружающий мир.</vt:lpstr>
      <vt:lpstr>Год кончает, а зиму начинает.</vt:lpstr>
      <vt:lpstr>Что я жду от сегодняшнего урока?</vt:lpstr>
      <vt:lpstr>Природная зона-степь.</vt:lpstr>
      <vt:lpstr>Природные зоны</vt:lpstr>
      <vt:lpstr>План изучения природной зоны.</vt:lpstr>
      <vt:lpstr>План изучения природной зоны.</vt:lpstr>
      <vt:lpstr>План изучения природной зоны.</vt:lpstr>
      <vt:lpstr>Слайд 9</vt:lpstr>
      <vt:lpstr>План изучения природной зоны.</vt:lpstr>
      <vt:lpstr>                                                                                       Растения степи</vt:lpstr>
      <vt:lpstr>Слайд 12</vt:lpstr>
      <vt:lpstr>Слайд 13</vt:lpstr>
      <vt:lpstr>Мои первые шаги.</vt:lpstr>
      <vt:lpstr>Мои первые шаги.</vt:lpstr>
      <vt:lpstr>План изучения природной зоны.</vt:lpstr>
      <vt:lpstr>сурки</vt:lpstr>
      <vt:lpstr>План изучения природной зоны.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Пищевые цепи.</vt:lpstr>
      <vt:lpstr>«СИНКВЕЙН» </vt:lpstr>
      <vt:lpstr>А у меня получилось так.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Природная зона-степь.</dc:title>
  <cp:lastModifiedBy>User</cp:lastModifiedBy>
  <cp:revision>52</cp:revision>
  <dcterms:modified xsi:type="dcterms:W3CDTF">2009-11-27T03:31:13Z</dcterms:modified>
</cp:coreProperties>
</file>