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EC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D285B-2910-4699-98C0-375B33CB177B}" type="datetimeFigureOut">
              <a:rPr lang="ru-RU" smtClean="0"/>
              <a:t>07.04.2011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664B2-E92D-4AE8-9D60-BC682EB48A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664B2-E92D-4AE8-9D60-BC682EB48AE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2%D0%B0%D0%B4%D0%B6-%D0%9C%D0%B0%D1%85%D0%B0%D0%BB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#cite_note-CIA-86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0%D0%B0%D0%B1%D1%8B" TargetMode="External"/><Relationship Id="rId3" Type="http://schemas.openxmlformats.org/officeDocument/2006/relationships/hyperlink" Target="http://ru.wikipedia.org/wiki/%D0%98%D0%BD%D0%B4%D1%83%D0%B8%D0%B7%D0%BC" TargetMode="External"/><Relationship Id="rId7" Type="http://schemas.openxmlformats.org/officeDocument/2006/relationships/hyperlink" Target="http://ru.wikipedia.org/wiki/%D0%9F%D0%B5%D1%80%D1%81%D1%8B" TargetMode="External"/><Relationship Id="rId2" Type="http://schemas.openxmlformats.org/officeDocument/2006/relationships/hyperlink" Target="http://ru.wikipedia.org/wiki/%D0%98%D0%BD%D0%B4%D0%B8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1%D0%B8%D0%BA%D1%85%D0%B8%D0%B7%D0%BC" TargetMode="External"/><Relationship Id="rId11" Type="http://schemas.openxmlformats.org/officeDocument/2006/relationships/hyperlink" Target="http://ru.wikipedia.org/wiki/%D0%9C%D0%B0%D1%80%D0%BA_%D0%A2%D0%B2%D0%B5%D0%BD" TargetMode="External"/><Relationship Id="rId5" Type="http://schemas.openxmlformats.org/officeDocument/2006/relationships/hyperlink" Target="http://ru.wikipedia.org/wiki/%D0%91%D1%83%D0%B4%D0%B4%D0%B8%D0%B7%D0%BC" TargetMode="External"/><Relationship Id="rId10" Type="http://schemas.openxmlformats.org/officeDocument/2006/relationships/hyperlink" Target="http://ru.wikipedia.org/wiki/%D0%90%D0%B7%D0%B8%D1%8F" TargetMode="External"/><Relationship Id="rId4" Type="http://schemas.openxmlformats.org/officeDocument/2006/relationships/hyperlink" Target="http://ru.wikipedia.org/wiki/%D0%94%D0%B6%D0%B0%D0%B9%D0%BD%D0%B8%D0%B7%D0%BC" TargetMode="External"/><Relationship Id="rId9" Type="http://schemas.openxmlformats.org/officeDocument/2006/relationships/hyperlink" Target="http://ru.wikipedia.org/wiki/%D0%A2%D1%8E%D1%80%D0%BA%D0%B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ПК\Desktop\shiva2_t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3454400" cy="4572000"/>
          </a:xfrm>
          <a:prstGeom prst="rect">
            <a:avLst/>
          </a:prstGeom>
          <a:noFill/>
        </p:spPr>
      </p:pic>
      <p:pic>
        <p:nvPicPr>
          <p:cNvPr id="4098" name="Picture 2" descr="C:\Users\ПК\Desktop\buddha_t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0246" y="2961909"/>
            <a:ext cx="5407554" cy="3743691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5257800"/>
            <a:ext cx="3505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Подготовил</a:t>
            </a:r>
            <a:r>
              <a:rPr kumimoji="0" lang="ru-RU" sz="20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учащийся 2А класс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i="1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Фархутдинов</a:t>
            </a:r>
            <a:r>
              <a:rPr lang="ru-RU" sz="20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Руслан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57600" y="990600"/>
            <a:ext cx="5257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Индия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00B0F0"/>
            </a:gs>
            <a:gs pos="45000">
              <a:srgbClr val="FF7A00"/>
            </a:gs>
            <a:gs pos="70000">
              <a:srgbClr val="FF0300"/>
            </a:gs>
            <a:gs pos="70000">
              <a:srgbClr val="92D050"/>
            </a:gs>
            <a:gs pos="100000">
              <a:srgbClr val="4D0808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ПК\Desktop\agra0139_t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0800" cy="1943100"/>
          </a:xfrm>
          <a:prstGeom prst="rect">
            <a:avLst/>
          </a:prstGeom>
          <a:noFill/>
        </p:spPr>
      </p:pic>
      <p:pic>
        <p:nvPicPr>
          <p:cNvPr id="20483" name="Picture 3" descr="C:\Users\ПК\Desktop\24613_150x150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8025" y="2438400"/>
            <a:ext cx="2847975" cy="2314575"/>
          </a:xfrm>
          <a:prstGeom prst="rect">
            <a:avLst/>
          </a:prstGeom>
          <a:noFill/>
        </p:spPr>
      </p:pic>
      <p:pic>
        <p:nvPicPr>
          <p:cNvPr id="20484" name="Picture 4" descr="C:\Users\ПК\Desktop\25348_150x150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324350"/>
            <a:ext cx="2362200" cy="2362200"/>
          </a:xfrm>
          <a:prstGeom prst="rect">
            <a:avLst/>
          </a:prstGeom>
          <a:noFill/>
        </p:spPr>
      </p:pic>
      <p:pic>
        <p:nvPicPr>
          <p:cNvPr id="20485" name="Picture 5" descr="C:\Users\ПК\Desktop\24608_150x150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0"/>
            <a:ext cx="2209800" cy="2209800"/>
          </a:xfrm>
          <a:prstGeom prst="rect">
            <a:avLst/>
          </a:prstGeom>
          <a:noFill/>
        </p:spPr>
      </p:pic>
      <p:pic>
        <p:nvPicPr>
          <p:cNvPr id="20486" name="Picture 6" descr="C:\Users\ПК\Desktop\24566_150x150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96050" y="4267200"/>
            <a:ext cx="2571750" cy="2571750"/>
          </a:xfrm>
          <a:prstGeom prst="rect">
            <a:avLst/>
          </a:prstGeom>
          <a:noFill/>
        </p:spPr>
      </p:pic>
      <p:pic>
        <p:nvPicPr>
          <p:cNvPr id="20487" name="Picture 7" descr="C:\Users\ПК\Desktop\PICT07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09800"/>
            <a:ext cx="2540000" cy="1905000"/>
          </a:xfrm>
          <a:prstGeom prst="rect">
            <a:avLst/>
          </a:prstGeom>
          <a:noFill/>
        </p:spPr>
      </p:pic>
      <p:pic>
        <p:nvPicPr>
          <p:cNvPr id="20488" name="Picture 8" descr="C:\Users\ПК\Desktop\varanasi171_t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2362200"/>
            <a:ext cx="2286000" cy="1701800"/>
          </a:xfrm>
          <a:prstGeom prst="rect">
            <a:avLst/>
          </a:prstGeom>
          <a:noFill/>
        </p:spPr>
      </p:pic>
      <p:pic>
        <p:nvPicPr>
          <p:cNvPr id="20489" name="Picture 9" descr="C:\Users\ПК\Desktop\265px-Hawa_Mahal_Jaipur_-_Front_(2010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0"/>
            <a:ext cx="3365500" cy="2247900"/>
          </a:xfrm>
          <a:prstGeom prst="rect">
            <a:avLst/>
          </a:prstGeom>
          <a:noFill/>
        </p:spPr>
      </p:pic>
      <p:pic>
        <p:nvPicPr>
          <p:cNvPr id="20490" name="Picture 10" descr="C:\Users\ПК\Desktop\PICT069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1800" y="4876800"/>
            <a:ext cx="3124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ПК\Desktop\25408_150x150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14624"/>
            <a:ext cx="2162175" cy="2162175"/>
          </a:xfrm>
          <a:prstGeom prst="rect">
            <a:avLst/>
          </a:prstGeom>
          <a:noFill/>
        </p:spPr>
      </p:pic>
      <p:pic>
        <p:nvPicPr>
          <p:cNvPr id="21508" name="Picture 4" descr="C:\Users\ПК\Desktop\25375_150x150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0"/>
            <a:ext cx="2362200" cy="2362200"/>
          </a:xfrm>
          <a:prstGeom prst="rect">
            <a:avLst/>
          </a:prstGeom>
          <a:noFill/>
        </p:spPr>
      </p:pic>
      <p:pic>
        <p:nvPicPr>
          <p:cNvPr id="21511" name="Picture 7" descr="C:\Users\ПК\Desktop\trivandrum001_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52400"/>
            <a:ext cx="3429000" cy="2552700"/>
          </a:xfrm>
          <a:prstGeom prst="rect">
            <a:avLst/>
          </a:prstGeom>
          <a:noFill/>
        </p:spPr>
      </p:pic>
      <p:pic>
        <p:nvPicPr>
          <p:cNvPr id="21512" name="Picture 8" descr="C:\Users\ПК\Desktop\trivandrum002_t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38399"/>
            <a:ext cx="2667000" cy="1985433"/>
          </a:xfrm>
          <a:prstGeom prst="rect">
            <a:avLst/>
          </a:prstGeom>
          <a:noFill/>
        </p:spPr>
      </p:pic>
      <p:pic>
        <p:nvPicPr>
          <p:cNvPr id="21513" name="Picture 9" descr="C:\Users\ПК\Desktop\24704_150x150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14850"/>
            <a:ext cx="2343150" cy="2343150"/>
          </a:xfrm>
          <a:prstGeom prst="rect">
            <a:avLst/>
          </a:prstGeom>
          <a:noFill/>
        </p:spPr>
      </p:pic>
      <p:pic>
        <p:nvPicPr>
          <p:cNvPr id="21514" name="Picture 10" descr="C:\Users\ПК\Desktop\D4EEF2EEE3F0E0F4E8FF20C8EDE4E8E82E20C8EDE4E8FF2C20E6E0F0E02C20E4E5E2F3F8EAE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4331141"/>
            <a:ext cx="2743200" cy="2526859"/>
          </a:xfrm>
          <a:prstGeom prst="rect">
            <a:avLst/>
          </a:prstGeom>
          <a:noFill/>
        </p:spPr>
      </p:pic>
      <p:pic>
        <p:nvPicPr>
          <p:cNvPr id="21515" name="Picture 11" descr="C:\Users\ПК\Desktop\PICT083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4800600"/>
            <a:ext cx="3548418" cy="1981200"/>
          </a:xfrm>
          <a:prstGeom prst="rect">
            <a:avLst/>
          </a:prstGeom>
          <a:noFill/>
        </p:spPr>
      </p:pic>
      <p:pic>
        <p:nvPicPr>
          <p:cNvPr id="21516" name="Picture 12" descr="C:\Users\ПК\Desktop\24514_150x150r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2133600"/>
            <a:ext cx="2895600" cy="2895600"/>
          </a:xfrm>
          <a:prstGeom prst="rect">
            <a:avLst/>
          </a:prstGeom>
          <a:noFill/>
        </p:spPr>
      </p:pic>
      <p:pic>
        <p:nvPicPr>
          <p:cNvPr id="21517" name="Picture 13" descr="C:\Users\ПК\Desktop\small351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ru-RU" sz="6600" dirty="0" smtClean="0"/>
              <a:t>Индия</a:t>
            </a:r>
            <a:endParaRPr lang="ru-RU" sz="6600" dirty="0"/>
          </a:p>
        </p:txBody>
      </p:sp>
      <p:pic>
        <p:nvPicPr>
          <p:cNvPr id="4" name="Содержимое 3" descr="300px-India_(orthographic_projection)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914400"/>
            <a:ext cx="5791200" cy="5791200"/>
          </a:xfrm>
        </p:spPr>
      </p:pic>
      <p:pic>
        <p:nvPicPr>
          <p:cNvPr id="3075" name="Picture 3" descr="C:\Users\ПК\Desktop\135px-Flag_of_India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"/>
            <a:ext cx="2286000" cy="1524000"/>
          </a:xfrm>
          <a:prstGeom prst="rect">
            <a:avLst/>
          </a:prstGeom>
          <a:noFill/>
        </p:spPr>
      </p:pic>
      <p:pic>
        <p:nvPicPr>
          <p:cNvPr id="3076" name="Picture 4" descr="C:\Users\ПК\Desktop\100px-Emblem_of_India_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438400"/>
            <a:ext cx="2061882" cy="35052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324600" y="1905000"/>
            <a:ext cx="2209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Флаг Индии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24600" y="6019800"/>
            <a:ext cx="2209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Герб Индии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0B0F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76200"/>
            <a:ext cx="4953000" cy="6781800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>
                <a:cs typeface="Aharoni" pitchFamily="2" charset="-79"/>
              </a:rPr>
              <a:t>Республика Индия</a:t>
            </a:r>
            <a:r>
              <a:rPr lang="ru-RU" sz="2800" i="1" dirty="0" smtClean="0">
                <a:cs typeface="Aharoni" pitchFamily="2" charset="-79"/>
              </a:rPr>
              <a:t> (Хинди भारत गणराज्य,) — государство в Южной Азии.</a:t>
            </a:r>
          </a:p>
          <a:p>
            <a:r>
              <a:rPr lang="ru-RU" sz="2800" i="1" dirty="0" smtClean="0">
                <a:cs typeface="Aharoni" pitchFamily="2" charset="-79"/>
              </a:rPr>
              <a:t> Индия занимает седьмое место по площади, второе место по численности населения. </a:t>
            </a:r>
          </a:p>
          <a:p>
            <a:r>
              <a:rPr lang="ru-RU" sz="2800" i="1" dirty="0" smtClean="0">
                <a:cs typeface="Aharoni" pitchFamily="2" charset="-79"/>
              </a:rPr>
              <a:t>Индия граничит с Пакистаном на западе,, с Китаем Непалом и Бутаном на северо-востоке, с Бангладеш и Мьянмой на востоке.</a:t>
            </a:r>
          </a:p>
          <a:p>
            <a:r>
              <a:rPr lang="ru-RU" sz="2800" i="1" dirty="0" smtClean="0">
                <a:cs typeface="Aharoni" pitchFamily="2" charset="-79"/>
              </a:rPr>
              <a:t> Кроме того, Индия имеет морские границы с Мальдивами на юго-западе, со Шри-Ланкой на юге и с Индонезией на юго-востоке. </a:t>
            </a:r>
            <a:endParaRPr lang="ru-RU" sz="2800" i="1" dirty="0">
              <a:cs typeface="Aharoni" pitchFamily="2" charset="-79"/>
            </a:endParaRPr>
          </a:p>
        </p:txBody>
      </p:sp>
      <p:pic>
        <p:nvPicPr>
          <p:cNvPr id="5" name="Содержимое 3" descr="220px-India1760_19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762000"/>
            <a:ext cx="4114800" cy="5293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0B05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ПК\Desktop\350PX-~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42422" cy="6629400"/>
          </a:xfrm>
          <a:prstGeom prst="rect">
            <a:avLst/>
          </a:prstGeom>
          <a:noFill/>
        </p:spPr>
      </p:pic>
      <p:pic>
        <p:nvPicPr>
          <p:cNvPr id="1026" name="Picture 2" descr="C:\Users\ПК\Desktop\220px-NorthBlo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8600"/>
            <a:ext cx="2889403" cy="1905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19800" y="2057400"/>
            <a:ext cx="3124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Столица Индии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Дели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ПК\Desktop\220px-Taj_Mahal_in_March_2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5999" y="3048000"/>
            <a:ext cx="2686871" cy="22098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248400" y="54102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hlinkClick r:id="rId6" action="ppaction://hlinkfile"/>
              </a:rPr>
              <a:t>Тадж-Махал</a:t>
            </a:r>
            <a:endParaRPr lang="ru-RU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4">
                <a:lumMod val="40000"/>
                <a:lumOff val="60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43400"/>
            <a:ext cx="5486400" cy="566738"/>
          </a:xfrm>
        </p:spPr>
        <p:txBody>
          <a:bodyPr/>
          <a:lstStyle/>
          <a:p>
            <a:r>
              <a:rPr lang="ru-RU" dirty="0" smtClean="0"/>
              <a:t>Храм Шри Шивы в Харидваре</a:t>
            </a:r>
            <a:endParaRPr lang="ru-RU" dirty="0"/>
          </a:p>
        </p:txBody>
      </p:sp>
      <p:pic>
        <p:nvPicPr>
          <p:cNvPr id="5" name="Рисунок 4" descr="IMG_06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8600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91200" y="0"/>
            <a:ext cx="2859088" cy="487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период с начала 18 века по середину 20  века Индия была постепенно колонизирована Британской империей. Получив независимость в 1947 году</a:t>
            </a:r>
            <a:endParaRPr lang="ru-RU" sz="2800" dirty="0"/>
          </a:p>
        </p:txBody>
      </p:sp>
      <p:pic>
        <p:nvPicPr>
          <p:cNvPr id="18434" name="Picture 2" descr="C:\Users\ПК\Desktop\PICT02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029200"/>
            <a:ext cx="1905000" cy="1428750"/>
          </a:xfrm>
          <a:prstGeom prst="rect">
            <a:avLst/>
          </a:prstGeom>
          <a:noFill/>
        </p:spPr>
      </p:pic>
      <p:pic>
        <p:nvPicPr>
          <p:cNvPr id="18435" name="Picture 3" descr="C:\Users\ПК\Desktop\IMG_4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5029200"/>
            <a:ext cx="2177143" cy="1447800"/>
          </a:xfrm>
          <a:prstGeom prst="rect">
            <a:avLst/>
          </a:prstGeom>
          <a:noFill/>
        </p:spPr>
      </p:pic>
      <p:pic>
        <p:nvPicPr>
          <p:cNvPr id="18436" name="Picture 4" descr="C:\Users\ПК\Desktop\IMG_39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029200"/>
            <a:ext cx="2209800" cy="1469517"/>
          </a:xfrm>
          <a:prstGeom prst="rect">
            <a:avLst/>
          </a:prstGeom>
          <a:noFill/>
        </p:spPr>
      </p:pic>
      <p:pic>
        <p:nvPicPr>
          <p:cNvPr id="18437" name="Picture 5" descr="C:\Users\ПК\Desktop\india_holy_temples_nigh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2600" y="4953000"/>
            <a:ext cx="2235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accent2">
                <a:lumMod val="40000"/>
                <a:lumOff val="60000"/>
                <a:alpha val="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1" y="0"/>
            <a:ext cx="5105400" cy="66294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Индия является федеративной республикой, состоящей из двадцати восьми штатов, шести союзных территорий и Национального столичного округа Дели. Все штаты и две союзные территории ( </a:t>
            </a:r>
            <a:r>
              <a:rPr lang="ru-RU" sz="2200" dirty="0" err="1" smtClean="0">
                <a:solidFill>
                  <a:schemeClr val="tx1"/>
                </a:solidFill>
              </a:rPr>
              <a:t>Пудучерри</a:t>
            </a:r>
            <a:r>
              <a:rPr lang="ru-RU" sz="2200" dirty="0" smtClean="0">
                <a:solidFill>
                  <a:schemeClr val="tx1"/>
                </a:solidFill>
              </a:rPr>
              <a:t> и Национальный столичный округ Дели) имеют собственное избираемое правительство. Остальные пять союзных территорий управляются администратором, назначаемым центральной властью, и следовательно находятся под прямым управлением президента Индии. В 1956 году индийские штаты были реорганизованы согласно языковому признаку. С тех пор, административная структура практически не менялась.</a:t>
            </a:r>
          </a:p>
          <a:p>
            <a:endParaRPr lang="ru-RU" dirty="0"/>
          </a:p>
        </p:txBody>
      </p:sp>
      <p:pic>
        <p:nvPicPr>
          <p:cNvPr id="4" name="Picture 2" descr="C:\Users\ПК\Desktop\350PX-~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1980" y="152400"/>
            <a:ext cx="371582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1000">
              <a:srgbClr val="CCECFF"/>
            </a:gs>
            <a:gs pos="45000">
              <a:srgbClr val="FF7A00"/>
            </a:gs>
            <a:gs pos="70000">
              <a:srgbClr val="FF0300"/>
            </a:gs>
            <a:gs pos="70000">
              <a:srgbClr val="92D050"/>
            </a:gs>
            <a:gs pos="100000">
              <a:srgbClr val="4D0808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ПК\Desktop\135px-Mumbai_Downt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962400" cy="2760839"/>
          </a:xfrm>
          <a:prstGeom prst="rect">
            <a:avLst/>
          </a:prstGeom>
          <a:noFill/>
        </p:spPr>
      </p:pic>
      <p:pic>
        <p:nvPicPr>
          <p:cNvPr id="19459" name="Picture 3" descr="C:\Users\ПК\Desktop\135px-New_Delhi_Lot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4366" y="152400"/>
            <a:ext cx="4161034" cy="2743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943600" y="274320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CC"/>
                </a:solidFill>
              </a:rPr>
              <a:t>Дели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2819400"/>
            <a:ext cx="190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CC"/>
                </a:solidFill>
              </a:rPr>
              <a:t>Мумбаи</a:t>
            </a:r>
            <a:endParaRPr lang="ru-RU" sz="3200" b="1" i="1" dirty="0">
              <a:solidFill>
                <a:srgbClr val="0000CC"/>
              </a:solidFill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0" y="3276600"/>
            <a:ext cx="9144000" cy="3276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dirty="0" smtClean="0"/>
              <a:t>        По количеству населения (1,2 млрд. человек) Индия занимает второе место в мире после Китая</a:t>
            </a:r>
            <a:r>
              <a:rPr lang="ru-RU" sz="2400" baseline="30000" dirty="0" smtClean="0">
                <a:hlinkClick r:id="rId4" action="ppaction://hlinkfile"/>
              </a:rPr>
              <a:t>]</a:t>
            </a:r>
            <a:r>
              <a:rPr lang="ru-RU" sz="2400" dirty="0" smtClean="0"/>
              <a:t>. Почти 70 % индийцев проживают в сельских регионах. Самые большие города Индии это Мумбаи (ранее Бомбей), Дели, Колката (ранее Калькутта), Ченнай (ранее Мадрас и Ахмадабад. По культурному, языковому разнообразию Индия занимает второе место в мире после Африканского  континента. Средний уровень грамотности населения Индии составляет 64,8 % (53,7 % среди женщин и 75,3 % среди мужчин).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 smtClean="0"/>
              <a:t>       Мужское население составляет 51,5 %, а женское — 48,5 %.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772400" cy="6248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Культура </a:t>
            </a:r>
            <a:r>
              <a:rPr lang="ru-RU" b="1" dirty="0" smtClean="0">
                <a:solidFill>
                  <a:schemeClr val="tx1"/>
                </a:solidFill>
                <a:hlinkClick r:id="rId2" action="ppaction://hlinkfile" tooltip="Индия"/>
              </a:rPr>
              <a:t>Индии</a:t>
            </a:r>
            <a:r>
              <a:rPr lang="ru-RU" dirty="0" smtClean="0">
                <a:solidFill>
                  <a:schemeClr val="tx1"/>
                </a:solidFill>
              </a:rPr>
              <a:t> была сложена из различных эпох истории, обычаев, традиций и идей, как захватчиков, так и иммигрантов. Многие культурные обычаи, языки и памятники приводятся в примеры такого смешения в течение столетий.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современной </a:t>
            </a:r>
            <a:r>
              <a:rPr lang="ru-RU" dirty="0" smtClean="0">
                <a:solidFill>
                  <a:schemeClr val="tx1"/>
                </a:solidFill>
                <a:hlinkClick r:id="rId2" action="ppaction://hlinkfile" tooltip="Индия"/>
              </a:rPr>
              <a:t>Индии</a:t>
            </a:r>
            <a:r>
              <a:rPr lang="ru-RU" dirty="0" smtClean="0">
                <a:solidFill>
                  <a:schemeClr val="tx1"/>
                </a:solidFill>
              </a:rPr>
              <a:t> существует культурное и религиозное многообразие. Многое зависит от района </a:t>
            </a:r>
            <a:r>
              <a:rPr lang="ru-RU" dirty="0" smtClean="0">
                <a:solidFill>
                  <a:schemeClr val="tx1"/>
                </a:solidFill>
                <a:hlinkClick r:id="rId2" action="ppaction://hlinkfile" tooltip="Индия"/>
              </a:rPr>
              <a:t>Индии</a:t>
            </a:r>
            <a:r>
              <a:rPr lang="ru-RU" dirty="0" smtClean="0">
                <a:solidFill>
                  <a:schemeClr val="tx1"/>
                </a:solidFill>
              </a:rPr>
              <a:t>. Южная, Северная и Северо-Восточная части имеют свои отличительные особенности, а практически все штаты выкроили свою собственную культурную нишу.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Индия является местом рождения религиозных систем, таких, как </a:t>
            </a:r>
            <a:r>
              <a:rPr lang="ru-RU" sz="3100" dirty="0" smtClean="0">
                <a:solidFill>
                  <a:schemeClr val="tx1"/>
                </a:solidFill>
                <a:hlinkClick r:id="rId3" action="ppaction://hlinkfile" tooltip="Индуизм"/>
              </a:rPr>
              <a:t>индуизм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hlinkClick r:id="rId4" action="ppaction://hlinkfile" tooltip="Джайнизм"/>
              </a:rPr>
              <a:t>джайнизм</a:t>
            </a:r>
            <a:r>
              <a:rPr lang="ru-RU" sz="3100" dirty="0" smtClean="0">
                <a:solidFill>
                  <a:schemeClr val="tx1"/>
                </a:solidFill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hlinkClick r:id="rId5" action="ppaction://hlinkfile" tooltip="Буддизм"/>
              </a:rPr>
              <a:t>буддизм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  <a:hlinkClick r:id="rId6" action="ppaction://hlinkfile" tooltip="Сикхизм"/>
              </a:rPr>
              <a:t>сикхизм</a:t>
            </a:r>
            <a:r>
              <a:rPr lang="ru-RU" dirty="0" smtClean="0">
                <a:solidFill>
                  <a:schemeClr val="tx1"/>
                </a:solidFill>
              </a:rPr>
              <a:t>, которые оказывают серьезное влияние не только на Индию, но и весь мир.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После Исламского вторжения и последующего иностранного господства с десятого века, на культуру </a:t>
            </a:r>
            <a:r>
              <a:rPr lang="ru-RU" dirty="0" smtClean="0">
                <a:solidFill>
                  <a:schemeClr val="tx1"/>
                </a:solidFill>
                <a:hlinkClick r:id="rId2" action="ppaction://hlinkfile" tooltip="Индия"/>
              </a:rPr>
              <a:t>Индии</a:t>
            </a:r>
            <a:r>
              <a:rPr lang="ru-RU" dirty="0" smtClean="0">
                <a:solidFill>
                  <a:schemeClr val="tx1"/>
                </a:solidFill>
              </a:rPr>
              <a:t> сильно повлияли </a:t>
            </a:r>
            <a:r>
              <a:rPr lang="ru-RU" dirty="0" smtClean="0">
                <a:solidFill>
                  <a:schemeClr val="tx1"/>
                </a:solidFill>
                <a:hlinkClick r:id="rId7" action="ppaction://hlinkfile" tooltip="Персы"/>
              </a:rPr>
              <a:t>персидская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  <a:hlinkClick r:id="rId8" action="ppaction://hlinkfile" tooltip="Арабы"/>
              </a:rPr>
              <a:t>арабская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smtClean="0">
                <a:solidFill>
                  <a:schemeClr val="tx1"/>
                </a:solidFill>
                <a:hlinkClick r:id="rId9" action="ppaction://hlinkfile" tooltip="Тюрки"/>
              </a:rPr>
              <a:t>тюркская</a:t>
            </a:r>
            <a:r>
              <a:rPr lang="ru-RU" dirty="0" smtClean="0">
                <a:solidFill>
                  <a:schemeClr val="tx1"/>
                </a:solidFill>
              </a:rPr>
              <a:t> культуры. В свою очередь, различные религии и традиции </a:t>
            </a:r>
            <a:r>
              <a:rPr lang="ru-RU" dirty="0" smtClean="0">
                <a:solidFill>
                  <a:schemeClr val="tx1"/>
                </a:solidFill>
                <a:hlinkClick r:id="rId2" action="ppaction://hlinkfile" tooltip="Индия"/>
              </a:rPr>
              <a:t>Индии</a:t>
            </a:r>
            <a:r>
              <a:rPr lang="ru-RU" dirty="0" smtClean="0">
                <a:solidFill>
                  <a:schemeClr val="tx1"/>
                </a:solidFill>
              </a:rPr>
              <a:t> повлияли на Юго-Восточную </a:t>
            </a:r>
            <a:r>
              <a:rPr lang="ru-RU" dirty="0" smtClean="0">
                <a:solidFill>
                  <a:schemeClr val="tx1"/>
                </a:solidFill>
                <a:hlinkClick r:id="rId10" action="ppaction://hlinkfile" tooltip="Азия"/>
              </a:rPr>
              <a:t>Азию</a:t>
            </a:r>
            <a:r>
              <a:rPr lang="ru-RU" dirty="0" smtClean="0">
                <a:solidFill>
                  <a:schemeClr val="tx1"/>
                </a:solidFill>
              </a:rPr>
              <a:t> и другие части мира. </a:t>
            </a:r>
            <a:r>
              <a:rPr lang="ru-RU" dirty="0" smtClean="0">
                <a:solidFill>
                  <a:schemeClr val="tx1"/>
                </a:solidFill>
                <a:hlinkClick r:id="rId11" action="ppaction://hlinkfile"/>
              </a:rPr>
              <a:t>Марк Твен</a:t>
            </a:r>
            <a:r>
              <a:rPr lang="ru-RU" dirty="0" smtClean="0">
                <a:solidFill>
                  <a:schemeClr val="tx1"/>
                </a:solidFill>
              </a:rPr>
              <a:t> писал: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«Индия — колыбель человеческой расы, колыбель человеческой речи, мать истории, бабушка легенды, и прабабушка традиций. Наши самые ценные и наиболее важные из материалов в истории человечества хранятся только в Индии!»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ПК\Desktop\IMG_05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905000" cy="1428750"/>
          </a:xfrm>
          <a:prstGeom prst="rect">
            <a:avLst/>
          </a:prstGeom>
          <a:noFill/>
        </p:spPr>
      </p:pic>
      <p:pic>
        <p:nvPicPr>
          <p:cNvPr id="17412" name="Picture 4" descr="C:\Users\ПК\Desktop\IMG_05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1905000" cy="1428750"/>
          </a:xfrm>
          <a:prstGeom prst="rect">
            <a:avLst/>
          </a:prstGeom>
          <a:noFill/>
        </p:spPr>
      </p:pic>
      <p:pic>
        <p:nvPicPr>
          <p:cNvPr id="17413" name="Picture 5" descr="C:\Users\ПК\Desktop\CRW_05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"/>
            <a:ext cx="1905000" cy="1428750"/>
          </a:xfrm>
          <a:prstGeom prst="rect">
            <a:avLst/>
          </a:prstGeom>
          <a:noFill/>
        </p:spPr>
      </p:pic>
      <p:pic>
        <p:nvPicPr>
          <p:cNvPr id="17414" name="Picture 6" descr="C:\Users\ПК\Desktop\IMG_06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1000"/>
            <a:ext cx="1905000" cy="1428750"/>
          </a:xfrm>
          <a:prstGeom prst="rect">
            <a:avLst/>
          </a:prstGeom>
          <a:noFill/>
        </p:spPr>
      </p:pic>
      <p:pic>
        <p:nvPicPr>
          <p:cNvPr id="17415" name="Picture 7" descr="C:\Users\ПК\Desktop\IMG_057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</p:spPr>
      </p:pic>
      <p:pic>
        <p:nvPicPr>
          <p:cNvPr id="17416" name="Picture 8" descr="C:\Users\ПК\Desktop\IMG_06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1962150"/>
            <a:ext cx="2971800" cy="2228850"/>
          </a:xfrm>
          <a:prstGeom prst="rect">
            <a:avLst/>
          </a:prstGeom>
          <a:noFill/>
        </p:spPr>
      </p:pic>
      <p:pic>
        <p:nvPicPr>
          <p:cNvPr id="17417" name="Picture 9" descr="C:\Users\ПК\Desktop\CRW_05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229100"/>
            <a:ext cx="3200400" cy="2400300"/>
          </a:xfrm>
          <a:prstGeom prst="rect">
            <a:avLst/>
          </a:prstGeom>
          <a:noFill/>
        </p:spPr>
      </p:pic>
      <p:pic>
        <p:nvPicPr>
          <p:cNvPr id="17418" name="Picture 10" descr="C:\Users\ПК\Desktop\IMG_05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7150"/>
            <a:ext cx="2971800" cy="2228850"/>
          </a:xfrm>
          <a:prstGeom prst="rect">
            <a:avLst/>
          </a:prstGeom>
          <a:noFill/>
        </p:spPr>
      </p:pic>
      <p:pic>
        <p:nvPicPr>
          <p:cNvPr id="17419" name="Picture 11" descr="C:\Users\ПК\Desktop\IMG_05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267200"/>
            <a:ext cx="312420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327</Words>
  <Application>Microsoft Office PowerPoint</Application>
  <PresentationFormat>Экран (4:3)</PresentationFormat>
  <Paragraphs>27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Индия</vt:lpstr>
      <vt:lpstr>Слайд 3</vt:lpstr>
      <vt:lpstr>Слайд 4</vt:lpstr>
      <vt:lpstr>Храм Шри Шивы в Харидваре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ПК</cp:lastModifiedBy>
  <cp:revision>17</cp:revision>
  <dcterms:created xsi:type="dcterms:W3CDTF">2011-04-07T15:14:13Z</dcterms:created>
  <dcterms:modified xsi:type="dcterms:W3CDTF">2011-04-07T17:01:21Z</dcterms:modified>
</cp:coreProperties>
</file>