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60" r:id="rId10"/>
    <p:sldId id="261" r:id="rId11"/>
    <p:sldId id="262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5B9DA1-42FD-43CC-ABE3-45D0B5A611A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A435FF-3791-4FF6-AA1D-43644449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9"/>
            <a:ext cx="7958166" cy="2600342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0070C0"/>
                </a:solidFill>
              </a:rPr>
              <a:t>Тема «Жизнедеятельность насекомых в разное время года</a:t>
            </a:r>
            <a:r>
              <a:rPr lang="ru-RU" sz="4000" b="1" i="1" dirty="0" smtClean="0">
                <a:solidFill>
                  <a:srgbClr val="0070C0"/>
                </a:solidFill>
              </a:rPr>
              <a:t>»</a:t>
            </a:r>
            <a:r>
              <a:rPr lang="ru-RU" sz="4900" b="1" i="1" dirty="0" smtClean="0">
                <a:solidFill>
                  <a:srgbClr val="0070C0"/>
                </a:solidFill>
              </a:rPr>
              <a:t/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4900" b="1" i="1" dirty="0" smtClean="0">
                <a:solidFill>
                  <a:srgbClr val="0070C0"/>
                </a:solidFill>
              </a:rPr>
              <a:t/>
            </a:r>
            <a:br>
              <a:rPr lang="ru-RU" sz="4900" b="1" i="1" dirty="0" smtClean="0">
                <a:solidFill>
                  <a:srgbClr val="0070C0"/>
                </a:solidFill>
              </a:rPr>
            </a:br>
            <a:r>
              <a:rPr lang="ru-RU" sz="2200" i="1" dirty="0" smtClean="0">
                <a:solidFill>
                  <a:srgbClr val="0070C0"/>
                </a:solidFill>
              </a:rPr>
              <a:t>Автор </a:t>
            </a:r>
            <a:r>
              <a:rPr lang="ru-RU" sz="2200" i="1" dirty="0" err="1" smtClean="0">
                <a:solidFill>
                  <a:srgbClr val="0070C0"/>
                </a:solidFill>
              </a:rPr>
              <a:t>Губко</a:t>
            </a:r>
            <a:r>
              <a:rPr lang="ru-RU" sz="2200" i="1" dirty="0" smtClean="0">
                <a:solidFill>
                  <a:srgbClr val="0070C0"/>
                </a:solidFill>
              </a:rPr>
              <a:t> Дарья, ученица 3 класса</a:t>
            </a:r>
            <a:br>
              <a:rPr lang="ru-RU" sz="2200" i="1" dirty="0" smtClean="0">
                <a:solidFill>
                  <a:srgbClr val="0070C0"/>
                </a:solidFill>
              </a:rPr>
            </a:br>
            <a:r>
              <a:rPr lang="ru-RU" sz="2200" i="1" dirty="0" smtClean="0">
                <a:solidFill>
                  <a:srgbClr val="0070C0"/>
                </a:solidFill>
              </a:rPr>
              <a:t>Руководитель: </a:t>
            </a:r>
            <a:r>
              <a:rPr lang="ru-RU" sz="2200" i="1" dirty="0" err="1" smtClean="0">
                <a:solidFill>
                  <a:srgbClr val="0070C0"/>
                </a:solidFill>
              </a:rPr>
              <a:t>Дегтярь</a:t>
            </a:r>
            <a:r>
              <a:rPr lang="ru-RU" sz="2200" i="1" dirty="0" smtClean="0">
                <a:solidFill>
                  <a:srgbClr val="0070C0"/>
                </a:solidFill>
              </a:rPr>
              <a:t> Наталья Ивановна</a:t>
            </a:r>
            <a:r>
              <a:rPr lang="ru-RU" sz="4900" dirty="0">
                <a:solidFill>
                  <a:srgbClr val="0070C0"/>
                </a:solidFill>
              </a:rPr>
              <a:t/>
            </a:r>
            <a:br>
              <a:rPr lang="ru-RU" sz="4900" dirty="0">
                <a:solidFill>
                  <a:srgbClr val="0070C0"/>
                </a:solidFill>
              </a:rPr>
            </a:br>
            <a:r>
              <a:rPr lang="ru-RU" sz="4900" i="1" dirty="0">
                <a:solidFill>
                  <a:srgbClr val="0070C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шме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428860" y="2643182"/>
            <a:ext cx="5715040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Роль в природе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В природных сообществах: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звенья цепей питания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опылители растений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участие в почвообразовании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dirty="0" smtClean="0"/>
              <a:t>вредители растений и животных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В жизни человека: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+ </a:t>
            </a:r>
            <a:r>
              <a:rPr lang="ru-RU" dirty="0" smtClean="0"/>
              <a:t>пчеловодство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шелководство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опылители растений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биологический метод борьбы с насекомыми – вредителями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 </a:t>
            </a:r>
            <a:r>
              <a:rPr lang="ru-RU" dirty="0" smtClean="0"/>
              <a:t>паразиты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переносчики болезней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 </a:t>
            </a:r>
            <a:r>
              <a:rPr lang="ru-RU" dirty="0" smtClean="0"/>
              <a:t>вред сельскому  хозяйству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портят изделия из кожи, меха, шерсти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Охрана насекомых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Количество   видов  насекомых, внесенных    в Красную  книгу   </a:t>
            </a: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Отряд Стрекозы – 4 вида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Отряд Жесткокрылые ( жуки) – 9 видов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Отряд Ручейники- 1 вид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Отряд Чешуекрылые ( бабочки)-18 видов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Практическая часть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Для наблюдения были отобраны некоторые типы насекомых: комар, муха, клоп, капустный слизень.</a:t>
            </a:r>
          </a:p>
          <a:p>
            <a:pPr>
              <a:buNone/>
            </a:pPr>
            <a:r>
              <a:rPr lang="ru-RU" dirty="0" smtClean="0"/>
              <a:t>    Взята почва из водоема. </a:t>
            </a:r>
          </a:p>
          <a:p>
            <a:pPr>
              <a:buNone/>
            </a:pPr>
            <a:r>
              <a:rPr lang="ru-RU" dirty="0" smtClean="0"/>
              <a:t>     Часть насекомых была помещена в емкость без воздуха и пищи и оставлена на открытом воздухе. А другая группа – имела доступ воздуха и питание. С понижением температуры  мы увидели, что насекомые в первой группе погибли, а во второй продолжали свою жизнедеятельность. Насекомое – муха была помещена между рамами окна в осенний период- температура воздуха  -5.Через некоторое время мы увидели, что насекомое замерло. Через неделю муха была помещена в помещение и мы увидели, что она «ожила». Известно, что при температуре 0 °С вода превращается в лед. Насекомые же выдерживают более низкие температуры поскольку соки их тел представляют собой не чистую воду, а раствор разных веществ и коллоиды протоплазмы в клетках и межклетниках могут связывать воду, препятствуя ее замерзанию.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1102009(00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3657600" cy="2743200"/>
          </a:xfrm>
        </p:spPr>
      </p:pic>
      <p:pic>
        <p:nvPicPr>
          <p:cNvPr id="6" name="Содержимое 5" descr="01102009(003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357166"/>
            <a:ext cx="3657600" cy="2743200"/>
          </a:xfrm>
        </p:spPr>
      </p:pic>
      <p:pic>
        <p:nvPicPr>
          <p:cNvPr id="1026" name="Picture 2" descr="E:\Старый компьютер\Фотульки\01102009(00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500438"/>
            <a:ext cx="3524243" cy="2643182"/>
          </a:xfrm>
          <a:prstGeom prst="rect">
            <a:avLst/>
          </a:prstGeom>
          <a:noFill/>
        </p:spPr>
      </p:pic>
      <p:pic>
        <p:nvPicPr>
          <p:cNvPr id="8" name="Рисунок 7" descr="комар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571876"/>
            <a:ext cx="350046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При достижении некоторого температурного предела, критической точки (-12 °С), до которого соки тела насекомого могут переохлаждаться без образования кристаллов льда, происходит освобождение скрытой энергии, и температура тела насекомого быстро, скачкообразно повышается почти до 0 °С. </a:t>
            </a:r>
          </a:p>
          <a:p>
            <a:r>
              <a:rPr lang="ru-RU" sz="1600" dirty="0" smtClean="0"/>
              <a:t>Повышение температуры тела — это последняя защитная реакция организма, которая может спасти его от гибели. После этого начинается замерзание соков тела и при снижении температуры до уровня, при котором произошло освобождение скрытого тепла, наступает смерть насекомого. Температурную зону, лежащую между критической точкой (-12 °С) и точкой гибели насекомого, называют зоной анабиоза. </a:t>
            </a:r>
          </a:p>
          <a:p>
            <a:r>
              <a:rPr lang="ru-RU" sz="1600" b="1" dirty="0" smtClean="0"/>
              <a:t>Вывод: </a:t>
            </a:r>
            <a:r>
              <a:rPr lang="ru-RU" sz="1600" dirty="0" smtClean="0"/>
              <a:t>если создать условия для жизнедеятельности насекомых, то они смогут продолжать жить, не зависимо от времени года.</a:t>
            </a:r>
          </a:p>
          <a:p>
            <a:r>
              <a:rPr lang="ru-RU" sz="1600" dirty="0" smtClean="0"/>
              <a:t>Наблюдая над почвой, в которой поддерживалась влажность и температура автор сумел  добиться возможности появления комара.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r>
              <a:rPr lang="ru-RU" sz="1600" b="1" dirty="0" smtClean="0"/>
              <a:t>Вывод: </a:t>
            </a:r>
            <a:r>
              <a:rPr lang="ru-RU" sz="1600" dirty="0" smtClean="0"/>
              <a:t>искусственная среда, созданная исследователем доказала, что жизнедеятельность насекомых может не зависеть от времени года.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0402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Цель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Активизировать познавательную деятельность  при изучении темы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Насекомые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обратить внимание на то, что изменится ли жизнедеятельность насекомых с изменением условия их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Задачи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многообразие насекомых;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 причины процветания класса насекомых;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 роль насекомых в природных сообществах и жизни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продолжить работу по формированию умений выявлять частные признаки и находить на их основе общие закономерности, строить доказательства и обосновывать их;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навыков исследовательской работы.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35732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Отряды насекомых: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Отряд двукрылые:</a:t>
            </a:r>
          </a:p>
          <a:p>
            <a:r>
              <a:rPr lang="ru-RU" dirty="0" smtClean="0"/>
              <a:t>Отряд перепончатокрылые:</a:t>
            </a:r>
          </a:p>
          <a:p>
            <a:r>
              <a:rPr lang="ru-RU" dirty="0" smtClean="0"/>
              <a:t>Отряд прямокрылые:         </a:t>
            </a:r>
          </a:p>
          <a:p>
            <a:r>
              <a:rPr lang="ru-RU" dirty="0" smtClean="0"/>
              <a:t>Отряд жесткокрылые( жуки):</a:t>
            </a:r>
          </a:p>
          <a:p>
            <a:r>
              <a:rPr lang="ru-RU" dirty="0" smtClean="0"/>
              <a:t>Отряд чешуекрылые( бабочки)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кома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0042"/>
            <a:ext cx="1432560" cy="1244748"/>
          </a:xfrm>
          <a:prstGeom prst="rect">
            <a:avLst/>
          </a:prstGeom>
          <a:noFill/>
        </p:spPr>
      </p:pic>
      <p:pic>
        <p:nvPicPr>
          <p:cNvPr id="5" name="Рисунок 4" descr="пчела медоносна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785926"/>
            <a:ext cx="1800225" cy="1409700"/>
          </a:xfrm>
          <a:prstGeom prst="rect">
            <a:avLst/>
          </a:prstGeom>
          <a:noFill/>
        </p:spPr>
      </p:pic>
      <p:pic>
        <p:nvPicPr>
          <p:cNvPr id="6" name="Рисунок 5" descr="саранч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357562"/>
            <a:ext cx="1581150" cy="1085850"/>
          </a:xfrm>
          <a:prstGeom prst="rect">
            <a:avLst/>
          </a:prstGeom>
          <a:noFill/>
        </p:spPr>
      </p:pic>
      <p:pic>
        <p:nvPicPr>
          <p:cNvPr id="7" name="Рисунок 6" descr="сверчок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4786322"/>
            <a:ext cx="1800225" cy="1174432"/>
          </a:xfrm>
          <a:prstGeom prst="rect">
            <a:avLst/>
          </a:prstGeom>
          <a:noFill/>
        </p:spPr>
      </p:pic>
      <p:pic>
        <p:nvPicPr>
          <p:cNvPr id="8" name="Рисунок 7" descr="махаон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5286388"/>
            <a:ext cx="1584325" cy="10747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ма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3286148" cy="2071702"/>
          </a:xfrm>
          <a:prstGeom prst="rect">
            <a:avLst/>
          </a:prstGeom>
          <a:noFill/>
        </p:spPr>
      </p:pic>
      <p:pic>
        <p:nvPicPr>
          <p:cNvPr id="8" name="Рисунок 7" descr="мух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357586" cy="207170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714356"/>
            <a:ext cx="272209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  Двукрылые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438525"/>
            <a:ext cx="926420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Земле 8500 видов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Представители- мухи, комары, мошки, оводы, слепни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Ротовой аппарат- лижуще-сосущий или колюще-сосущий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пара перепончатых крыльев, задние крылья видоизменены в жужжальца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развития с полным превращением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" descr="пчела медонос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51944"/>
            <a:ext cx="2500330" cy="1957930"/>
          </a:xfrm>
          <a:prstGeom prst="rect">
            <a:avLst/>
          </a:prstGeom>
          <a:noFill/>
        </p:spPr>
      </p:pic>
      <p:pic>
        <p:nvPicPr>
          <p:cNvPr id="23553" name="Рисунок 4" descr="шме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928670"/>
            <a:ext cx="2671129" cy="2062167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00166" y="357166"/>
            <a:ext cx="4572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 Перепончатокрылые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1866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1" y="3743325"/>
            <a:ext cx="818676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Земле 90 000 видов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Представители- пчелы, осы,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шмели,муравьи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пилильщики, наездники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Ротовой аппарат грызущий 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грызуще-лижущий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пары прозрачных перепончатых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крыльев;задние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всегда короче передних; сцепляются зацепками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развития с полным превращением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14480" y="357166"/>
            <a:ext cx="50006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 Прямокрылые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Рисунок 5" descr="саран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95919"/>
            <a:ext cx="5186888" cy="3562081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2910" y="1071546"/>
            <a:ext cx="60722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земле 20 000 видов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Представители- саранча, кузнечики, сверчки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Ротовой аппарат- грызущий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Передние крылья с продольным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жилкованием а  задние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веерообразным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развития с неполным превращением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6" descr="сверч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2643206" cy="1720182"/>
          </a:xfrm>
          <a:prstGeom prst="rect">
            <a:avLst/>
          </a:prstGeom>
          <a:noFill/>
        </p:spPr>
      </p:pic>
      <p:pic>
        <p:nvPicPr>
          <p:cNvPr id="25601" name="Рисунок 7" descr="божья коров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2500330" cy="17859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500166" y="500042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 Жесткокрылые( жуки)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7158" y="1643050"/>
            <a:ext cx="58579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Земле 300 000 видов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 - майский жук, навозники,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дровосеки, усачи, божьи коровки, щелкуны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Ротовой аппарат грызущий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Жесткие передние надкрылья и перепончатые  задние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с полным превращением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0" descr="маха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9301" y="4643446"/>
            <a:ext cx="2938441" cy="2000264"/>
          </a:xfrm>
          <a:prstGeom prst="rect">
            <a:avLst/>
          </a:prstGeom>
          <a:noFill/>
        </p:spPr>
      </p:pic>
      <p:pic>
        <p:nvPicPr>
          <p:cNvPr id="26625" name="Рисунок 11" descr="парусник Фе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14883"/>
            <a:ext cx="2786082" cy="1968831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 rot="10800000" flipV="1">
            <a:off x="642910" y="380256"/>
            <a:ext cx="85010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   Чешуекрылые (бабочки)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533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00034" y="1285860"/>
            <a:ext cx="73581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Земле 130 00- видов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Представители- махаон, капустница,  совки, крапивница, пяденицы, бражники, шелкопряды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ротового аппарата сосущий, у гусениц (грызущий)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пары крыльев покрытых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чешуйками-видоизмененными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хитиновыми волосками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развития с полным превращением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Распространение в природе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Биологический прогресс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Увеличение численности особей</a:t>
            </a:r>
          </a:p>
          <a:p>
            <a:pPr lvl="0"/>
            <a:r>
              <a:rPr lang="ru-RU" dirty="0" smtClean="0"/>
              <a:t>Расширение ареала</a:t>
            </a:r>
          </a:p>
          <a:p>
            <a:pPr lvl="0"/>
            <a:r>
              <a:rPr lang="ru-RU" dirty="0" smtClean="0"/>
              <a:t>Повышение интенсивности видообразования</a:t>
            </a:r>
          </a:p>
          <a:p>
            <a:endParaRPr lang="ru-RU" dirty="0"/>
          </a:p>
        </p:txBody>
      </p:sp>
      <p:pic>
        <p:nvPicPr>
          <p:cNvPr id="39938" name="Picture 2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1101" y="3857628"/>
            <a:ext cx="3521798" cy="30003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638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 «Жизнедеятельность насекомых в разное время года»  Автор Губко Дарья, ученица 3 класса Руководитель: Дегтярь Наталья Ивановна   </vt:lpstr>
      <vt:lpstr>Слайд 2</vt:lpstr>
      <vt:lpstr>     Отряды насекомых: </vt:lpstr>
      <vt:lpstr>Слайд 4</vt:lpstr>
      <vt:lpstr>Слайд 5</vt:lpstr>
      <vt:lpstr>Слайд 6</vt:lpstr>
      <vt:lpstr>Слайд 7</vt:lpstr>
      <vt:lpstr>Слайд 8</vt:lpstr>
      <vt:lpstr>Распространение в природе</vt:lpstr>
      <vt:lpstr>Роль в природе</vt:lpstr>
      <vt:lpstr>Охрана насекомых</vt:lpstr>
      <vt:lpstr>Практическая часть</vt:lpstr>
      <vt:lpstr>Слайд 13</vt:lpstr>
      <vt:lpstr>Слайд 14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«Жизнедеятельность насекомых в разное время года»</dc:title>
  <dc:creator>DNA7 X86</dc:creator>
  <cp:lastModifiedBy>DNA7 X86</cp:lastModifiedBy>
  <cp:revision>12</cp:revision>
  <dcterms:created xsi:type="dcterms:W3CDTF">2010-04-11T04:44:20Z</dcterms:created>
  <dcterms:modified xsi:type="dcterms:W3CDTF">2010-04-11T10:25:26Z</dcterms:modified>
</cp:coreProperties>
</file>