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338" r:id="rId2"/>
    <p:sldId id="268" r:id="rId3"/>
    <p:sldId id="315" r:id="rId4"/>
    <p:sldId id="294" r:id="rId5"/>
    <p:sldId id="257" r:id="rId6"/>
    <p:sldId id="316" r:id="rId7"/>
    <p:sldId id="322" r:id="rId8"/>
    <p:sldId id="301" r:id="rId9"/>
    <p:sldId id="277" r:id="rId10"/>
    <p:sldId id="317" r:id="rId11"/>
    <p:sldId id="260" r:id="rId12"/>
    <p:sldId id="319" r:id="rId13"/>
    <p:sldId id="320" r:id="rId14"/>
    <p:sldId id="282" r:id="rId15"/>
    <p:sldId id="311" r:id="rId16"/>
    <p:sldId id="323" r:id="rId17"/>
    <p:sldId id="325" r:id="rId18"/>
    <p:sldId id="324" r:id="rId19"/>
    <p:sldId id="272" r:id="rId20"/>
    <p:sldId id="334" r:id="rId21"/>
    <p:sldId id="326" r:id="rId22"/>
    <p:sldId id="327" r:id="rId23"/>
    <p:sldId id="314" r:id="rId24"/>
    <p:sldId id="329" r:id="rId25"/>
    <p:sldId id="328" r:id="rId26"/>
    <p:sldId id="331" r:id="rId27"/>
    <p:sldId id="336" r:id="rId28"/>
    <p:sldId id="337" r:id="rId29"/>
    <p:sldId id="332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43B6B-22ED-461D-AB6B-DE938FE86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BAF23-C2A1-43F1-9306-6E15E8A99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F6DCA-BE04-4F90-9B24-232F753B0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039DF-69B0-4479-991C-7550C7936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89E1F-6C4A-440C-8C3A-48E4718D0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2A57D-C2E9-4C77-AC38-E8A6C0703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B8A1B-DD71-435F-85F3-71C02A982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8DCD-EADC-485C-A8FF-E70F3C716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DB66E-1E1D-4900-AF53-0256F8DB1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FB748-5BF9-4F57-973B-E4382E3EE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98469-BA0B-425C-A61A-1A6AD0BEF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CE97B-FF9E-4926-8756-7E425212E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467EF-69BD-4B81-BDAF-5A7060E00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024A86A-FF4B-4CBF-9CAC-900D03B4A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476672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folHlink"/>
                </a:solidFill>
              </a:rPr>
              <a:t>Презентация к уроку окружающего мира по теме «Тундра»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989138"/>
            <a:ext cx="82296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mtClean="0">
              <a:solidFill>
                <a:schemeClr val="folHlink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chemeClr val="folHlink"/>
                </a:solidFill>
              </a:rPr>
              <a:t>МБОУ «Кингисеппская гимназия»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chemeClr val="folHlink"/>
                </a:solidFill>
              </a:rPr>
              <a:t>Кухтина О.А.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chemeClr val="folHlink"/>
                </a:solidFill>
              </a:rPr>
              <a:t>Учитель высшей категории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65825" y="333375"/>
            <a:ext cx="3178175" cy="9604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b="1" dirty="0" smtClean="0">
                <a:solidFill>
                  <a:schemeClr val="folHlink"/>
                </a:solidFill>
              </a:rPr>
              <a:t>Карликовая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chemeClr val="folHlink"/>
                </a:solidFill>
              </a:rPr>
              <a:t>берёза</a:t>
            </a:r>
            <a:endParaRPr lang="ru-RU" sz="4000" b="1" dirty="0" smtClean="0">
              <a:solidFill>
                <a:schemeClr val="folHlink"/>
              </a:solidFill>
            </a:endParaRPr>
          </a:p>
        </p:txBody>
      </p:sp>
      <p:pic>
        <p:nvPicPr>
          <p:cNvPr id="13315" name="Содержимое 6" descr="Рисунок20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8913"/>
            <a:ext cx="2544763" cy="3024187"/>
          </a:xfrm>
        </p:spPr>
      </p:pic>
      <p:pic>
        <p:nvPicPr>
          <p:cNvPr id="13316" name="Содержимое 7" descr="Рисунок21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27784" y="188640"/>
            <a:ext cx="3240088" cy="3016250"/>
          </a:xfrm>
        </p:spPr>
      </p:pic>
      <p:pic>
        <p:nvPicPr>
          <p:cNvPr id="13318" name="Содержимое 6" descr="Рисунок2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8200" y="3284538"/>
            <a:ext cx="31242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Содержимое 7" descr="Рисунок2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8438" y="3284538"/>
            <a:ext cx="3106737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4221163"/>
            <a:ext cx="27717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ker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Полярная</a:t>
            </a:r>
            <a:r>
              <a:rPr lang="ru-RU" sz="4400" ker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400" ker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ива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2872" y="1628800"/>
            <a:ext cx="3811128" cy="2339420"/>
          </a:xfrm>
          <a:prstGeom prst="rect">
            <a:avLst/>
          </a:prstGeom>
        </p:spPr>
      </p:pic>
      <p:pic>
        <p:nvPicPr>
          <p:cNvPr id="15362" name="Содержимое 14" descr="Рисунок26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38725" y="4125912"/>
            <a:ext cx="4105275" cy="2732088"/>
          </a:xfrm>
        </p:spPr>
      </p:pic>
      <p:sp>
        <p:nvSpPr>
          <p:cNvPr id="820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04813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FF0000"/>
                </a:solidFill>
              </a:rPr>
              <a:t>Ягодные кустарники встречаются здесь повсюду</a:t>
            </a:r>
            <a:r>
              <a:rPr lang="ru-RU" sz="4000" b="1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5364" name="Содержимое 11" descr="Рисунок24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7544" y="2060848"/>
            <a:ext cx="3838575" cy="4103688"/>
          </a:xfrm>
        </p:spPr>
      </p:pic>
      <p:sp>
        <p:nvSpPr>
          <p:cNvPr id="15366" name="Text Box 18"/>
          <p:cNvSpPr txBox="1">
            <a:spLocks noChangeArrowheads="1"/>
          </p:cNvSpPr>
          <p:nvPr/>
        </p:nvSpPr>
        <p:spPr bwMode="auto">
          <a:xfrm>
            <a:off x="2339975" y="2205038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5367" name="Text Box 19"/>
          <p:cNvSpPr txBox="1">
            <a:spLocks noChangeArrowheads="1"/>
          </p:cNvSpPr>
          <p:nvPr/>
        </p:nvSpPr>
        <p:spPr bwMode="auto">
          <a:xfrm>
            <a:off x="1979613" y="162877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FF0000"/>
                </a:solidFill>
              </a:rPr>
              <a:t>морошка</a:t>
            </a:r>
          </a:p>
        </p:txBody>
      </p:sp>
      <p:sp>
        <p:nvSpPr>
          <p:cNvPr id="15368" name="Text Box 20"/>
          <p:cNvSpPr txBox="1">
            <a:spLocks noChangeArrowheads="1"/>
          </p:cNvSpPr>
          <p:nvPr/>
        </p:nvSpPr>
        <p:spPr bwMode="auto">
          <a:xfrm>
            <a:off x="6948488" y="4221163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FF0000"/>
                </a:solidFill>
              </a:rPr>
              <a:t>голубика</a:t>
            </a:r>
          </a:p>
        </p:txBody>
      </p:sp>
      <p:sp>
        <p:nvSpPr>
          <p:cNvPr id="15369" name="Text Box 21"/>
          <p:cNvSpPr txBox="1">
            <a:spLocks noChangeArrowheads="1"/>
          </p:cNvSpPr>
          <p:nvPr/>
        </p:nvSpPr>
        <p:spPr bwMode="auto">
          <a:xfrm>
            <a:off x="7164288" y="1340768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брусника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74453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>
                <a:solidFill>
                  <a:schemeClr val="folHlink"/>
                </a:solidFill>
              </a:rPr>
              <a:t>Заболоченные места заняты пушицей, мхами.</a:t>
            </a:r>
          </a:p>
        </p:txBody>
      </p:sp>
      <p:pic>
        <p:nvPicPr>
          <p:cNvPr id="16387" name="Содержимое 6" descr="Рисунок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2060848"/>
            <a:ext cx="4032250" cy="3556000"/>
          </a:xfrm>
        </p:spPr>
      </p:pic>
      <p:pic>
        <p:nvPicPr>
          <p:cNvPr id="5" name="Рисунок 4" descr="Рисунок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3" y="2060848"/>
            <a:ext cx="4007549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81725" y="381000"/>
            <a:ext cx="2962275" cy="30480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smtClean="0">
                <a:solidFill>
                  <a:schemeClr val="folHlink"/>
                </a:solidFill>
              </a:rPr>
              <a:t>Более сухие места покрыты лишайниками, среди которых самым распространённым и очень ценным является ягель – основной корм для оленей.</a:t>
            </a:r>
          </a:p>
        </p:txBody>
      </p:sp>
      <p:pic>
        <p:nvPicPr>
          <p:cNvPr id="5" name="Рисунок 4" descr="Рисунок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4763529" cy="5544616"/>
          </a:xfrm>
          <a:prstGeom prst="rect">
            <a:avLst/>
          </a:prstGeom>
        </p:spPr>
      </p:pic>
      <p:pic>
        <p:nvPicPr>
          <p:cNvPr id="6" name="Рисунок 5" descr="Рисунок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4976" y="3573016"/>
            <a:ext cx="2725160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chemeClr val="folHlink"/>
                </a:solidFill>
              </a:rPr>
              <a:t>Летом в тундре бесчисленное множество насекомых:</a:t>
            </a:r>
          </a:p>
        </p:txBody>
      </p:sp>
      <p:pic>
        <p:nvPicPr>
          <p:cNvPr id="18435" name="Содержимое 5" descr="Рисунок5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57338"/>
            <a:ext cx="2940050" cy="2519362"/>
          </a:xfrm>
        </p:spPr>
      </p:pic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611188" y="4292600"/>
            <a:ext cx="212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folHlink"/>
                </a:solidFill>
              </a:rPr>
              <a:t>комаров,</a:t>
            </a:r>
          </a:p>
        </p:txBody>
      </p:sp>
      <p:pic>
        <p:nvPicPr>
          <p:cNvPr id="18437" name="Содержимое 6" descr="Рисунок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700213"/>
            <a:ext cx="252095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Содержимое 7" descr="Рисунок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1700213"/>
            <a:ext cx="2698750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Прямоугольник 6"/>
          <p:cNvSpPr>
            <a:spLocks noChangeArrowheads="1"/>
          </p:cNvSpPr>
          <p:nvPr/>
        </p:nvSpPr>
        <p:spPr bwMode="auto">
          <a:xfrm>
            <a:off x="5435600" y="5157788"/>
            <a:ext cx="15525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folHlink"/>
                </a:solidFill>
              </a:rPr>
              <a:t>мошек,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876925"/>
            <a:ext cx="8229600" cy="5762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chemeClr val="folHlink"/>
                </a:solidFill>
              </a:rPr>
              <a:t>слепней.</a:t>
            </a:r>
          </a:p>
        </p:txBody>
      </p:sp>
      <p:pic>
        <p:nvPicPr>
          <p:cNvPr id="5" name="Рисунок 4" descr="Рисунок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052736"/>
            <a:ext cx="3812792" cy="4608512"/>
          </a:xfrm>
          <a:prstGeom prst="rect">
            <a:avLst/>
          </a:prstGeom>
        </p:spPr>
      </p:pic>
      <p:pic>
        <p:nvPicPr>
          <p:cNvPr id="6" name="Рисунок 5" descr="Рисунок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052736"/>
            <a:ext cx="3819144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smtClean="0">
                <a:solidFill>
                  <a:schemeClr val="folHlink"/>
                </a:solidFill>
              </a:rPr>
              <a:t>Птицы спешат за короткое время вырастить своих птенцов. Вскоре они полетят в тёплые края. На зиму остаются только птицы, которые могут в мороз найти пищу.</a:t>
            </a:r>
          </a:p>
        </p:txBody>
      </p:sp>
      <p:pic>
        <p:nvPicPr>
          <p:cNvPr id="20483" name="Содержимое 9" descr="Рисунок1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8024" y="2060848"/>
            <a:ext cx="4038600" cy="4095750"/>
          </a:xfrm>
        </p:spPr>
      </p:pic>
      <p:pic>
        <p:nvPicPr>
          <p:cNvPr id="20484" name="Содержимое 8" descr="Рисунок10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 b="8633"/>
          <a:stretch>
            <a:fillRect/>
          </a:stretch>
        </p:blipFill>
        <p:spPr>
          <a:xfrm>
            <a:off x="179512" y="1988840"/>
            <a:ext cx="4427538" cy="4102100"/>
          </a:xfrm>
        </p:spPr>
      </p:pic>
      <p:sp>
        <p:nvSpPr>
          <p:cNvPr id="20485" name="Text Box 15"/>
          <p:cNvSpPr txBox="1">
            <a:spLocks noChangeArrowheads="1"/>
          </p:cNvSpPr>
          <p:nvPr/>
        </p:nvSpPr>
        <p:spPr bwMode="auto">
          <a:xfrm>
            <a:off x="1042988" y="6308725"/>
            <a:ext cx="309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folHlink"/>
                </a:solidFill>
              </a:rPr>
              <a:t>Белая сова</a:t>
            </a:r>
          </a:p>
        </p:txBody>
      </p:sp>
      <p:sp>
        <p:nvSpPr>
          <p:cNvPr id="20486" name="Text Box 17"/>
          <p:cNvSpPr txBox="1">
            <a:spLocks noChangeArrowheads="1"/>
          </p:cNvSpPr>
          <p:nvPr/>
        </p:nvSpPr>
        <p:spPr bwMode="auto">
          <a:xfrm>
            <a:off x="5364163" y="630872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folHlink"/>
                </a:solidFill>
              </a:rPr>
              <a:t>Белая куропатка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88741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chemeClr val="folHlink"/>
                </a:solidFill>
              </a:rPr>
              <a:t>Много в тундре леммингов.</a:t>
            </a:r>
          </a:p>
        </p:txBody>
      </p:sp>
      <p:pic>
        <p:nvPicPr>
          <p:cNvPr id="21507" name="Содержимое 6" descr="Рисунок12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988840"/>
            <a:ext cx="3076575" cy="4114800"/>
          </a:xfrm>
        </p:spPr>
      </p:pic>
      <p:pic>
        <p:nvPicPr>
          <p:cNvPr id="21508" name="Содержимое 7" descr="Рисунок13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016" y="1988840"/>
            <a:ext cx="4010025" cy="4176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smtClean="0">
                <a:solidFill>
                  <a:schemeClr val="folHlink"/>
                </a:solidFill>
              </a:rPr>
              <a:t>За ними охотятся песцы и полярные совы.</a:t>
            </a:r>
          </a:p>
        </p:txBody>
      </p:sp>
      <p:pic>
        <p:nvPicPr>
          <p:cNvPr id="22531" name="Содержимое 6" descr="Рисунок14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628800"/>
            <a:ext cx="4038600" cy="4391025"/>
          </a:xfrm>
        </p:spPr>
      </p:pic>
      <p:pic>
        <p:nvPicPr>
          <p:cNvPr id="22532" name="Содержимое 7" descr="Рисунок15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60032" y="1556792"/>
            <a:ext cx="4038600" cy="4533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42888"/>
            <a:ext cx="8785225" cy="1371601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b="1" dirty="0" smtClean="0">
                <a:solidFill>
                  <a:schemeClr val="folHlink"/>
                </a:solidFill>
              </a:rPr>
              <a:t>Живёт в тундре северный олень, волки, зайцы лисы.</a:t>
            </a:r>
          </a:p>
        </p:txBody>
      </p:sp>
      <p:pic>
        <p:nvPicPr>
          <p:cNvPr id="23556" name="Содержимое 7" descr="Рисунок17.pn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3933056"/>
            <a:ext cx="3382963" cy="3143250"/>
          </a:xfrm>
        </p:spPr>
      </p:pic>
      <p:pic>
        <p:nvPicPr>
          <p:cNvPr id="23557" name="Содержимое 8" descr="Рисунок19.jpg"/>
          <p:cNvPicPr>
            <a:picLocks noChangeAspect="1"/>
          </p:cNvPicPr>
          <p:nvPr/>
        </p:nvPicPr>
        <p:blipFill>
          <a:blip r:embed="rId3" cstate="print"/>
          <a:srcRect t="15627" r="20522"/>
          <a:stretch>
            <a:fillRect/>
          </a:stretch>
        </p:blipFill>
        <p:spPr bwMode="auto">
          <a:xfrm>
            <a:off x="5724525" y="981075"/>
            <a:ext cx="3224213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Содержимое 7" descr="Рисунок1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327400"/>
            <a:ext cx="2519363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исунок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764704"/>
            <a:ext cx="4797604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060575"/>
            <a:ext cx="8242300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92725" y="333375"/>
            <a:ext cx="3851275" cy="165576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Вдоль берегов Северного Ледовитого океана на тысячи километров в длину сотни километров в ширину тянется безлесная полоса тундры.</a:t>
            </a:r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5184576" cy="3116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91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4957763" y="188913"/>
            <a:ext cx="4186237" cy="1008062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b="1" smtClean="0">
                <a:solidFill>
                  <a:schemeClr val="folHlink"/>
                </a:solidFill>
              </a:rPr>
              <a:t>Коренные жители тундры:</a:t>
            </a:r>
            <a:r>
              <a:rPr lang="ru-RU" sz="2800" b="1" smtClean="0">
                <a:solidFill>
                  <a:schemeClr val="folHlink"/>
                </a:solidFill>
              </a:rPr>
              <a:t> </a:t>
            </a:r>
            <a:r>
              <a:rPr lang="ru-RU" sz="1600" b="1" smtClean="0">
                <a:solidFill>
                  <a:schemeClr val="folHlink"/>
                </a:solidFill>
              </a:rPr>
              <a:t>коми, эвенки, нанайцы, якуты, чукчи, ханты, манси.</a:t>
            </a:r>
          </a:p>
        </p:txBody>
      </p:sp>
      <p:pic>
        <p:nvPicPr>
          <p:cNvPr id="24579" name="Содержимое 8" descr="Рисунок20.pn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548680"/>
            <a:ext cx="4321175" cy="5772150"/>
          </a:xfrm>
        </p:spPr>
      </p:pic>
      <p:pic>
        <p:nvPicPr>
          <p:cNvPr id="24580" name="Содержимое 9" descr="Рисунок21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040" y="1196752"/>
            <a:ext cx="4024312" cy="2808288"/>
          </a:xfrm>
        </p:spPr>
      </p:pic>
      <p:pic>
        <p:nvPicPr>
          <p:cNvPr id="24581" name="Содержимое 10" descr="Рисунок22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76056" y="4149725"/>
            <a:ext cx="3905250" cy="2708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370388" y="692150"/>
            <a:ext cx="4773612" cy="71913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Главное занятие – оленеводство.</a:t>
            </a:r>
          </a:p>
        </p:txBody>
      </p:sp>
      <p:pic>
        <p:nvPicPr>
          <p:cNvPr id="25603" name="Содержимое 4" descr="Рисунок2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332656"/>
            <a:ext cx="4392613" cy="2681288"/>
          </a:xfrm>
        </p:spPr>
      </p:pic>
      <p:pic>
        <p:nvPicPr>
          <p:cNvPr id="25604" name="Рисунок 4" descr="Рисунок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573463"/>
            <a:ext cx="5716588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388" y="4292600"/>
            <a:ext cx="2952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 kern="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Юрта – жилище оленеводов.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Содержимое 5" descr="Рисунок26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08350" y="2349500"/>
            <a:ext cx="5835650" cy="4175125"/>
          </a:xfrm>
        </p:spPr>
      </p:pic>
      <p:sp>
        <p:nvSpPr>
          <p:cNvPr id="1351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folHlink"/>
                </a:solidFill>
              </a:rPr>
              <a:t>Жители тундры занимаются рыболовством.</a:t>
            </a:r>
          </a:p>
        </p:txBody>
      </p:sp>
      <p:pic>
        <p:nvPicPr>
          <p:cNvPr id="26628" name="Содержимое 7" descr="Рисунок25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528" y="1916832"/>
            <a:ext cx="3322638" cy="2676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smtClean="0">
                <a:solidFill>
                  <a:schemeClr val="folHlink"/>
                </a:solidFill>
              </a:rPr>
              <a:t>В тундре развита угольная промышленность.</a:t>
            </a:r>
          </a:p>
        </p:txBody>
      </p:sp>
      <p:pic>
        <p:nvPicPr>
          <p:cNvPr id="27651" name="Содержимое 7" descr="Рисунок28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60032" y="1916832"/>
            <a:ext cx="4038600" cy="4114800"/>
          </a:xfrm>
        </p:spPr>
      </p:pic>
      <p:pic>
        <p:nvPicPr>
          <p:cNvPr id="5" name="Рисунок 4" descr="Рисунок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88840"/>
            <a:ext cx="3763618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229600" cy="100806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smtClean="0">
                <a:solidFill>
                  <a:schemeClr val="folHlink"/>
                </a:solidFill>
              </a:rPr>
              <a:t>В </a:t>
            </a:r>
            <a:r>
              <a:rPr lang="en-US" sz="1800" b="1" smtClean="0">
                <a:solidFill>
                  <a:schemeClr val="folHlink"/>
                </a:solidFill>
              </a:rPr>
              <a:t>XX</a:t>
            </a:r>
            <a:r>
              <a:rPr lang="ru-RU" sz="1800" b="1" smtClean="0">
                <a:solidFill>
                  <a:schemeClr val="folHlink"/>
                </a:solidFill>
              </a:rPr>
              <a:t> веке в тундре стали добывать нефть, газ, цветные металлы, апатиты, торф.</a:t>
            </a:r>
          </a:p>
        </p:txBody>
      </p:sp>
      <p:pic>
        <p:nvPicPr>
          <p:cNvPr id="28675" name="Содержимое 8" descr="Рисунок29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628800"/>
            <a:ext cx="3309938" cy="4856163"/>
          </a:xfrm>
        </p:spPr>
      </p:pic>
      <p:pic>
        <p:nvPicPr>
          <p:cNvPr id="28676" name="Содержимое 9" descr="Рисунок30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040" y="1628800"/>
            <a:ext cx="3605287" cy="2288121"/>
          </a:xfrm>
        </p:spPr>
      </p:pic>
      <p:pic>
        <p:nvPicPr>
          <p:cNvPr id="6" name="Рисунок 5" descr="Рисунок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4293096"/>
            <a:ext cx="4365155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smtClean="0">
                <a:solidFill>
                  <a:schemeClr val="folHlink"/>
                </a:solidFill>
              </a:rPr>
              <a:t>На вечной мерзлоте стали строить посёлки и города. Лёд выдавливает и разрушает постройки, поэтому они стоят на глубоких сваях.</a:t>
            </a:r>
          </a:p>
        </p:txBody>
      </p:sp>
      <p:pic>
        <p:nvPicPr>
          <p:cNvPr id="29699" name="Содержимое 6" descr="Рисунок32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988840"/>
            <a:ext cx="4038600" cy="4044950"/>
          </a:xfrm>
        </p:spPr>
      </p:pic>
      <p:pic>
        <p:nvPicPr>
          <p:cNvPr id="5" name="Рисунок 4" descr="Рисунок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988840"/>
            <a:ext cx="3878458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Содержимое 7" descr="Рисунок3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257550"/>
            <a:ext cx="34115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Содержимое 7" descr="Рисунок35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4048" y="188640"/>
            <a:ext cx="3960812" cy="3065462"/>
          </a:xfrm>
        </p:spPr>
      </p:pic>
      <p:sp>
        <p:nvSpPr>
          <p:cNvPr id="1454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80400" cy="4762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chemeClr val="folHlink"/>
                </a:solidFill>
              </a:rPr>
              <a:t>В тундре появились железные дороги</a:t>
            </a: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-107950" y="3068638"/>
            <a:ext cx="460851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ker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Проложены шоссейные дороги.</a:t>
            </a:r>
          </a:p>
        </p:txBody>
      </p:sp>
      <p:pic>
        <p:nvPicPr>
          <p:cNvPr id="30727" name="Содержимое 6" descr="Рисунок3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3357563"/>
            <a:ext cx="31194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Рисунок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3" y="548680"/>
            <a:ext cx="3499345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smtClean="0">
                <a:solidFill>
                  <a:schemeClr val="folHlink"/>
                </a:solidFill>
              </a:rPr>
              <a:t>Снабжение продуктами, строительными материалами, станками и другим оборудованием осуществляется по рекам и Северному морскому пути.</a:t>
            </a:r>
          </a:p>
        </p:txBody>
      </p:sp>
      <p:pic>
        <p:nvPicPr>
          <p:cNvPr id="32771" name="Рисунок 4" descr="Рисунок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44675"/>
            <a:ext cx="8396287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43307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smtClean="0">
                <a:solidFill>
                  <a:schemeClr val="folHlink"/>
                </a:solidFill>
              </a:rPr>
              <a:t>Обратно ледоколы увозят пушнину, рыбу, полезные ископаемые.</a:t>
            </a:r>
          </a:p>
        </p:txBody>
      </p:sp>
      <p:pic>
        <p:nvPicPr>
          <p:cNvPr id="33795" name="Содержимое 8" descr="Рисунок39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844824"/>
            <a:ext cx="3965575" cy="4114800"/>
          </a:xfrm>
        </p:spPr>
      </p:pic>
      <p:pic>
        <p:nvPicPr>
          <p:cNvPr id="33796" name="Содержимое 9" descr="Рисунок40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080" y="260648"/>
            <a:ext cx="3533775" cy="3546475"/>
          </a:xfrm>
        </p:spPr>
      </p:pic>
      <p:pic>
        <p:nvPicPr>
          <p:cNvPr id="33797" name="Содержимое 10" descr="Рисунок41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76056" y="4149080"/>
            <a:ext cx="3806825" cy="198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068960"/>
            <a:ext cx="5167629" cy="3645024"/>
          </a:xfrm>
          <a:prstGeom prst="rect">
            <a:avLst/>
          </a:prstGeom>
        </p:spPr>
      </p:pic>
      <p:sp>
        <p:nvSpPr>
          <p:cNvPr id="14746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237038" y="188913"/>
            <a:ext cx="4906962" cy="103187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chemeClr val="folHlink"/>
                </a:solidFill>
              </a:rPr>
              <a:t>Можно передвигаться по тундре на снегоходах, аэросанях .</a:t>
            </a:r>
          </a:p>
        </p:txBody>
      </p:sp>
      <p:pic>
        <p:nvPicPr>
          <p:cNvPr id="34819" name="Содержимое 6" descr="Рисунок4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3568" y="260648"/>
            <a:ext cx="3384550" cy="2576512"/>
          </a:xfrm>
        </p:spPr>
      </p:pic>
      <p:pic>
        <p:nvPicPr>
          <p:cNvPr id="34820" name="Содержимое 7" descr="Рисунок43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60032" y="980728"/>
            <a:ext cx="3455987" cy="2355850"/>
          </a:xfrm>
        </p:spPr>
      </p:pic>
      <p:pic>
        <p:nvPicPr>
          <p:cNvPr id="34822" name="Содержимое 7" descr="Рисунок4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508500"/>
            <a:ext cx="43815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108700" y="2492375"/>
            <a:ext cx="30353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 ker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Оленьи и собачьи нарты.</a:t>
            </a:r>
            <a:endParaRPr lang="ru-RU" sz="2800" b="1" kern="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Содержимое 6" descr="Рисунок3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476672"/>
            <a:ext cx="4256088" cy="4897438"/>
          </a:xfrm>
        </p:spPr>
      </p:pic>
      <p:sp>
        <p:nvSpPr>
          <p:cNvPr id="77832" name="Rectangle 8"/>
          <p:cNvSpPr>
            <a:spLocks noGrp="1" noChangeArrowheads="1"/>
          </p:cNvSpPr>
          <p:nvPr>
            <p:ph sz="half" idx="4294967295"/>
          </p:nvPr>
        </p:nvSpPr>
        <p:spPr>
          <a:xfrm>
            <a:off x="0" y="5445125"/>
            <a:ext cx="7913688" cy="6270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chemeClr val="folHlink"/>
                </a:solidFill>
              </a:rPr>
              <a:t>К середине зимы солнце совсем не показывается на горизонте. Наступает </a:t>
            </a:r>
            <a:r>
              <a:rPr lang="ru-RU" b="1" smtClean="0">
                <a:solidFill>
                  <a:schemeClr val="folHlink"/>
                </a:solidFill>
              </a:rPr>
              <a:t>длинная полярная ночь</a:t>
            </a:r>
          </a:p>
        </p:txBody>
      </p:sp>
      <p:pic>
        <p:nvPicPr>
          <p:cNvPr id="4100" name="Рисунок 7" descr="Рисунок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2325" y="404813"/>
            <a:ext cx="4511675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Рисунок 4" descr="Рисунок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8913"/>
            <a:ext cx="8377237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218488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smtClean="0">
                <a:solidFill>
                  <a:schemeClr val="folHlink"/>
                </a:solidFill>
              </a:rPr>
              <a:t>Неделями бушуют вьюги. Термометр </a:t>
            </a:r>
            <a:br>
              <a:rPr lang="ru-RU" sz="2400" b="1" smtClean="0">
                <a:solidFill>
                  <a:schemeClr val="folHlink"/>
                </a:solidFill>
              </a:rPr>
            </a:br>
            <a:r>
              <a:rPr lang="ru-RU" sz="2400" b="1" smtClean="0">
                <a:solidFill>
                  <a:schemeClr val="folHlink"/>
                </a:solidFill>
              </a:rPr>
              <a:t>показывает 40 </a:t>
            </a:r>
            <a:r>
              <a:rPr lang="en-US" sz="2400" b="1" smtClean="0">
                <a:solidFill>
                  <a:schemeClr val="folHlink"/>
                </a:solidFill>
              </a:rPr>
              <a:t>°</a:t>
            </a:r>
            <a:r>
              <a:rPr lang="ru-RU" sz="2400" b="1" smtClean="0">
                <a:solidFill>
                  <a:schemeClr val="folHlink"/>
                </a:solidFill>
              </a:rPr>
              <a:t>, 50</a:t>
            </a:r>
            <a:r>
              <a:rPr lang="en-US" sz="2400" b="1" smtClean="0">
                <a:solidFill>
                  <a:schemeClr val="folHlink"/>
                </a:solidFill>
              </a:rPr>
              <a:t>°</a:t>
            </a:r>
            <a:r>
              <a:rPr lang="ru-RU" sz="2400" b="1" smtClean="0">
                <a:solidFill>
                  <a:schemeClr val="folHlink"/>
                </a:solidFill>
              </a:rPr>
              <a:t>, а то и 60</a:t>
            </a:r>
            <a:r>
              <a:rPr lang="en-US" sz="2400" b="1" smtClean="0">
                <a:solidFill>
                  <a:schemeClr val="folHlink"/>
                </a:solidFill>
              </a:rPr>
              <a:t>°</a:t>
            </a:r>
            <a:r>
              <a:rPr lang="ru-RU" sz="2400" b="1" smtClean="0">
                <a:solidFill>
                  <a:schemeClr val="folHlink"/>
                </a:solidFill>
              </a:rPr>
              <a:t> ниже нуля</a:t>
            </a:r>
            <a:endParaRPr lang="en-US" sz="2400" b="1" smtClean="0">
              <a:solidFill>
                <a:schemeClr val="folHlink"/>
              </a:solidFill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468313" y="404813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ker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Северное</a:t>
            </a:r>
            <a:r>
              <a:rPr lang="ru-RU" sz="4400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400" ker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сияние</a:t>
            </a:r>
          </a:p>
        </p:txBody>
      </p:sp>
      <p:pic>
        <p:nvPicPr>
          <p:cNvPr id="5126" name="Рисунок 4" descr="Рисунок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989138"/>
            <a:ext cx="8386762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4" grpId="1"/>
      <p:bldP spid="522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35600" y="404813"/>
            <a:ext cx="3708400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smtClean="0">
                <a:solidFill>
                  <a:schemeClr val="folHlink"/>
                </a:solidFill>
              </a:rPr>
              <a:t>Оживает тундра только летом. Всё зеленеет.</a:t>
            </a:r>
          </a:p>
        </p:txBody>
      </p:sp>
      <p:pic>
        <p:nvPicPr>
          <p:cNvPr id="7171" name="Picture 5" descr="Картинка 8 из 5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52562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539750" y="4652963"/>
            <a:ext cx="27368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ker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Тундра оглашается птичьими голосами</a:t>
            </a:r>
          </a:p>
        </p:txBody>
      </p:sp>
      <p:pic>
        <p:nvPicPr>
          <p:cNvPr id="6" name="Рисунок 5" descr="Рисунок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501008"/>
            <a:ext cx="5134894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24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04813"/>
            <a:ext cx="8229600" cy="744537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smtClean="0">
                <a:solidFill>
                  <a:schemeClr val="folHlink"/>
                </a:solidFill>
              </a:rPr>
              <a:t>Стая за стаей прилетают сюда гуси, утки лебеди</a:t>
            </a:r>
          </a:p>
        </p:txBody>
      </p:sp>
      <p:pic>
        <p:nvPicPr>
          <p:cNvPr id="9219" name="Содержимое 9" descr="Рисунок10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052736"/>
            <a:ext cx="4038600" cy="2640012"/>
          </a:xfrm>
        </p:spPr>
      </p:pic>
      <p:pic>
        <p:nvPicPr>
          <p:cNvPr id="9223" name="Содержимое 11" descr="Рисунок11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544" y="4077072"/>
            <a:ext cx="3948113" cy="2266950"/>
          </a:xfrm>
        </p:spPr>
      </p:pic>
      <p:pic>
        <p:nvPicPr>
          <p:cNvPr id="9224" name="Содержимое 13" descr="Рисунок12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88024" y="1772816"/>
            <a:ext cx="4038600" cy="3919538"/>
          </a:xfrm>
        </p:spPr>
      </p:pic>
      <p:sp>
        <p:nvSpPr>
          <p:cNvPr id="95249" name="Text Box 17"/>
          <p:cNvSpPr txBox="1">
            <a:spLocks noChangeArrowheads="1"/>
          </p:cNvSpPr>
          <p:nvPr/>
        </p:nvSpPr>
        <p:spPr bwMode="auto">
          <a:xfrm>
            <a:off x="2555875" y="3573463"/>
            <a:ext cx="1728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chemeClr val="folHlink"/>
                </a:solidFill>
              </a:rPr>
              <a:t>гуси</a:t>
            </a:r>
          </a:p>
        </p:txBody>
      </p:sp>
      <p:sp>
        <p:nvSpPr>
          <p:cNvPr id="95250" name="Text Box 18"/>
          <p:cNvSpPr txBox="1">
            <a:spLocks noChangeArrowheads="1"/>
          </p:cNvSpPr>
          <p:nvPr/>
        </p:nvSpPr>
        <p:spPr bwMode="auto">
          <a:xfrm>
            <a:off x="3276600" y="6453188"/>
            <a:ext cx="1150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folHlink"/>
                </a:solidFill>
              </a:rPr>
              <a:t>утк</a:t>
            </a:r>
            <a:r>
              <a:rPr lang="ru-RU">
                <a:solidFill>
                  <a:schemeClr val="folHlink"/>
                </a:solidFill>
              </a:rPr>
              <a:t>и</a:t>
            </a:r>
          </a:p>
        </p:txBody>
      </p:sp>
      <p:sp>
        <p:nvSpPr>
          <p:cNvPr id="95251" name="Text Box 19"/>
          <p:cNvSpPr txBox="1">
            <a:spLocks noChangeArrowheads="1"/>
          </p:cNvSpPr>
          <p:nvPr/>
        </p:nvSpPr>
        <p:spPr bwMode="auto">
          <a:xfrm>
            <a:off x="6877050" y="5805488"/>
            <a:ext cx="1798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chemeClr val="folHlink"/>
                </a:solidFill>
              </a:rPr>
              <a:t>лебеди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213100"/>
            <a:ext cx="7632700" cy="6477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Кулик-воробей          Гагара</a:t>
            </a:r>
            <a:r>
              <a:rPr lang="ru-RU" sz="2800" dirty="0" smtClean="0"/>
              <a:t>     </a:t>
            </a:r>
          </a:p>
        </p:txBody>
      </p:sp>
      <p:pic>
        <p:nvPicPr>
          <p:cNvPr id="10243" name="Содержимое 6" descr="Рисунок13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404664"/>
            <a:ext cx="2881313" cy="2882900"/>
          </a:xfrm>
        </p:spPr>
      </p:pic>
      <p:pic>
        <p:nvPicPr>
          <p:cNvPr id="10244" name="Содержимое 7" descr="Рисунок14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19872" y="404664"/>
            <a:ext cx="2981325" cy="2952750"/>
          </a:xfrm>
        </p:spPr>
      </p:pic>
      <p:pic>
        <p:nvPicPr>
          <p:cNvPr id="10245" name="Содержимое 6" descr="Рисунок1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3287713"/>
            <a:ext cx="28733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Содержимое 7" descr="Рисунок1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716338"/>
            <a:ext cx="3457575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Прямоугольник 6"/>
          <p:cNvSpPr>
            <a:spLocks noChangeArrowheads="1"/>
          </p:cNvSpPr>
          <p:nvPr/>
        </p:nvSpPr>
        <p:spPr bwMode="auto">
          <a:xfrm>
            <a:off x="6875463" y="2565400"/>
            <a:ext cx="20891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folHlink"/>
                </a:solidFill>
              </a:rPr>
              <a:t>Журавли </a:t>
            </a:r>
            <a:endParaRPr lang="ru-RU" sz="2800"/>
          </a:p>
        </p:txBody>
      </p:sp>
      <p:sp>
        <p:nvSpPr>
          <p:cNvPr id="10248" name="Прямоугольник 7"/>
          <p:cNvSpPr>
            <a:spLocks noChangeArrowheads="1"/>
          </p:cNvSpPr>
          <p:nvPr/>
        </p:nvSpPr>
        <p:spPr bwMode="auto">
          <a:xfrm>
            <a:off x="971550" y="6334125"/>
            <a:ext cx="4067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folHlink"/>
                </a:solidFill>
              </a:rPr>
              <a:t>Рогатый жаворонок</a:t>
            </a:r>
            <a:r>
              <a:rPr lang="ru-RU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5445125"/>
            <a:ext cx="8156575" cy="14128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1600" b="1" dirty="0" smtClean="0">
                <a:solidFill>
                  <a:schemeClr val="folHlink"/>
                </a:solidFill>
              </a:rPr>
              <a:t>Начинается короткое и прохладное лето. Круглые сутки светит солнце и не заходит за линию горизонта. Стоит полярный день. Температура летом доходит до + 10</a:t>
            </a:r>
            <a:r>
              <a:rPr lang="en-US" sz="1600" b="1" dirty="0" smtClean="0">
                <a:solidFill>
                  <a:schemeClr val="folHlink"/>
                </a:solidFill>
              </a:rPr>
              <a:t>°</a:t>
            </a:r>
            <a:r>
              <a:rPr lang="ru-RU" sz="1600" b="1" dirty="0" smtClean="0">
                <a:solidFill>
                  <a:schemeClr val="folHlink"/>
                </a:solidFill>
              </a:rPr>
              <a:t>. За это время оттаивает только верхний слой земли, а глубже остаётся многолетняя мерзлота.</a:t>
            </a:r>
            <a:endParaRPr lang="en-US" sz="1600" b="1" dirty="0" smtClean="0">
              <a:solidFill>
                <a:schemeClr val="folHlink"/>
              </a:solidFill>
            </a:endParaRPr>
          </a:p>
        </p:txBody>
      </p:sp>
      <p:pic>
        <p:nvPicPr>
          <p:cNvPr id="11267" name="Рисунок 4" descr="Рисунок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846455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smtClean="0">
                <a:solidFill>
                  <a:schemeClr val="folHlink"/>
                </a:solidFill>
              </a:rPr>
              <a:t>Суровые природные условия оказывают влияние на растения. Они низкорослые и с мелкими листочками, многие растут группами и стелются по земле. Корни почти всех растений находятся в верхнем слое почвы.</a:t>
            </a:r>
          </a:p>
        </p:txBody>
      </p:sp>
      <p:pic>
        <p:nvPicPr>
          <p:cNvPr id="12291" name="Содержимое 6" descr="Рисунок18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73238"/>
            <a:ext cx="8447088" cy="3816350"/>
          </a:xfrm>
        </p:spPr>
      </p:pic>
      <p:pic>
        <p:nvPicPr>
          <p:cNvPr id="12292" name="Содержимое 7" descr="Рисунок19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53263" y="4059238"/>
            <a:ext cx="2090737" cy="2393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588</TotalTime>
  <Words>406</Words>
  <Application>Microsoft Office PowerPoint</Application>
  <PresentationFormat>Экран (4:3)</PresentationFormat>
  <Paragraphs>51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Текстура</vt:lpstr>
      <vt:lpstr>Презентация к уроку окружающего мира по теме «Тундра»</vt:lpstr>
      <vt:lpstr>Вдоль берегов Северного Ледовитого океана на тысячи километров в длину сотни километров в ширину тянется безлесная полоса тундры.</vt:lpstr>
      <vt:lpstr>Слайд 3</vt:lpstr>
      <vt:lpstr>Неделями бушуют вьюги. Термометр  показывает 40 °, 50°, а то и 60° ниже нуля</vt:lpstr>
      <vt:lpstr>Оживает тундра только летом. Всё зеленеет.</vt:lpstr>
      <vt:lpstr>Стая за стаей прилетают сюда гуси, утки лебеди</vt:lpstr>
      <vt:lpstr>Кулик-воробей          Гагара     </vt:lpstr>
      <vt:lpstr>Начинается короткое и прохладное лето. Круглые сутки светит солнце и не заходит за линию горизонта. Стоит полярный день. Температура летом доходит до + 10°. За это время оттаивает только верхний слой земли, а глубже остаётся многолетняя мерзлота.</vt:lpstr>
      <vt:lpstr>Суровые природные условия оказывают влияние на растения. Они низкорослые и с мелкими листочками, многие растут группами и стелются по земле. Корни почти всех растений находятся в верхнем слое почвы.</vt:lpstr>
      <vt:lpstr> Карликовая берёза</vt:lpstr>
      <vt:lpstr>Ягодные кустарники встречаются здесь повсюду.</vt:lpstr>
      <vt:lpstr>Заболоченные места заняты пушицей, мхами.</vt:lpstr>
      <vt:lpstr>Более сухие места покрыты лишайниками, среди которых самым распространённым и очень ценным является ягель – основной корм для оленей.</vt:lpstr>
      <vt:lpstr>Летом в тундре бесчисленное множество насекомых:</vt:lpstr>
      <vt:lpstr>слепней.</vt:lpstr>
      <vt:lpstr>Птицы спешат за короткое время вырастить своих птенцов. Вскоре они полетят в тёплые края. На зиму остаются только птицы, которые могут в мороз найти пищу.</vt:lpstr>
      <vt:lpstr>Много в тундре леммингов.</vt:lpstr>
      <vt:lpstr>За ними охотятся песцы и полярные совы.</vt:lpstr>
      <vt:lpstr>Живёт в тундре северный олень, волки, зайцы лисы.</vt:lpstr>
      <vt:lpstr>Коренные жители тундры: коми, эвенки, нанайцы, якуты, чукчи, ханты, манси.</vt:lpstr>
      <vt:lpstr>Главное занятие – оленеводство.</vt:lpstr>
      <vt:lpstr>Жители тундры занимаются рыболовством.</vt:lpstr>
      <vt:lpstr>В тундре развита угольная промышленность.</vt:lpstr>
      <vt:lpstr>В XX веке в тундре стали добывать нефть, газ, цветные металлы, апатиты, торф.</vt:lpstr>
      <vt:lpstr>На вечной мерзлоте стали строить посёлки и города. Лёд выдавливает и разрушает постройки, поэтому они стоят на глубоких сваях.</vt:lpstr>
      <vt:lpstr>В тундре появились железные дороги</vt:lpstr>
      <vt:lpstr>Снабжение продуктами, строительными материалами, станками и другим оборудованием осуществляется по рекам и Северному морскому пути.</vt:lpstr>
      <vt:lpstr>Обратно ледоколы увозят пушнину, рыбу, полезные ископаемые.</vt:lpstr>
      <vt:lpstr>Можно передвигаться по тундре на снегоходах, аэросанях 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Кухтин</dc:creator>
  <cp:lastModifiedBy>User</cp:lastModifiedBy>
  <cp:revision>41</cp:revision>
  <dcterms:created xsi:type="dcterms:W3CDTF">2009-10-29T18:14:21Z</dcterms:created>
  <dcterms:modified xsi:type="dcterms:W3CDTF">2012-09-16T12:04:51Z</dcterms:modified>
</cp:coreProperties>
</file>