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8" r:id="rId2"/>
    <p:sldId id="273" r:id="rId3"/>
    <p:sldId id="268" r:id="rId4"/>
    <p:sldId id="257" r:id="rId5"/>
    <p:sldId id="274" r:id="rId6"/>
    <p:sldId id="259" r:id="rId7"/>
    <p:sldId id="269" r:id="rId8"/>
    <p:sldId id="261" r:id="rId9"/>
    <p:sldId id="272" r:id="rId10"/>
    <p:sldId id="275" r:id="rId11"/>
    <p:sldId id="265" r:id="rId12"/>
    <p:sldId id="263" r:id="rId13"/>
    <p:sldId id="264" r:id="rId14"/>
    <p:sldId id="270" r:id="rId15"/>
    <p:sldId id="262" r:id="rId16"/>
    <p:sldId id="277" r:id="rId17"/>
    <p:sldId id="278" r:id="rId18"/>
    <p:sldId id="27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66FF"/>
    <a:srgbClr val="FF66FF"/>
    <a:srgbClr val="FF3300"/>
    <a:srgbClr val="FF66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472" autoAdjust="0"/>
    <p:restoredTop sz="94505" autoAdjust="0"/>
  </p:normalViewPr>
  <p:slideViewPr>
    <p:cSldViewPr>
      <p:cViewPr varScale="1">
        <p:scale>
          <a:sx n="57" d="100"/>
          <a:sy n="57" d="100"/>
        </p:scale>
        <p:origin x="-6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E0A60-C840-4405-8D4F-BA0136342D11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A6F54-C215-48B0-B23B-92682D623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FB88F-0E74-4916-9D39-6C1780CA3175}" type="datetimeFigureOut">
              <a:rPr lang="ru-RU"/>
              <a:pPr>
                <a:defRPr/>
              </a:pPr>
              <a:t>14.10.2012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80802-76B0-4FC5-919C-38AE0FF29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FF53C-6C9D-4618-80BE-7EBA77E6AF92}" type="datetimeFigureOut">
              <a:rPr lang="ru-RU"/>
              <a:pPr>
                <a:defRPr/>
              </a:pPr>
              <a:t>14.10.2012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35E71-329B-4B2A-B4A0-E420DE462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0B327-70BB-4BC7-8D48-D0A10BB07636}" type="datetimeFigureOut">
              <a:rPr lang="ru-RU"/>
              <a:pPr>
                <a:defRPr/>
              </a:pPr>
              <a:t>14.10.2012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E7C4F-F1F6-4E51-BFA1-E4C2720F9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D8911-011D-451A-8555-3BC971F551C1}" type="datetimeFigureOut">
              <a:rPr lang="ru-RU"/>
              <a:pPr>
                <a:defRPr/>
              </a:pPr>
              <a:t>14.10.2012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25778-06DC-4B8A-AF7F-61F722232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2B88-78BE-4E12-A872-44A1B2F278D7}" type="datetimeFigureOut">
              <a:rPr lang="ru-RU"/>
              <a:pPr>
                <a:defRPr/>
              </a:pPr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E814D-89D8-4566-ABED-FCFD6E210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48B1E-8575-4549-82AC-07F919BC4D3D}" type="datetimeFigureOut">
              <a:rPr lang="ru-RU"/>
              <a:pPr>
                <a:defRPr/>
              </a:pPr>
              <a:t>14.10.2012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FEF25-7F88-4107-B03B-517A1A80D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E336D-D5C7-447F-9530-3E5AF36E92C2}" type="datetimeFigureOut">
              <a:rPr lang="ru-RU"/>
              <a:pPr>
                <a:defRPr/>
              </a:pPr>
              <a:t>14.10.2012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1FD6E-BDCE-4B6B-AD4C-BCA538C19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5F6D9-37BD-442A-B127-F9A5B8266E5B}" type="datetimeFigureOut">
              <a:rPr lang="ru-RU"/>
              <a:pPr>
                <a:defRPr/>
              </a:pPr>
              <a:t>14.10.2012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93619-6AE8-446C-9B95-E19548C0A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CCF19-DB05-425E-B0E0-EF0D6CDB4B19}" type="datetimeFigureOut">
              <a:rPr lang="ru-RU"/>
              <a:pPr>
                <a:defRPr/>
              </a:pPr>
              <a:t>14.10.2012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A63D5-8FB8-495E-BC41-937CD2637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552E1-CD60-41E7-9025-A9D1E2F45D20}" type="datetimeFigureOut">
              <a:rPr lang="ru-RU"/>
              <a:pPr>
                <a:defRPr/>
              </a:pPr>
              <a:t>14.10.2012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A4A8A-5009-4998-A1C3-17D9C116C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486B7-C1C4-4046-A71E-1329166798B1}" type="datetimeFigureOut">
              <a:rPr lang="ru-RU"/>
              <a:pPr>
                <a:defRPr/>
              </a:pPr>
              <a:t>14.10.2012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08A74-FD28-4378-B93A-E50424759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7FFE95-C7D0-4894-9446-E8861A23D669}" type="datetimeFigureOut">
              <a:rPr lang="ru-RU"/>
              <a:pPr>
                <a:defRPr/>
              </a:pPr>
              <a:t>14.10.2012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67BFB0-C157-4FC4-ABF8-91392EE67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3;&#1072;&#1076;&#1077;&#1078;&#1076;&#1072;\&#1056;&#1072;&#1073;&#1086;&#1095;&#1080;&#1081;%20&#1089;&#1090;&#1086;&#1083;\&#1047;&#1074;&#1077;&#1079;&#1076;&#1085;&#1099;&#1081;%20&#1095;&#1072;&#1089;%20&#1087;&#1088;&#1077;&#1079;&#1077;&#1085;&#1090;&#1072;&#1094;&#1080;&#1103;\&#1053;&#1086;&#1074;&#1072;&#1103;%20&#1087;&#1072;&#1087;&#1082;&#1072;\&#1047;&#1074;&#1077;&#1079;&#1076;&#1085;&#1099;&#1081;%20&#1095;&#1072;&#1089;%20&#1087;&#1088;&#1077;&#1079;&#1077;&#1085;&#1090;&#1072;&#1094;&#1080;&#1103;\&#1047;&#1074;&#1077;&#1079;&#1076;&#1085;&#1099;&#1081;%20&#1095;&#1072;&#1089;\gong.mp3" TargetMode="Externa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3;&#1072;&#1076;&#1077;&#1078;&#1076;&#1072;\&#1056;&#1072;&#1073;&#1086;&#1095;&#1080;&#1081;%20&#1089;&#1090;&#1086;&#1083;\&#1047;&#1074;&#1077;&#1079;&#1076;&#1085;&#1099;&#1081;%20&#1095;&#1072;&#1089;%20&#1087;&#1088;&#1077;&#1079;&#1077;&#1085;&#1090;&#1072;&#1094;&#1080;&#1103;\&#1053;&#1086;&#1074;&#1072;&#1103;%20&#1087;&#1072;&#1087;&#1082;&#1072;\&#1047;&#1074;&#1077;&#1079;&#1076;&#1085;&#1099;&#1081;%20&#1095;&#1072;&#1089;%20&#1087;&#1088;&#1077;&#1079;&#1077;&#1085;&#1090;&#1072;&#1094;&#1080;&#1103;\&#1047;&#1074;&#1077;&#1079;&#1076;&#1085;&#1099;&#1081;%20&#1095;&#1072;&#1089;\gong.mp3" TargetMode="Externa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3;&#1072;&#1076;&#1077;&#1078;&#1076;&#1072;\&#1056;&#1072;&#1073;&#1086;&#1095;&#1080;&#1081;%20&#1089;&#1090;&#1086;&#1083;\&#1047;&#1074;&#1077;&#1079;&#1076;&#1085;&#1099;&#1081;%20&#1095;&#1072;&#1089;%20&#1087;&#1088;&#1077;&#1079;&#1077;&#1085;&#1090;&#1072;&#1094;&#1080;&#1103;\&#1053;&#1086;&#1074;&#1072;&#1103;%20&#1087;&#1072;&#1087;&#1082;&#1072;\&#1047;&#1074;&#1077;&#1079;&#1076;&#1085;&#1099;&#1081;%20&#1095;&#1072;&#1089;%20&#1087;&#1088;&#1077;&#1079;&#1077;&#1085;&#1090;&#1072;&#1094;&#1080;&#1103;\&#1047;&#1074;&#1077;&#1079;&#1076;&#1085;&#1099;&#1081;%20&#1095;&#1072;&#1089;\&#1060;&#1072;&#1085;&#1092;&#1072;&#1088;&#1099;-&#1042;&#1099;&#1093;&#1086;&#1076;_&#1082;&#1086;&#1088;&#1086;&#1083;&#1103;_&#1080;_&#1082;&#1088;&#1086;&#1083;&#1077;&#1074;&#1099;.mp3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vyshivka-shema.ru/kartinki-orhidei.html" TargetMode="External"/><Relationship Id="rId3" Type="http://schemas.openxmlformats.org/officeDocument/2006/relationships/hyperlink" Target="http://wap.forum.galaktikalife.ru/viewtopic.php?f=108&amp;t=594" TargetMode="External"/><Relationship Id="rId7" Type="http://schemas.openxmlformats.org/officeDocument/2006/relationships/hyperlink" Target="http://www.sail-of-hope.ru/" TargetMode="External"/><Relationship Id="rId2" Type="http://schemas.openxmlformats.org/officeDocument/2006/relationships/hyperlink" Target="http://www.liveinternet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esiq.ru/forum/showthread.php?t=575&amp;pp=40&amp;page=41" TargetMode="External"/><Relationship Id="rId5" Type="http://schemas.openxmlformats.org/officeDocument/2006/relationships/hyperlink" Target="http://nowa.cc/showthread.php?p=3638614" TargetMode="External"/><Relationship Id="rId4" Type="http://schemas.openxmlformats.org/officeDocument/2006/relationships/hyperlink" Target="http://900igr.net/kartinki/okruzhajuschij-mir/Krasnye-knigi-Rossii/066-Areal-obitanija-Vid-nakhodjaschijsja-pod-ugrozoj-ischeznovenija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3;&#1072;&#1076;&#1077;&#1078;&#1076;&#1072;\&#1056;&#1072;&#1073;&#1086;&#1095;&#1080;&#1081;%20&#1089;&#1090;&#1086;&#1083;\&#1047;&#1074;&#1077;&#1079;&#1076;&#1085;&#1099;&#1081;%20&#1095;&#1072;&#1089;%20&#1087;&#1088;&#1077;&#1079;&#1077;&#1085;&#1090;&#1072;&#1094;&#1080;&#1103;\&#1053;&#1086;&#1074;&#1072;&#1103;%20&#1087;&#1072;&#1087;&#1082;&#1072;\&#1047;&#1074;&#1077;&#1079;&#1076;&#1085;&#1099;&#1081;%20&#1095;&#1072;&#1089;%20&#1087;&#1088;&#1077;&#1079;&#1077;&#1085;&#1090;&#1072;&#1094;&#1080;&#1103;\&#1047;&#1074;&#1077;&#1079;&#1076;&#1085;&#1099;&#1081;%20&#1095;&#1072;&#1089;\&#1047;&#1074;&#1077;&#1079;&#1076;&#1085;&#1099;&#1081;_&#1095;&#1072;&#1089;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3;&#1072;&#1076;&#1077;&#1078;&#1076;&#1072;\&#1056;&#1072;&#1073;&#1086;&#1095;&#1080;&#1081;%20&#1089;&#1090;&#1086;&#1083;\&#1047;&#1074;&#1077;&#1079;&#1076;&#1085;&#1099;&#1081;%20&#1095;&#1072;&#1089;%20&#1087;&#1088;&#1077;&#1079;&#1077;&#1085;&#1090;&#1072;&#1094;&#1080;&#1103;\&#1053;&#1086;&#1074;&#1072;&#1103;%20&#1087;&#1072;&#1087;&#1082;&#1072;\&#1047;&#1074;&#1077;&#1079;&#1076;&#1085;&#1099;&#1081;%20&#1095;&#1072;&#1089;%20&#1087;&#1088;&#1077;&#1079;&#1077;&#1085;&#1090;&#1072;&#1094;&#1080;&#1103;\&#1047;&#1074;&#1077;&#1079;&#1076;&#1085;&#1099;&#1081;%20&#1095;&#1072;&#1089;\gong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3;&#1072;&#1076;&#1077;&#1078;&#1076;&#1072;\&#1056;&#1072;&#1073;&#1086;&#1095;&#1080;&#1081;%20&#1089;&#1090;&#1086;&#1083;\&#1047;&#1074;&#1077;&#1079;&#1076;&#1085;&#1099;&#1081;%20&#1095;&#1072;&#1089;%20&#1087;&#1088;&#1077;&#1079;&#1077;&#1085;&#1090;&#1072;&#1094;&#1080;&#1103;\&#1053;&#1086;&#1074;&#1072;&#1103;%20&#1087;&#1072;&#1087;&#1082;&#1072;\&#1047;&#1074;&#1077;&#1079;&#1076;&#1085;&#1099;&#1081;%20&#1095;&#1072;&#1089;%20&#1087;&#1088;&#1077;&#1079;&#1077;&#1085;&#1090;&#1072;&#1094;&#1080;&#1103;\&#1047;&#1074;&#1077;&#1079;&#1076;&#1085;&#1099;&#1081;%20&#1095;&#1072;&#1089;\gong.mp3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714348" y="642918"/>
            <a:ext cx="800100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sz="4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Звёздный </a:t>
            </a:r>
            <a:r>
              <a:rPr lang="ru-RU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</a:t>
            </a:r>
          </a:p>
          <a:p>
            <a:pPr algn="ctr" eaLnBrk="0" hangingPunct="0"/>
            <a:r>
              <a:rPr lang="ru-RU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Растения и животные </a:t>
            </a:r>
          </a:p>
          <a:p>
            <a:pPr algn="ctr" eaLnBrk="0" hangingPunct="0"/>
            <a:r>
              <a:rPr lang="ru-RU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Кировской области</a:t>
            </a:r>
          </a:p>
          <a:p>
            <a:pPr algn="ctr" eaLnBrk="0" hangingPunct="0"/>
            <a:endParaRPr lang="ru-RU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0" hangingPunct="0"/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0" hangingPunct="0"/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Составила:</a:t>
            </a:r>
          </a:p>
          <a:p>
            <a:pPr algn="r" eaLnBrk="0" hangingPunct="0"/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Суконщикова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Надежда Сергеевна</a:t>
            </a:r>
          </a:p>
          <a:p>
            <a:pPr algn="r" eaLnBrk="0" hangingPunct="0"/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 eaLnBrk="0" hangingPunct="0"/>
            <a:r>
              <a:rPr lang="ru-RU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гимназии г.Вятские Поляны</a:t>
            </a:r>
          </a:p>
          <a:p>
            <a:pPr algn="r" eaLnBrk="0" hangingPunct="0"/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Кировской области</a:t>
            </a:r>
          </a:p>
          <a:p>
            <a:pPr algn="r" eaLnBrk="0" hangingPunct="0"/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2012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 eaLnBrk="0" hangingPunct="0"/>
            <a:endParaRPr lang="ru-RU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Сложи пословицу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не злись метелица, всё весной повевает. </a:t>
            </a:r>
            <a:endParaRPr lang="ru-RU" sz="48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Весной часом отстанешь — днём не догонишь. </a:t>
            </a:r>
            <a:endParaRPr lang="ru-RU" sz="4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857232"/>
            <a:ext cx="8358246" cy="57751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Игра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Зрителями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857232"/>
            <a:ext cx="6000768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g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5929330"/>
            <a:ext cx="366714" cy="366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357298"/>
            <a:ext cx="7143800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т у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к о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к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428736"/>
            <a:ext cx="7143800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КУРОПАТКА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071810"/>
            <a:ext cx="47625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142984"/>
            <a:ext cx="5857916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а у в л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1214422"/>
            <a:ext cx="5857915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 у </a:t>
            </a:r>
            <a:r>
              <a:rPr lang="ru-RU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 в л </a:t>
            </a:r>
            <a:r>
              <a:rPr lang="ru-RU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143108" y="2571744"/>
            <a:ext cx="4500594" cy="391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857208"/>
            <a:ext cx="600079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g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071688" y="428625"/>
            <a:ext cx="47656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800" b="1">
                <a:solidFill>
                  <a:srgbClr val="0C9B74"/>
                </a:solidFill>
                <a:latin typeface="Times New Roman" pitchFamily="18" charset="0"/>
                <a:cs typeface="Times New Roman" pitchFamily="18" charset="0"/>
              </a:rPr>
              <a:t>3 тур</a:t>
            </a:r>
            <a:endParaRPr lang="ru-RU" sz="2800">
              <a:solidFill>
                <a:srgbClr val="0C9B7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800" b="1">
                <a:solidFill>
                  <a:srgbClr val="0C9B74"/>
                </a:solidFill>
                <a:latin typeface="Times New Roman" pitchFamily="18" charset="0"/>
                <a:cs typeface="Times New Roman" pitchFamily="18" charset="0"/>
              </a:rPr>
              <a:t>Животные Красной книги </a:t>
            </a:r>
          </a:p>
          <a:p>
            <a:pPr algn="ctr" eaLnBrk="0" hangingPunct="0"/>
            <a:r>
              <a:rPr lang="ru-RU" sz="2800" b="1">
                <a:solidFill>
                  <a:srgbClr val="0C9B74"/>
                </a:solidFill>
                <a:latin typeface="Times New Roman" pitchFamily="18" charset="0"/>
                <a:cs typeface="Times New Roman" pitchFamily="18" charset="0"/>
              </a:rPr>
              <a:t>Кировской области</a:t>
            </a:r>
            <a:endParaRPr lang="ru-RU" sz="2800">
              <a:solidFill>
                <a:srgbClr val="0C9B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85926"/>
            <a:ext cx="2285984" cy="15192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785938"/>
            <a:ext cx="2117724" cy="15001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2295" name="Прямоугольник 6"/>
          <p:cNvSpPr>
            <a:spLocks noChangeArrowheads="1"/>
          </p:cNvSpPr>
          <p:nvPr/>
        </p:nvSpPr>
        <p:spPr bwMode="auto">
          <a:xfrm>
            <a:off x="642938" y="3357563"/>
            <a:ext cx="12734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норка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6" name="Прямоугольник 7"/>
          <p:cNvSpPr>
            <a:spLocks noChangeArrowheads="1"/>
          </p:cNvSpPr>
          <p:nvPr/>
        </p:nvSpPr>
        <p:spPr bwMode="auto">
          <a:xfrm>
            <a:off x="4929190" y="3357562"/>
            <a:ext cx="18756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выхухоль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7" name="Прямоугольник 8"/>
          <p:cNvSpPr>
            <a:spLocks noChangeArrowheads="1"/>
          </p:cNvSpPr>
          <p:nvPr/>
        </p:nvSpPr>
        <p:spPr bwMode="auto">
          <a:xfrm>
            <a:off x="2786063" y="3357563"/>
            <a:ext cx="18171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росомаха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8" name="Прямоугольник 9"/>
          <p:cNvSpPr>
            <a:spLocks noChangeArrowheads="1"/>
          </p:cNvSpPr>
          <p:nvPr/>
        </p:nvSpPr>
        <p:spPr bwMode="auto">
          <a:xfrm>
            <a:off x="6858000" y="3357563"/>
            <a:ext cx="2220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белка-летяга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071938"/>
            <a:ext cx="9144000" cy="2554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Демон севера, чёртов медведь - так ещё называют это животное. Оно может убить волка, догнать оленя или лося. Их количество сокращается. Сейчас они обитают в Канаде, Аляске.</a:t>
            </a:r>
          </a:p>
          <a:p>
            <a:pPr algn="ctr"/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Иногда встречаются у нас .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4000500"/>
            <a:ext cx="9144000" cy="2678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Животное, о котором пойдёт речь, любит рыбу, раков, улиток, посещает курятники. Если его напугать, </a:t>
            </a:r>
          </a:p>
          <a:p>
            <a:pPr algn="ctr"/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выпрыскивает сильнопахнущую жидкость. Отличный</a:t>
            </a:r>
          </a:p>
          <a:p>
            <a:pPr algn="ctr"/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пловец, великолепно ныряет, но плохо бегает. Люди </a:t>
            </a:r>
          </a:p>
          <a:p>
            <a:pPr algn="ctr"/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издавна охотятся на него из-за ценного меха. Отстрел</a:t>
            </a:r>
          </a:p>
          <a:p>
            <a:pPr algn="ctr"/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этого зверя строго контролируется.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000500"/>
            <a:ext cx="9144000" cy="2678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Живой памятник природы- так называют этого зверя.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предки жили ещё 30 млн.лет назад. Живёт около водоёмов. Ест всё, что растёт и бегает: мелких животных, насекомых, личинки,  растения. В настоящее время этих симпатичных животных осталось всего несколько сотен.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2428860" y="1785926"/>
            <a:ext cx="2143140" cy="150019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00892" y="1785926"/>
            <a:ext cx="2143108" cy="150019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1026" grpId="0" animBg="1"/>
      <p:bldP spid="10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57158" y="785794"/>
            <a:ext cx="8501122" cy="4857784"/>
          </a:xfrm>
          <a:prstGeom prst="triangle">
            <a:avLst/>
          </a:prstGeom>
          <a:solidFill>
            <a:srgbClr val="0066FF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олния 9"/>
          <p:cNvSpPr/>
          <p:nvPr/>
        </p:nvSpPr>
        <p:spPr>
          <a:xfrm rot="16583083" flipH="1" flipV="1">
            <a:off x="4868720" y="-296744"/>
            <a:ext cx="1325654" cy="2347723"/>
          </a:xfrm>
          <a:prstGeom prst="lightningBolt">
            <a:avLst/>
          </a:prstGeom>
          <a:solidFill>
            <a:schemeClr val="accent4"/>
          </a:solidFill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 rot="20763434">
            <a:off x="3090071" y="628629"/>
            <a:ext cx="1421735" cy="129313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2214554"/>
            <a:ext cx="1000132" cy="4357718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2214554"/>
            <a:ext cx="1000132" cy="4357718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643570" y="2214554"/>
            <a:ext cx="1000132" cy="4357718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20855986">
            <a:off x="418180" y="2314266"/>
            <a:ext cx="7978825" cy="304698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Поздравляем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победителей!</a:t>
            </a:r>
            <a:endParaRPr lang="ru-RU" sz="9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5-конечная звезда 6"/>
          <p:cNvSpPr/>
          <p:nvPr/>
        </p:nvSpPr>
        <p:spPr>
          <a:xfrm rot="20651112">
            <a:off x="2163342" y="173257"/>
            <a:ext cx="1462433" cy="1374790"/>
          </a:xfrm>
          <a:prstGeom prst="star5">
            <a:avLst/>
          </a:prstGeom>
          <a:solidFill>
            <a:srgbClr val="FFC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651112">
            <a:off x="1834590" y="894462"/>
            <a:ext cx="1426607" cy="1424032"/>
          </a:xfrm>
          <a:prstGeom prst="star5">
            <a:avLst/>
          </a:prstGeom>
          <a:solidFill>
            <a:srgbClr val="FF66FF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Фанфары-Выход_короля_и_кролев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6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1" grpId="0" animBg="1"/>
      <p:bldP spid="10" grpId="0" animBg="1"/>
      <p:bldP spid="9" grpId="0" animBg="1"/>
      <p:bldP spid="12" grpId="0" animBg="1"/>
      <p:bldP spid="13" grpId="0" animBg="1"/>
      <p:bldP spid="14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500174"/>
            <a:ext cx="2121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www.liveinternet.ru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785926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  <a:hlinkClick r:id="rId3"/>
              </a:rPr>
              <a:t>http://wap.forum.galaktikalife.ru/viewtopic.php?f=108&amp;t=594</a:t>
            </a:r>
            <a:endParaRPr lang="ru-RU" dirty="0" smtClean="0">
              <a:solidFill>
                <a:srgbClr val="0066FF"/>
              </a:solidFill>
            </a:endParaRPr>
          </a:p>
          <a:p>
            <a:r>
              <a:rPr lang="en-US" dirty="0" smtClean="0">
                <a:solidFill>
                  <a:srgbClr val="0066FF"/>
                </a:solidFill>
                <a:hlinkClick r:id="rId4"/>
              </a:rPr>
              <a:t>http://900igr.net/kartinki/okruzhajuschij-mir/Krasnye-knigi-Rossii/066-Areal-obitanija-Vid-nakhodjaschijsja-pod-ugrozoj-ischeznovenija.html</a:t>
            </a:r>
            <a:endParaRPr lang="ru-RU" dirty="0" smtClean="0">
              <a:solidFill>
                <a:srgbClr val="0066FF"/>
              </a:solidFill>
            </a:endParaRPr>
          </a:p>
          <a:p>
            <a:r>
              <a:rPr lang="en-US" dirty="0" smtClean="0">
                <a:solidFill>
                  <a:srgbClr val="0066FF"/>
                </a:solidFill>
                <a:hlinkClick r:id="rId5"/>
              </a:rPr>
              <a:t>http://nowa.cc/showthread.php?p=3638614</a:t>
            </a:r>
            <a:endParaRPr lang="ru-RU" dirty="0" smtClean="0">
              <a:solidFill>
                <a:srgbClr val="0066FF"/>
              </a:solidFill>
            </a:endParaRPr>
          </a:p>
          <a:p>
            <a:r>
              <a:rPr lang="en-US" dirty="0" smtClean="0">
                <a:solidFill>
                  <a:srgbClr val="0066FF"/>
                </a:solidFill>
                <a:hlinkClick r:id="rId6"/>
              </a:rPr>
              <a:t>http://pesiq.ru/forum/showthread.php?t=575&amp;pp=40&amp;page=41</a:t>
            </a:r>
            <a:endParaRPr lang="ru-RU" dirty="0" smtClean="0">
              <a:solidFill>
                <a:srgbClr val="0066FF"/>
              </a:solidFill>
            </a:endParaRPr>
          </a:p>
          <a:p>
            <a:r>
              <a:rPr lang="en-US" dirty="0" smtClean="0">
                <a:solidFill>
                  <a:srgbClr val="0066FF"/>
                </a:solidFill>
                <a:hlinkClick r:id="rId7"/>
              </a:rPr>
              <a:t>www.sail-of-hope.ru</a:t>
            </a:r>
            <a:endParaRPr lang="ru-RU" dirty="0" smtClean="0">
              <a:solidFill>
                <a:srgbClr val="0066FF"/>
              </a:solidFill>
            </a:endParaRPr>
          </a:p>
          <a:p>
            <a:r>
              <a:rPr lang="en-US" dirty="0" smtClean="0">
                <a:solidFill>
                  <a:srgbClr val="0066FF"/>
                </a:solidFill>
                <a:hlinkClick r:id="rId8"/>
              </a:rPr>
              <a:t>http://vyshivka-shema.ru/kartinki-orhidei.html</a:t>
            </a:r>
            <a:endParaRPr lang="ru-RU" dirty="0" smtClean="0">
              <a:solidFill>
                <a:srgbClr val="0066FF"/>
              </a:solidFill>
            </a:endParaRPr>
          </a:p>
          <a:p>
            <a:endParaRPr lang="ru-RU" dirty="0" smtClean="0">
              <a:solidFill>
                <a:srgbClr val="0066FF"/>
              </a:solidFill>
            </a:endParaRPr>
          </a:p>
          <a:p>
            <a:endParaRPr lang="ru-RU" dirty="0" smtClean="0">
              <a:solidFill>
                <a:srgbClr val="0066FF"/>
              </a:solidFill>
            </a:endParaRPr>
          </a:p>
          <a:p>
            <a:endParaRPr lang="ru-RU" dirty="0" smtClean="0">
              <a:solidFill>
                <a:srgbClr val="0066FF"/>
              </a:solidFill>
            </a:endParaRPr>
          </a:p>
          <a:p>
            <a:endParaRPr lang="ru-RU" dirty="0" smtClean="0">
              <a:solidFill>
                <a:srgbClr val="0066FF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967335"/>
            <a:ext cx="842968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Суконщикова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Надежда Сергеевна</a:t>
            </a:r>
          </a:p>
          <a:p>
            <a:pPr algn="ctr"/>
            <a:endParaRPr lang="ru-RU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nikosvpk@mail.ru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57158" y="785794"/>
            <a:ext cx="8501122" cy="4857784"/>
          </a:xfrm>
          <a:prstGeom prst="triangle">
            <a:avLst/>
          </a:prstGeom>
          <a:solidFill>
            <a:srgbClr val="0066FF"/>
          </a:solidFill>
          <a:effectLst>
            <a:glow rad="228600">
              <a:srgbClr val="FF6600">
                <a:alpha val="40000"/>
              </a:srgb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олния 9"/>
          <p:cNvSpPr/>
          <p:nvPr/>
        </p:nvSpPr>
        <p:spPr>
          <a:xfrm rot="16583083" flipH="1" flipV="1">
            <a:off x="5084420" y="-489655"/>
            <a:ext cx="1325654" cy="2781816"/>
          </a:xfrm>
          <a:prstGeom prst="lightningBolt">
            <a:avLst/>
          </a:prstGeom>
          <a:solidFill>
            <a:schemeClr val="accent4"/>
          </a:solidFill>
          <a:ln>
            <a:solidFill>
              <a:srgbClr val="FFFF00"/>
            </a:solidFill>
          </a:ln>
          <a:effectLst>
            <a:glow rad="228600">
              <a:srgbClr val="FF66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 rot="20763434">
            <a:off x="3095537" y="638426"/>
            <a:ext cx="1336149" cy="1328038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rgbClr val="FF33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2214554"/>
            <a:ext cx="1000132" cy="4357718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2214554"/>
            <a:ext cx="1000132" cy="4357718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643570" y="2214554"/>
            <a:ext cx="1000132" cy="4357718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20855986">
            <a:off x="866544" y="3004220"/>
            <a:ext cx="752516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i="1" dirty="0" smtClean="0">
                <a:ln w="1143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ЗВЕЗДНЫЙ</a:t>
            </a:r>
            <a:endParaRPr lang="ru-RU" sz="9600" b="1" i="1" cap="none" spc="0" dirty="0">
              <a:ln w="11430">
                <a:solidFill>
                  <a:schemeClr val="accent3">
                    <a:lumMod val="75000"/>
                  </a:schemeClr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71670" y="5286388"/>
            <a:ext cx="492922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Ч    А    С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7" name="5-конечная звезда 6"/>
          <p:cNvSpPr/>
          <p:nvPr/>
        </p:nvSpPr>
        <p:spPr>
          <a:xfrm rot="20651112">
            <a:off x="2143209" y="172201"/>
            <a:ext cx="1454026" cy="1370085"/>
          </a:xfrm>
          <a:prstGeom prst="star5">
            <a:avLst/>
          </a:prstGeom>
          <a:solidFill>
            <a:srgbClr val="FFC000"/>
          </a:solidFill>
          <a:ln>
            <a:solidFill>
              <a:srgbClr val="C00000"/>
            </a:solidFill>
          </a:ln>
          <a:effectLst>
            <a:glow rad="228600">
              <a:srgbClr val="FF66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651112">
            <a:off x="1998403" y="1241132"/>
            <a:ext cx="1415612" cy="1231714"/>
          </a:xfrm>
          <a:prstGeom prst="star5">
            <a:avLst/>
          </a:prstGeom>
          <a:solidFill>
            <a:srgbClr val="FF66FF"/>
          </a:solidFill>
          <a:effectLst>
            <a:glow rad="228600">
              <a:srgbClr val="0066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Звездный_ча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6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1" grpId="0" animBg="1"/>
      <p:bldP spid="10" grpId="0" animBg="1"/>
      <p:bldP spid="9" grpId="0" animBg="1"/>
      <p:bldP spid="12" grpId="0" animBg="1"/>
      <p:bldP spid="13" grpId="0" animBg="1"/>
      <p:bldP spid="14" grpId="0" animBg="1"/>
      <p:bldP spid="16" grpId="0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785794"/>
            <a:ext cx="5929354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g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643188" y="785813"/>
            <a:ext cx="3857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800" b="1" dirty="0">
                <a:solidFill>
                  <a:srgbClr val="0C9B74"/>
                </a:solidFill>
                <a:latin typeface="Times New Roman" pitchFamily="18" charset="0"/>
                <a:cs typeface="Times New Roman" pitchFamily="18" charset="0"/>
              </a:rPr>
              <a:t>Растения и птицы</a:t>
            </a:r>
            <a:endParaRPr lang="ru-RU" sz="2800" dirty="0">
              <a:solidFill>
                <a:srgbClr val="0C9B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Рисунок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43313" y="2000250"/>
            <a:ext cx="1778000" cy="20812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63" y="2000250"/>
            <a:ext cx="1728787" cy="21256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0" y="4143375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1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фиалка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ландыш       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мать–и–мачеха   трёхцветная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57188" y="5072063"/>
            <a:ext cx="8358187" cy="14462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solidFill>
                  <a:srgbClr val="06686D"/>
                </a:solidFill>
                <a:latin typeface="Times New Roman" pitchFamily="18" charset="0"/>
                <a:cs typeface="Times New Roman" pitchFamily="18" charset="0"/>
              </a:rPr>
              <a:t>Какое растение получило своё</a:t>
            </a:r>
          </a:p>
          <a:p>
            <a:pPr algn="ctr"/>
            <a:r>
              <a:rPr lang="ru-RU" sz="4400" dirty="0">
                <a:solidFill>
                  <a:srgbClr val="06686D"/>
                </a:solidFill>
                <a:latin typeface="Times New Roman" pitchFamily="18" charset="0"/>
                <a:cs typeface="Times New Roman" pitchFamily="18" charset="0"/>
              </a:rPr>
              <a:t> название благодаря листьям?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2000239"/>
            <a:ext cx="1643074" cy="1998347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357166"/>
            <a:ext cx="342902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5214950"/>
            <a:ext cx="8572560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у мать – и – мачехи весной появляется первым?</a:t>
            </a:r>
            <a:endParaRPr lang="ru-RU" sz="4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928934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листья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цветы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цветы и листья </a:t>
            </a:r>
          </a:p>
          <a:p>
            <a:pPr algn="r"/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одновременно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4071942"/>
            <a:ext cx="192071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цветы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500042"/>
            <a:ext cx="2304640" cy="203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2" descr="C:\Documents and Settings\USER\Рабочий стол\Новая папка (2)\жаворонок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642918"/>
            <a:ext cx="2174203" cy="200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4" descr="C:\Documents and Settings\USER\Рабочий стол\Новая папка (2)\дрозд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64" y="2857496"/>
            <a:ext cx="230815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3"/>
          <p:cNvSpPr>
            <a:spLocks noChangeArrowheads="1"/>
          </p:cNvSpPr>
          <p:nvPr/>
        </p:nvSpPr>
        <p:spPr bwMode="auto">
          <a:xfrm>
            <a:off x="2643174" y="1000108"/>
            <a:ext cx="407196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скворец   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2.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жаворонок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2643174" y="3071810"/>
            <a:ext cx="385765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кукушка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дрозд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4857750"/>
            <a:ext cx="9144000" cy="2124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4400">
                <a:solidFill>
                  <a:srgbClr val="06686D"/>
                </a:solidFill>
                <a:latin typeface="Times New Roman" pitchFamily="18" charset="0"/>
                <a:cs typeface="Times New Roman" pitchFamily="18" charset="0"/>
              </a:rPr>
              <a:t>Возвращаясь на родину, перелётные </a:t>
            </a:r>
          </a:p>
          <a:p>
            <a:pPr algn="ctr"/>
            <a:r>
              <a:rPr lang="ru-RU" sz="4400">
                <a:solidFill>
                  <a:srgbClr val="06686D"/>
                </a:solidFill>
                <a:latin typeface="Times New Roman" pitchFamily="18" charset="0"/>
                <a:cs typeface="Times New Roman" pitchFamily="18" charset="0"/>
              </a:rPr>
              <a:t>птицы строят гнёзда. Кто из данных птиц своего гнезда не делает?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714875"/>
            <a:ext cx="9144000" cy="2308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какой из этих птиц люди строят весной домики?</a:t>
            </a:r>
          </a:p>
        </p:txBody>
      </p:sp>
      <p:pic>
        <p:nvPicPr>
          <p:cNvPr id="1026" name="Picture 2" descr="E:\На курсы\Звездный час\Внеклассное занятие по краеведениюЗвездный час Растения и животные Кировской области\f_1886124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2714620"/>
            <a:ext cx="2286016" cy="19535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857209"/>
            <a:ext cx="6000791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g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14282" y="571480"/>
            <a:ext cx="87154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800" dirty="0">
                <a:solidFill>
                  <a:srgbClr val="0C9B74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</a:t>
            </a:r>
            <a:endParaRPr lang="ru-RU" sz="2800" dirty="0">
              <a:solidFill>
                <a:srgbClr val="0C9B7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800" b="1" dirty="0">
                <a:solidFill>
                  <a:srgbClr val="0C9B74"/>
                </a:solidFill>
                <a:latin typeface="Times New Roman" pitchFamily="18" charset="0"/>
                <a:cs typeface="Times New Roman" pitchFamily="18" charset="0"/>
              </a:rPr>
              <a:t>Растения Красной </a:t>
            </a:r>
            <a:r>
              <a:rPr lang="ru-RU" sz="2800" b="1" dirty="0" smtClean="0">
                <a:solidFill>
                  <a:srgbClr val="0C9B74"/>
                </a:solidFill>
                <a:latin typeface="Times New Roman" pitchFamily="18" charset="0"/>
                <a:cs typeface="Times New Roman" pitchFamily="18" charset="0"/>
              </a:rPr>
              <a:t>книги Кировской </a:t>
            </a:r>
            <a:r>
              <a:rPr lang="ru-RU" sz="2800" b="1" dirty="0">
                <a:solidFill>
                  <a:srgbClr val="0C9B74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endParaRPr lang="ru-RU" sz="2800" dirty="0">
              <a:solidFill>
                <a:srgbClr val="0C9B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8" y="1785938"/>
            <a:ext cx="1785937" cy="17859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813" y="1785938"/>
            <a:ext cx="1214437" cy="17859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198" name="Рисунок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63" y="1785938"/>
            <a:ext cx="1357312" cy="17859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200" name="Прямоугольник 7"/>
          <p:cNvSpPr>
            <a:spLocks noChangeArrowheads="1"/>
          </p:cNvSpPr>
          <p:nvPr/>
        </p:nvSpPr>
        <p:spPr bwMode="auto">
          <a:xfrm>
            <a:off x="3571875" y="3429000"/>
            <a:ext cx="16446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/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сосна </a:t>
            </a:r>
          </a:p>
          <a:p>
            <a:pPr marL="342900" indent="-342900" algn="ctr"/>
            <a:r>
              <a:rPr 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сибирская </a:t>
            </a:r>
            <a:endParaRPr lang="ru-RU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1" name="Прямоугольник 8"/>
          <p:cNvSpPr>
            <a:spLocks noChangeArrowheads="1"/>
          </p:cNvSpPr>
          <p:nvPr/>
        </p:nvSpPr>
        <p:spPr bwMode="auto">
          <a:xfrm>
            <a:off x="285750" y="3571875"/>
            <a:ext cx="1520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ландыш</a:t>
            </a:r>
            <a:endParaRPr lang="ru-RU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2" name="Прямоугольник 9"/>
          <p:cNvSpPr>
            <a:spLocks noChangeArrowheads="1"/>
          </p:cNvSpPr>
          <p:nvPr/>
        </p:nvSpPr>
        <p:spPr bwMode="auto">
          <a:xfrm>
            <a:off x="1785938" y="3571875"/>
            <a:ext cx="1958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шиповник </a:t>
            </a:r>
            <a:endParaRPr lang="ru-RU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3" name="Прямоугольник 10"/>
          <p:cNvSpPr>
            <a:spLocks noChangeArrowheads="1"/>
          </p:cNvSpPr>
          <p:nvPr/>
        </p:nvSpPr>
        <p:spPr bwMode="auto">
          <a:xfrm>
            <a:off x="5429250" y="3429000"/>
            <a:ext cx="18240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кувшинка 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белая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4" name="Прямоугольник 11"/>
          <p:cNvSpPr>
            <a:spLocks noChangeArrowheads="1"/>
          </p:cNvSpPr>
          <p:nvPr/>
        </p:nvSpPr>
        <p:spPr bwMode="auto">
          <a:xfrm>
            <a:off x="7253288" y="3500438"/>
            <a:ext cx="18907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400" b="1" i="1" dirty="0">
                <a:solidFill>
                  <a:srgbClr val="C00000"/>
                </a:solidFill>
                <a:latin typeface="Constantia" pitchFamily="18" charset="0"/>
              </a:rPr>
              <a:t>5</a:t>
            </a:r>
            <a:r>
              <a:rPr lang="ru-RU" sz="2400" b="1" i="1" dirty="0">
                <a:latin typeface="Constantia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венерин</a:t>
            </a:r>
          </a:p>
          <a:p>
            <a:pPr marL="342900" indent="-342900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башмачок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4303713"/>
            <a:ext cx="9144000" cy="2554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4000">
                <a:solidFill>
                  <a:srgbClr val="06686D"/>
                </a:solidFill>
                <a:latin typeface="Times New Roman" pitchFamily="18" charset="0"/>
                <a:cs typeface="Times New Roman" pitchFamily="18" charset="0"/>
              </a:rPr>
              <a:t>Это растение очень светолюбивое. </a:t>
            </a:r>
          </a:p>
          <a:p>
            <a:pPr algn="ctr"/>
            <a:r>
              <a:rPr lang="ru-RU" sz="4000">
                <a:solidFill>
                  <a:srgbClr val="06686D"/>
                </a:solidFill>
                <a:latin typeface="Times New Roman" pitchFamily="18" charset="0"/>
                <a:cs typeface="Times New Roman" pitchFamily="18" charset="0"/>
              </a:rPr>
              <a:t>Его нижние ветки от недостатка света </a:t>
            </a:r>
          </a:p>
          <a:p>
            <a:pPr algn="ctr"/>
            <a:r>
              <a:rPr lang="ru-RU" sz="4000">
                <a:solidFill>
                  <a:srgbClr val="06686D"/>
                </a:solidFill>
                <a:latin typeface="Times New Roman" pitchFamily="18" charset="0"/>
                <a:cs typeface="Times New Roman" pitchFamily="18" charset="0"/>
              </a:rPr>
              <a:t>отмирают, зато верхушки стоят с роскошными зелёными кронами</a:t>
            </a:r>
            <a:r>
              <a:rPr lang="ru-RU" sz="4000">
                <a:solidFill>
                  <a:srgbClr val="06686D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 sz="4000">
              <a:solidFill>
                <a:srgbClr val="06686D"/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4303713"/>
            <a:ext cx="9144000" cy="2554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4000">
                <a:solidFill>
                  <a:srgbClr val="06686D"/>
                </a:solidFill>
                <a:latin typeface="Times New Roman" pitchFamily="18" charset="0"/>
                <a:cs typeface="Times New Roman" pitchFamily="18" charset="0"/>
              </a:rPr>
              <a:t>Это растение называют «дикой розой».</a:t>
            </a:r>
          </a:p>
          <a:p>
            <a:pPr algn="ctr"/>
            <a:r>
              <a:rPr lang="ru-RU" sz="4000">
                <a:solidFill>
                  <a:srgbClr val="06686D"/>
                </a:solidFill>
                <a:latin typeface="Times New Roman" pitchFamily="18" charset="0"/>
                <a:cs typeface="Times New Roman" pitchFamily="18" charset="0"/>
              </a:rPr>
              <a:t> Его плоды содержат большое количество витамина С, </a:t>
            </a:r>
          </a:p>
          <a:p>
            <a:pPr algn="ctr"/>
            <a:r>
              <a:rPr lang="ru-RU" sz="4000">
                <a:solidFill>
                  <a:srgbClr val="06686D"/>
                </a:solidFill>
                <a:latin typeface="Times New Roman" pitchFamily="18" charset="0"/>
                <a:cs typeface="Times New Roman" pitchFamily="18" charset="0"/>
              </a:rPr>
              <a:t>больше, чем лимоны и апельсины.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4425950"/>
            <a:ext cx="9144000" cy="24320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800">
                <a:solidFill>
                  <a:srgbClr val="06686D"/>
                </a:solidFill>
                <a:latin typeface="Times New Roman" pitchFamily="18" charset="0"/>
                <a:cs typeface="Times New Roman" pitchFamily="18" charset="0"/>
              </a:rPr>
              <a:t>Лекарственные препараты, которые делают из этого растения, укрепляют и улучшают работу сердца человека. Цветки  растения используют для изготовления духов</a:t>
            </a:r>
            <a:r>
              <a:rPr lang="ru-RU" sz="3600">
                <a:solidFill>
                  <a:srgbClr val="06686D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4549775"/>
            <a:ext cx="9144000" cy="23082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600" dirty="0">
                <a:solidFill>
                  <a:srgbClr val="06686D"/>
                </a:solidFill>
                <a:latin typeface="Times New Roman" pitchFamily="18" charset="0"/>
                <a:cs typeface="Times New Roman" pitchFamily="18" charset="0"/>
              </a:rPr>
              <a:t>Орхидея - одно из самых красивых растений, которые растут на опушках, полянах, в зарослях кустарников. Его средний лепесток  имеет форму туфельки 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15782" y="1785926"/>
            <a:ext cx="1442498" cy="178595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8" name="Рисунок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1785926"/>
            <a:ext cx="1464724" cy="17859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3" grpId="0" animBg="1"/>
      <p:bldP spid="30724" grpId="0" animBg="1"/>
      <p:bldP spid="307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/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Сложи пословицу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злись не как повевает весной метелица, всё</a:t>
            </a:r>
            <a:endParaRPr lang="ru-RU" sz="48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часом весной не отстанешь днем догонишь.</a:t>
            </a:r>
            <a:endParaRPr lang="ru-RU" sz="4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998</TotalTime>
  <Words>476</Words>
  <PresentationFormat>Экран (4:3)</PresentationFormat>
  <Paragraphs>99</Paragraphs>
  <Slides>18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Сложи пословицу</vt:lpstr>
      <vt:lpstr>Сложи пословицу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НАДЕЖДА</cp:lastModifiedBy>
  <cp:revision>114</cp:revision>
  <dcterms:modified xsi:type="dcterms:W3CDTF">2012-10-14T18:20:13Z</dcterms:modified>
</cp:coreProperties>
</file>