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1" r:id="rId10"/>
    <p:sldId id="269" r:id="rId11"/>
    <p:sldId id="266" r:id="rId12"/>
    <p:sldId id="262" r:id="rId13"/>
    <p:sldId id="270" r:id="rId14"/>
    <p:sldId id="271" r:id="rId15"/>
    <p:sldId id="268" r:id="rId16"/>
    <p:sldId id="275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C001-65BE-4B0E-B68F-C02B897A3926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0FB0-8DF4-4C80-83D8-E5C730DA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4392488" cy="3169912"/>
          </a:xfrm>
          <a:effectLst>
            <a:softEdge rad="127000"/>
          </a:effectLst>
        </p:spPr>
      </p:pic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17" y="3717032"/>
            <a:ext cx="4392000" cy="29142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Нарушаются цепи питания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Уменьшается количество кислорода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Разрушается почва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Гибнут растения и животные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Изменяется климат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84560" y="137538"/>
            <a:ext cx="395653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 чему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это приводит?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2544044-pencil-and-question-mar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2132856"/>
            <a:ext cx="3276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спасти тропические леса?</a:t>
            </a:r>
            <a:endParaRPr lang="ru-RU" sz="3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Содержимое 5" descr="item_30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988840"/>
            <a:ext cx="3441304" cy="34413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219383">
            <a:off x="1111349" y="2490610"/>
            <a:ext cx="2153694" cy="15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00317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0877014">
            <a:off x="917484" y="2985422"/>
            <a:ext cx="2688433" cy="209458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474840" cy="964704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Запретить самовольную вырубку лесов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2564904"/>
            <a:ext cx="4474840" cy="96470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Высаживать на местах вырубки саженцы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3789040"/>
            <a:ext cx="4474840" cy="96470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Усилить наказание за вырубку лесов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9" name="Содержимое 3"/>
          <p:cNvSpPr>
            <a:spLocks noGrp="1"/>
          </p:cNvSpPr>
          <p:nvPr>
            <p:ph sz="half" idx="2"/>
          </p:nvPr>
        </p:nvSpPr>
        <p:spPr>
          <a:xfrm>
            <a:off x="4273624" y="5013176"/>
            <a:ext cx="4474840" cy="140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Прекратить </a:t>
            </a:r>
            <a:r>
              <a:rPr lang="ru-RU" sz="2600" dirty="0" err="1" smtClean="0">
                <a:latin typeface="Comic Sans MS" pitchFamily="66" charset="0"/>
              </a:rPr>
              <a:t>многочис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ленное строительство в лесной зоне</a:t>
            </a:r>
            <a:endParaRPr lang="ru-RU" sz="2600" dirty="0">
              <a:latin typeface="Comic Sans MS" pitchFamily="66" charset="0"/>
            </a:endParaRPr>
          </a:p>
        </p:txBody>
      </p:sp>
      <p:pic>
        <p:nvPicPr>
          <p:cNvPr id="13" name="Рисунок 12" descr="2544044-pencil-and-question-mar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988840"/>
            <a:ext cx="2952328" cy="343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избавиться от мусора?</a:t>
            </a:r>
            <a:endParaRPr lang="ru-RU" sz="3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60648"/>
            <a:ext cx="396454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Проблема третья.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item_30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132856"/>
            <a:ext cx="3441304" cy="3441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219383">
            <a:off x="895325" y="2634626"/>
            <a:ext cx="2153694" cy="15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00317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ПРИЧИНЫ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877014">
            <a:off x="701460" y="3129438"/>
            <a:ext cx="2688433" cy="209458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ПОЯВЛЕНИЯ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1772816"/>
            <a:ext cx="42370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Деятельность человека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0200" y="2886035"/>
            <a:ext cx="259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Промышленный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мусор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480" y="2895327"/>
            <a:ext cx="2376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Бытовой мусор</a:t>
            </a:r>
            <a:endParaRPr lang="ru-RU" sz="2400" dirty="0">
              <a:latin typeface="Comic Sans MS" pitchFamily="66" charset="0"/>
            </a:endParaRPr>
          </a:p>
        </p:txBody>
      </p:sp>
      <p:cxnSp>
        <p:nvCxnSpPr>
          <p:cNvPr id="16" name="Прямая со стрелкой 15"/>
          <p:cNvCxnSpPr>
            <a:endCxn id="13" idx="0"/>
          </p:cNvCxnSpPr>
          <p:nvPr/>
        </p:nvCxnSpPr>
        <p:spPr>
          <a:xfrm flipH="1">
            <a:off x="5076200" y="2348880"/>
            <a:ext cx="359896" cy="5371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740352" y="2348880"/>
            <a:ext cx="36004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28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3789040"/>
            <a:ext cx="3717165" cy="287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628800"/>
            <a:ext cx="4104456" cy="41044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412776"/>
            <a:ext cx="5112568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одна из глобальных экологических проблем. Разбрасываемый по всей планете мусор не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успева-ет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перерабатываться естественным путем. Сжигание отходов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приво-дит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к загрязнению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возду-ха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и разрушению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озоново-го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слоя.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Земля в беде!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36450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12" name="Заголовок 9"/>
          <p:cNvSpPr>
            <a:spLocks noGrp="1"/>
          </p:cNvSpPr>
          <p:nvPr>
            <p:ph type="title"/>
          </p:nvPr>
        </p:nvSpPr>
        <p:spPr>
          <a:xfrm>
            <a:off x="72217" y="492195"/>
            <a:ext cx="899958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Загрязнение планеты мусором -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55976" y="980728"/>
            <a:ext cx="4608512" cy="59046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Время разложения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бума-ги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– 2 года, консервной банки – не менее 70 лет, а оставленный вами полиэтиленовый пакет будет лежать в земле несколько веков!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Оскол-ки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стекла, банки,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бутыл-ки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способны, как мины, «сработать» даже через 1000 лет: в солнечную погоду осколок стекла может сыграть роль линзы и вызвать пожар.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>
          <a:xfrm>
            <a:off x="3133947" y="188640"/>
            <a:ext cx="287610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Помните!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628800"/>
            <a:ext cx="3629203" cy="46085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избавиться от мусора?</a:t>
            </a:r>
            <a:endParaRPr lang="ru-RU" sz="3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5" descr="item_30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988840"/>
            <a:ext cx="3441304" cy="3441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219383">
            <a:off x="1111349" y="2490610"/>
            <a:ext cx="2153694" cy="15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00317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0877014">
            <a:off x="917484" y="2985422"/>
            <a:ext cx="2688433" cy="209458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544044-pencil-and-question-mar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2204864"/>
            <a:ext cx="3276600" cy="3810000"/>
          </a:xfrm>
          <a:prstGeom prst="rect">
            <a:avLst/>
          </a:prstGeom>
        </p:spPr>
      </p:pic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736880"/>
            <a:ext cx="4474840" cy="612000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Сортировка мусора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2996952"/>
            <a:ext cx="4474840" cy="612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Переработка мусора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4149080"/>
            <a:ext cx="4474840" cy="187220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Вторичное использование</a:t>
            </a:r>
          </a:p>
          <a:p>
            <a:pPr algn="ctr">
              <a:buNone/>
            </a:pPr>
            <a:r>
              <a:rPr lang="ru-RU" sz="2600" dirty="0" smtClean="0">
                <a:latin typeface="Comic Sans MS" pitchFamily="66" charset="0"/>
              </a:rPr>
              <a:t>некоторых предметов (банки, бутылки)</a:t>
            </a:r>
            <a:endParaRPr lang="ru-RU" sz="2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 uiExpand="1" build="p" animBg="1"/>
      <p:bldP spid="8" grpId="0" uiExpand="1" build="p" animBg="1"/>
      <p:bldP spid="1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5661248"/>
            <a:ext cx="8964488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Созданы различные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международные организации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служащие делу охраны природы.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3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2658948"/>
            <a:ext cx="2304256" cy="30023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Охрана окружающей среды – задача всего человечества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556792"/>
            <a:ext cx="292849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Всемирный фонд </a:t>
            </a:r>
          </a:p>
          <a:p>
            <a:pPr algn="ctr"/>
            <a:r>
              <a:rPr lang="ru-RU" sz="2800" dirty="0" smtClean="0"/>
              <a:t>дикой природы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1772816"/>
            <a:ext cx="14227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Гринпис</a:t>
            </a:r>
            <a:endParaRPr lang="ru-RU" sz="2800" dirty="0"/>
          </a:p>
        </p:txBody>
      </p:sp>
      <p:pic>
        <p:nvPicPr>
          <p:cNvPr id="9" name="Рисунок 8" descr="3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0112" y="2708920"/>
            <a:ext cx="24765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32000"/>
            <a:ext cx="8229600" cy="3484563"/>
          </a:xfrm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47664" y="1700808"/>
            <a:ext cx="6624736" cy="2160240"/>
          </a:xfrm>
          <a:prstGeom prst="roundRect">
            <a:avLst/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ru-RU" sz="2800" dirty="0" smtClean="0">
                <a:solidFill>
                  <a:srgbClr val="0000FF"/>
                </a:solidFill>
              </a:rPr>
              <a:t>О каких экологических проблемах мы сегодня говорили на уроке?</a:t>
            </a:r>
            <a:endParaRPr lang="ru-RU" sz="2800" b="1" dirty="0">
              <a:solidFill>
                <a:srgbClr val="0000FF"/>
              </a:solidFill>
            </a:endParaRPr>
          </a:p>
          <a:p>
            <a:pPr marL="609600" indent="-609600">
              <a:spcBef>
                <a:spcPct val="20000"/>
              </a:spcBef>
              <a:buAutoNum type="arabicPeriod" startAt="2"/>
            </a:pPr>
            <a:r>
              <a:rPr lang="ru-RU" sz="2800" dirty="0" smtClean="0">
                <a:solidFill>
                  <a:srgbClr val="FF0066"/>
                </a:solidFill>
              </a:rPr>
              <a:t>Если люди погубят окружающую природу, смогут ли сами выжить?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04664"/>
            <a:ext cx="6120680" cy="7647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Подведём итоги: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79512" y="3861048"/>
            <a:ext cx="3816424" cy="2722810"/>
            <a:chOff x="251520" y="1988840"/>
            <a:chExt cx="3387549" cy="2506786"/>
          </a:xfrm>
        </p:grpSpPr>
        <p:pic>
          <p:nvPicPr>
            <p:cNvPr id="9" name="Рисунок 8" descr="0_80302_a3fba2ca_XL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0" name="Рисунок 9" descr="окр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238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Климанова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Наталья Сергеевна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учитель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начальных классов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ГБОУ СОШ №1351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000" dirty="0" smtClean="0">
              <a:solidFill>
                <a:schemeClr val="dk1"/>
              </a:solidFill>
            </a:endParaRP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02854" y="908720"/>
            <a:ext cx="5689426" cy="3984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Вспомни!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085184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Comic Sans MS" pitchFamily="66" charset="0"/>
              </a:rPr>
              <a:t>Экология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– это наука 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взаимоотношениях живых организмов между собой и с окружающей средой.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636912"/>
            <a:ext cx="5122912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Что такое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 экология?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           Работа по учебнику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411760" y="1556792"/>
            <a:ext cx="6408712" cy="1512000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Прочитай статью «Сын или покоритель» на с.47 учебника                  и ответь на вопросы: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Clipart-Cartoon-Design-19.gif"/>
          <p:cNvPicPr>
            <a:picLocks noChangeAspect="1"/>
          </p:cNvPicPr>
          <p:nvPr/>
        </p:nvPicPr>
        <p:blipFill>
          <a:blip r:embed="rId2" cstate="screen"/>
          <a:srcRect l="36852" b="3715"/>
          <a:stretch>
            <a:fillRect/>
          </a:stretch>
        </p:blipFill>
        <p:spPr>
          <a:xfrm flipH="1">
            <a:off x="251520" y="3068960"/>
            <a:ext cx="1999024" cy="3571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3429320"/>
            <a:ext cx="6624736" cy="2916000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К чему привело покорение природы?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B050"/>
                </a:solidFill>
              </a:rPr>
              <a:t>Может ли человек господствовать</a:t>
            </a:r>
          </a:p>
          <a:p>
            <a:pPr marL="457200" indent="-457200"/>
            <a:r>
              <a:rPr lang="ru-RU" sz="2800" b="1" dirty="0" smtClean="0">
                <a:solidFill>
                  <a:srgbClr val="00B050"/>
                </a:solidFill>
              </a:rPr>
              <a:t>	над природой?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sz="2800" b="1" dirty="0" smtClean="0">
                <a:solidFill>
                  <a:srgbClr val="7030A0"/>
                </a:solidFill>
              </a:rPr>
              <a:t>Кем человек должен быть для </a:t>
            </a:r>
          </a:p>
          <a:p>
            <a:pPr marL="457200" indent="-457200"/>
            <a:r>
              <a:rPr lang="ru-RU" sz="2800" b="1" dirty="0" smtClean="0">
                <a:solidFill>
                  <a:srgbClr val="7030A0"/>
                </a:solidFill>
              </a:rPr>
              <a:t>	природы?</a:t>
            </a:r>
          </a:p>
          <a:p>
            <a:pPr marL="914400" lvl="1" indent="-457200"/>
            <a:endParaRPr lang="ru-RU" sz="2400" dirty="0" smtClean="0"/>
          </a:p>
        </p:txBody>
      </p:sp>
      <p:pic>
        <p:nvPicPr>
          <p:cNvPr id="6" name="Содержимое 5" descr="учебник.pn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432142" y="476672"/>
            <a:ext cx="1900736" cy="252028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Может ли планета заболеть?</a:t>
            </a:r>
            <a:endParaRPr lang="ru-RU" dirty="0"/>
          </a:p>
        </p:txBody>
      </p:sp>
      <p:pic>
        <p:nvPicPr>
          <p:cNvPr id="5" name="Содержимое 4" descr="dreamsQBOX997905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99992" y="1844824"/>
            <a:ext cx="2546608" cy="28040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4941168"/>
            <a:ext cx="8363272" cy="16561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Именно это произошло с Землёй по вине человека. На планете возникли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экологические проблемы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от решения которых зависит судьба всего живого.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1412776"/>
            <a:ext cx="1296144" cy="344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        Работа в группах</a:t>
            </a:r>
            <a:endParaRPr lang="ru-RU" dirty="0"/>
          </a:p>
        </p:txBody>
      </p:sp>
      <p:pic>
        <p:nvPicPr>
          <p:cNvPr id="5" name="Содержимое 4" descr="10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55907" y="260648"/>
            <a:ext cx="2255853" cy="1800200"/>
          </a:xfrm>
        </p:spPr>
      </p:pic>
      <p:pic>
        <p:nvPicPr>
          <p:cNvPr id="8" name="Рисунок 7" descr="цу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501008"/>
            <a:ext cx="2304256" cy="319460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95736" y="1528192"/>
            <a:ext cx="6984776" cy="5069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u="sng" dirty="0" smtClean="0">
                <a:solidFill>
                  <a:srgbClr val="FF0000"/>
                </a:solidFill>
              </a:rPr>
              <a:t>Прочитайте текст в учебнике:</a:t>
            </a:r>
          </a:p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1 ряд – о загрязнении океана (с.48)</a:t>
            </a:r>
          </a:p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2 ряд – об исчезновении тропических лесов ( с.49)</a:t>
            </a:r>
          </a:p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3 ряд – о накоплении мусора (с.49)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b="1" u="sng" dirty="0" smtClean="0">
                <a:solidFill>
                  <a:srgbClr val="FF0000"/>
                </a:solidFill>
              </a:rPr>
              <a:t>Обсудите проблему и запишите кратко:</a:t>
            </a:r>
          </a:p>
          <a:p>
            <a:pPr marL="914400" lvl="1" indent="-514350">
              <a:buBlip>
                <a:blip r:embed="rId4"/>
              </a:buBlip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причины, которые привели к экологической проблеме</a:t>
            </a:r>
          </a:p>
          <a:p>
            <a:pPr marL="914400" lvl="1" indent="-514350">
              <a:buBlip>
                <a:blip r:embed="rId4"/>
              </a:buBlip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способы решения данной проблемы</a:t>
            </a:r>
          </a:p>
          <a:p>
            <a:pPr marL="914400" lvl="1" indent="-514350">
              <a:buFont typeface="Wingdings" pitchFamily="2" charset="2"/>
              <a:buChar char="ü"/>
            </a:pPr>
            <a:endParaRPr lang="ru-RU" dirty="0" smtClean="0"/>
          </a:p>
          <a:p>
            <a:pPr marL="914400" lvl="1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защитить океан от загрязнения?</a:t>
            </a:r>
            <a:endParaRPr lang="ru-RU" sz="3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item_306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31368" y="2219944"/>
            <a:ext cx="3441304" cy="34413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5661248"/>
            <a:ext cx="4038600" cy="9689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60648"/>
            <a:ext cx="407515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Проблема первая.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219383">
            <a:off x="3675173" y="2721714"/>
            <a:ext cx="2153694" cy="15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00317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ПРИЧИНЫ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877014">
            <a:off x="3481308" y="3216526"/>
            <a:ext cx="2688433" cy="209458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ЗАГРЯЗНЕНИЯ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844824"/>
            <a:ext cx="2455719" cy="5448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600" dirty="0" smtClean="0"/>
              <a:t>Нефтепродукты</a:t>
            </a: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1700808"/>
            <a:ext cx="2474146" cy="987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600" dirty="0" smtClean="0"/>
              <a:t>Пластмассовые</a:t>
            </a:r>
          </a:p>
          <a:p>
            <a:pPr algn="ctr"/>
            <a:r>
              <a:rPr lang="ru-RU" sz="2600" dirty="0" smtClean="0"/>
              <a:t>отходы</a:t>
            </a:r>
            <a:endParaRPr lang="ru-RU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2480" y="4293096"/>
            <a:ext cx="2340000" cy="987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600" dirty="0" smtClean="0"/>
              <a:t>Сточные воды</a:t>
            </a:r>
          </a:p>
          <a:p>
            <a:r>
              <a:rPr lang="ru-RU" sz="2600" dirty="0" smtClean="0"/>
              <a:t>с полей и ферм</a:t>
            </a:r>
            <a:endParaRPr lang="ru-RU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861048"/>
            <a:ext cx="2664000" cy="176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600" dirty="0" smtClean="0"/>
              <a:t>Бытовые отходы, </a:t>
            </a:r>
          </a:p>
          <a:p>
            <a:pPr algn="ctr"/>
            <a:r>
              <a:rPr lang="ru-RU" sz="2600" dirty="0" smtClean="0"/>
              <a:t>содержащие</a:t>
            </a:r>
          </a:p>
          <a:p>
            <a:pPr algn="ctr"/>
            <a:r>
              <a:rPr lang="ru-RU" sz="2600" dirty="0" smtClean="0"/>
              <a:t>ядовитые </a:t>
            </a:r>
          </a:p>
          <a:p>
            <a:pPr algn="ctr"/>
            <a:r>
              <a:rPr lang="ru-RU" sz="2600" dirty="0" smtClean="0"/>
              <a:t>вещества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2" y="6021288"/>
            <a:ext cx="3535853" cy="5448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600" dirty="0" smtClean="0"/>
              <a:t>Радиоактивные отходы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5589240"/>
            <a:ext cx="8219256" cy="1008112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От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нефтяных пятен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гибнут птицы, нарушается газообмен, гибнут мальки.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860032" y="2746066"/>
            <a:ext cx="4038600" cy="2843174"/>
          </a:xfrm>
          <a:effectLst>
            <a:softEdge rad="127000"/>
          </a:effectLst>
        </p:spPr>
      </p:pic>
      <p:pic>
        <p:nvPicPr>
          <p:cNvPr id="12" name="Рисунок 11" descr="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2745240"/>
            <a:ext cx="4233925" cy="2844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835696" y="260648"/>
            <a:ext cx="5201720" cy="26642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252488" y="4077072"/>
            <a:ext cx="8712000" cy="2485787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Пластмассовые отходы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– бутылки, банки, сети –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тоже серьёзная опасность. В 1972 году в Бразилии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было обнаружено 30 мёртвых китов. Они погиб-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ли от полиэтиленовой плёнки, которая вместе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 водой попала  в дыхательные пути.</a:t>
            </a:r>
          </a:p>
        </p:txBody>
      </p:sp>
      <p:pic>
        <p:nvPicPr>
          <p:cNvPr id="18" name="Рисунок 17" descr="1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195546"/>
            <a:ext cx="4601006" cy="30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 descr="1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283967" y="908720"/>
            <a:ext cx="4701951" cy="30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 descr="1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75656" y="260648"/>
            <a:ext cx="5940152" cy="44551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288480" y="4921002"/>
            <a:ext cx="8604000" cy="1532334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Опасны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бытовые отходы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содержащие ядовитые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вещества. Эти вещества накапливаются в теле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рыб, птиц и других животных.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3" grpId="0" animBg="1"/>
      <p:bldP spid="13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2544044-pencil-and-question-mark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716016" y="1963720"/>
            <a:ext cx="3420616" cy="397746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защитить океан от загрязнения?</a:t>
            </a:r>
            <a:endParaRPr lang="ru-RU" sz="3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5" descr="item_306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1988840"/>
            <a:ext cx="3441304" cy="3441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19383">
            <a:off x="1111349" y="2490610"/>
            <a:ext cx="2153694" cy="15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00317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0877014">
            <a:off x="917484" y="2985422"/>
            <a:ext cx="2688433" cy="209458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9920" y="2924944"/>
            <a:ext cx="3060175" cy="987504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600" dirty="0" smtClean="0">
                <a:latin typeface="Comic Sans MS" pitchFamily="66" charset="0"/>
              </a:rPr>
              <a:t>«Суда-губки», 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«</a:t>
            </a:r>
            <a:r>
              <a:rPr lang="ru-RU" sz="2600" dirty="0" err="1" smtClean="0">
                <a:latin typeface="Comic Sans MS" pitchFamily="66" charset="0"/>
              </a:rPr>
              <a:t>био-пылесосы</a:t>
            </a:r>
            <a:r>
              <a:rPr lang="ru-RU" sz="2600" dirty="0" smtClean="0">
                <a:latin typeface="Comic Sans MS" pitchFamily="66" charset="0"/>
              </a:rPr>
              <a:t>»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1340768"/>
            <a:ext cx="4132357" cy="1430179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600" dirty="0" smtClean="0">
                <a:latin typeface="Comic Sans MS" pitchFamily="66" charset="0"/>
              </a:rPr>
              <a:t>Химические препараты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для уничтожения 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следов нефти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5668" y="4097680"/>
            <a:ext cx="3668677" cy="98750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600" dirty="0" smtClean="0">
                <a:latin typeface="Comic Sans MS" pitchFamily="66" charset="0"/>
              </a:rPr>
              <a:t>Ограничение отлова 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рыбы</a:t>
            </a:r>
            <a:endParaRPr lang="ru-RU" sz="26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5249808"/>
            <a:ext cx="4075545" cy="987504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600" dirty="0" smtClean="0">
                <a:latin typeface="Comic Sans MS" pitchFamily="66" charset="0"/>
              </a:rPr>
              <a:t>Очистительные </a:t>
            </a:r>
            <a:r>
              <a:rPr lang="ru-RU" sz="2600" dirty="0" err="1" smtClean="0">
                <a:latin typeface="Comic Sans MS" pitchFamily="66" charset="0"/>
              </a:rPr>
              <a:t>соору</a:t>
            </a:r>
            <a:r>
              <a:rPr lang="ru-RU" sz="2600" dirty="0" smtClean="0">
                <a:latin typeface="Comic Sans MS" pitchFamily="66" charset="0"/>
              </a:rPr>
              <a:t>-</a:t>
            </a:r>
          </a:p>
          <a:p>
            <a:pPr algn="ctr"/>
            <a:r>
              <a:rPr lang="ru-RU" sz="2600" dirty="0" err="1" smtClean="0">
                <a:latin typeface="Comic Sans MS" pitchFamily="66" charset="0"/>
              </a:rPr>
              <a:t>жения</a:t>
            </a:r>
            <a:r>
              <a:rPr lang="ru-RU" sz="2600" dirty="0" smtClean="0">
                <a:latin typeface="Comic Sans MS" pitchFamily="66" charset="0"/>
              </a:rPr>
              <a:t> на предприятиях</a:t>
            </a:r>
            <a:endParaRPr lang="ru-RU" sz="2600" dirty="0">
              <a:latin typeface="Comic Sans MS" pitchFamily="66" charset="0"/>
            </a:endParaRPr>
          </a:p>
        </p:txBody>
      </p:sp>
      <p:pic>
        <p:nvPicPr>
          <p:cNvPr id="15" name="Содержимое 14" descr="1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3779912" y="4005064"/>
            <a:ext cx="5190187" cy="266429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спасти тропические леса?</a:t>
            </a:r>
            <a:endParaRPr lang="ru-RU" sz="3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60648"/>
            <a:ext cx="401584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Проблема вторая.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item_306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998710" y="1980452"/>
            <a:ext cx="3441304" cy="3441304"/>
          </a:xfrm>
        </p:spPr>
      </p:pic>
      <p:sp>
        <p:nvSpPr>
          <p:cNvPr id="7" name="TextBox 6"/>
          <p:cNvSpPr txBox="1"/>
          <p:nvPr/>
        </p:nvSpPr>
        <p:spPr>
          <a:xfrm rot="21219383">
            <a:off x="3642515" y="2482222"/>
            <a:ext cx="2153694" cy="15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00317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ПРИЧИНЫ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1393366">
            <a:off x="3448650" y="2977034"/>
            <a:ext cx="2688433" cy="209458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УНИЧТОЖЕНИЯ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700808"/>
            <a:ext cx="2567786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600" dirty="0" smtClean="0">
                <a:latin typeface="Comic Sans MS" pitchFamily="66" charset="0"/>
              </a:rPr>
              <a:t>Вырубка ради 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древесины</a:t>
            </a:r>
            <a:r>
              <a:rPr lang="ru-RU" sz="2800" dirty="0" smtClean="0">
                <a:latin typeface="Comic Sans MS" pitchFamily="66" charset="0"/>
              </a:rPr>
              <a:t>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3874" y="1628800"/>
            <a:ext cx="2377212" cy="23155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600" dirty="0" smtClean="0">
                <a:latin typeface="Comic Sans MS" pitchFamily="66" charset="0"/>
              </a:rPr>
              <a:t>Выжигание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ради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увеличения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площадей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для посевов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631" y="4581128"/>
            <a:ext cx="3024000" cy="1872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600" dirty="0" smtClean="0">
                <a:latin typeface="Comic Sans MS" pitchFamily="66" charset="0"/>
              </a:rPr>
              <a:t>Выкорчёвывание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для 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строительства</a:t>
            </a:r>
          </a:p>
          <a:p>
            <a:pPr algn="ctr"/>
            <a:r>
              <a:rPr lang="ru-RU" sz="2600" dirty="0" smtClean="0">
                <a:latin typeface="Comic Sans MS" pitchFamily="66" charset="0"/>
              </a:rPr>
              <a:t>дорог</a:t>
            </a:r>
          </a:p>
        </p:txBody>
      </p:sp>
      <p:pic>
        <p:nvPicPr>
          <p:cNvPr id="12" name="Рисунок 11" descr="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84168" y="4527122"/>
            <a:ext cx="2952328" cy="221424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343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Вспомни!</vt:lpstr>
      <vt:lpstr>            Работа по учебнику</vt:lpstr>
      <vt:lpstr>Может ли планета заболеть?</vt:lpstr>
      <vt:lpstr>         Работа в группах</vt:lpstr>
      <vt:lpstr>Как защитить океан от загрязнения?</vt:lpstr>
      <vt:lpstr>Слайд 7</vt:lpstr>
      <vt:lpstr>Как защитить океан от загрязнения?</vt:lpstr>
      <vt:lpstr>Как спасти тропические леса?</vt:lpstr>
      <vt:lpstr>К чему  это приводит?</vt:lpstr>
      <vt:lpstr>Как спасти тропические леса?</vt:lpstr>
      <vt:lpstr>Как избавиться от мусора?</vt:lpstr>
      <vt:lpstr>Загрязнение планеты мусором - </vt:lpstr>
      <vt:lpstr>Помните! </vt:lpstr>
      <vt:lpstr>Как избавиться от мусора?</vt:lpstr>
      <vt:lpstr>Охрана окружающей среды – задача всего человечества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EA</cp:lastModifiedBy>
  <cp:revision>62</cp:revision>
  <dcterms:created xsi:type="dcterms:W3CDTF">2012-06-29T15:43:18Z</dcterms:created>
  <dcterms:modified xsi:type="dcterms:W3CDTF">2012-08-29T16:54:58Z</dcterms:modified>
</cp:coreProperties>
</file>