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5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9" autoAdjust="0"/>
    <p:restoredTop sz="86377" autoAdjust="0"/>
  </p:normalViewPr>
  <p:slideViewPr>
    <p:cSldViewPr>
      <p:cViewPr varScale="1">
        <p:scale>
          <a:sx n="78" d="100"/>
          <a:sy n="78" d="100"/>
        </p:scale>
        <p:origin x="-4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5349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2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A6F9-B82B-4BBA-A255-9E8B372DE71C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A0738CA-86B4-46A8-8D5A-C79E0FA01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A6F9-B82B-4BBA-A255-9E8B372DE71C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38CA-86B4-46A8-8D5A-C79E0FA01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A6F9-B82B-4BBA-A255-9E8B372DE71C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38CA-86B4-46A8-8D5A-C79E0FA01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A6F9-B82B-4BBA-A255-9E8B372DE71C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A0738CA-86B4-46A8-8D5A-C79E0FA01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3444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A6F9-B82B-4BBA-A255-9E8B372DE71C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38CA-86B4-46A8-8D5A-C79E0FA01E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A6F9-B82B-4BBA-A255-9E8B372DE71C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38CA-86B4-46A8-8D5A-C79E0FA01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6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5" y="1316038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1" y="1316038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A6F9-B82B-4BBA-A255-9E8B372DE71C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A0738CA-86B4-46A8-8D5A-C79E0FA01E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49" y="6019801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A6F9-B82B-4BBA-A255-9E8B372DE71C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38CA-86B4-46A8-8D5A-C79E0FA01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A6F9-B82B-4BBA-A255-9E8B372DE71C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38CA-86B4-46A8-8D5A-C79E0FA01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49" y="5849118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A6F9-B82B-4BBA-A255-9E8B372DE71C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38CA-86B4-46A8-8D5A-C79E0FA01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A6F9-B82B-4BBA-A255-9E8B372DE71C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38CA-86B4-46A8-8D5A-C79E0FA01E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6C2A6F9-B82B-4BBA-A255-9E8B372DE71C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0738CA-86B4-46A8-8D5A-C79E0FA01E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49" y="1057987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643578"/>
            <a:ext cx="8458200" cy="107157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ГЕРБАРИЙ</a:t>
            </a:r>
            <a:b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www.proshkolu.ru/content/media/pic/std/2000000/1914000/1913490-0e0ba92d265b07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5"/>
            <a:ext cx="8786874" cy="5286413"/>
          </a:xfrm>
          <a:prstGeom prst="rect">
            <a:avLst/>
          </a:prstGeom>
          <a:noFill/>
        </p:spPr>
      </p:pic>
      <p:pic>
        <p:nvPicPr>
          <p:cNvPr id="2051" name="Picture 3" descr="C:\Users\Михаил\Desktop\gerbariy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857496"/>
            <a:ext cx="3214710" cy="374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Михаил\Desktop\IMGP29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502145">
            <a:off x="1197505" y="1173036"/>
            <a:ext cx="3056634" cy="2323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429264"/>
            <a:ext cx="8458200" cy="121444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                               ГБОУ </a:t>
            </a:r>
            <a:r>
              <a:rPr lang="ru-RU" sz="2400" dirty="0" smtClean="0"/>
              <a:t>ММГ                   </a:t>
            </a:r>
            <a:br>
              <a:rPr lang="ru-RU" sz="2400" dirty="0" smtClean="0"/>
            </a:br>
            <a:r>
              <a:rPr lang="ru-RU" sz="2400" dirty="0" smtClean="0"/>
              <a:t>                               2012 </a:t>
            </a:r>
            <a:r>
              <a:rPr lang="ru-RU" sz="2400" dirty="0" smtClean="0"/>
              <a:t>/ 2013 учебный год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857232"/>
            <a:ext cx="8458200" cy="350046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ПРОЕКТ ПО ПРИРОДОВЕДЕНИЮ</a:t>
            </a:r>
          </a:p>
          <a:p>
            <a:pPr algn="ctr"/>
            <a:r>
              <a:rPr lang="ru-RU" sz="4400" dirty="0" smtClean="0"/>
              <a:t>2 класс</a:t>
            </a:r>
          </a:p>
          <a:p>
            <a:pPr algn="r"/>
            <a:r>
              <a:rPr lang="ru-RU" sz="2800" dirty="0" smtClean="0"/>
              <a:t>учитель: </a:t>
            </a:r>
            <a:r>
              <a:rPr lang="ru-RU" sz="2800" dirty="0" err="1" smtClean="0"/>
              <a:t>Подшибякина</a:t>
            </a:r>
            <a:r>
              <a:rPr lang="ru-RU" sz="2800" dirty="0" smtClean="0"/>
              <a:t> О. А.</a:t>
            </a:r>
            <a:endParaRPr lang="ru-RU" sz="2800" dirty="0"/>
          </a:p>
        </p:txBody>
      </p:sp>
      <p:pic>
        <p:nvPicPr>
          <p:cNvPr id="3074" name="Picture 2" descr="C:\Users\Михаил\Desktop\IMGP29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14290"/>
            <a:ext cx="3786214" cy="2145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Михаил\Desktop\IMGP29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286124"/>
            <a:ext cx="314327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err="1" smtClean="0">
                <a:solidFill>
                  <a:schemeClr val="tx1"/>
                </a:solidFill>
              </a:rPr>
              <a:t>Герба́рий</a:t>
            </a:r>
            <a:r>
              <a:rPr lang="ru-RU" dirty="0" smtClean="0">
                <a:solidFill>
                  <a:schemeClr val="tx1"/>
                </a:solidFill>
              </a:rPr>
              <a:t> (лат. </a:t>
            </a:r>
            <a:r>
              <a:rPr lang="la-Latn" i="1" dirty="0" smtClean="0">
                <a:solidFill>
                  <a:schemeClr val="tx1"/>
                </a:solidFill>
              </a:rPr>
              <a:t>herbárium</a:t>
            </a:r>
            <a:r>
              <a:rPr lang="ru-RU" dirty="0" smtClean="0">
                <a:solidFill>
                  <a:schemeClr val="tx1"/>
                </a:solidFill>
              </a:rPr>
              <a:t>, от </a:t>
            </a:r>
            <a:r>
              <a:rPr lang="la-Latn" i="1" dirty="0" smtClean="0">
                <a:solidFill>
                  <a:schemeClr val="tx1"/>
                </a:solidFill>
              </a:rPr>
              <a:t>herba</a:t>
            </a:r>
            <a:r>
              <a:rPr lang="ru-RU" dirty="0" smtClean="0">
                <a:solidFill>
                  <a:schemeClr val="tx1"/>
                </a:solidFill>
              </a:rPr>
              <a:t> — «трава») — коллекция засушенных растений.</a:t>
            </a:r>
          </a:p>
          <a:p>
            <a:pPr>
              <a:buNone/>
            </a:pPr>
            <a:r>
              <a:rPr lang="ru-RU" dirty="0" smtClean="0"/>
              <a:t>Первые гербарии появились в Италии в </a:t>
            </a:r>
          </a:p>
          <a:p>
            <a:pPr>
              <a:buNone/>
            </a:pPr>
            <a:r>
              <a:rPr lang="ru-RU" dirty="0" smtClean="0"/>
              <a:t>16 веке.</a:t>
            </a:r>
          </a:p>
          <a:p>
            <a:pPr>
              <a:buNone/>
            </a:pPr>
            <a:r>
              <a:rPr lang="ru-RU" dirty="0" smtClean="0"/>
              <a:t>Изобретение приписывается</a:t>
            </a:r>
          </a:p>
          <a:p>
            <a:pPr>
              <a:buNone/>
            </a:pPr>
            <a:r>
              <a:rPr lang="ru-RU" dirty="0" smtClean="0"/>
              <a:t> врачу и ботанику Луке </a:t>
            </a:r>
            <a:r>
              <a:rPr lang="ru-RU" dirty="0" err="1" smtClean="0"/>
              <a:t>Гине</a:t>
            </a:r>
            <a:r>
              <a:rPr lang="ru-RU" dirty="0" smtClean="0"/>
              <a:t>.</a:t>
            </a:r>
          </a:p>
        </p:txBody>
      </p:sp>
      <p:pic>
        <p:nvPicPr>
          <p:cNvPr id="5122" name="Picture 2" descr="http://upload.wikimedia.org/wikipedia/commons/7/70/Ghini.jpg?uselang=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214686"/>
            <a:ext cx="2487642" cy="35099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Крупнейшие гербарии России хранятся: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В Ботаническом институте им. В. Л. Комарова РАН (Санкт-Петербург)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МГУ  (Москва)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СПбГУ (Санкт-Петербург)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Главном ботаническом саду им. Н. В. </a:t>
            </a:r>
            <a:r>
              <a:rPr lang="ru-RU" dirty="0" err="1" smtClean="0">
                <a:solidFill>
                  <a:schemeClr val="tx1"/>
                </a:solidFill>
              </a:rPr>
              <a:t>Цициана</a:t>
            </a:r>
            <a:r>
              <a:rPr lang="ru-RU" dirty="0" smtClean="0">
                <a:solidFill>
                  <a:schemeClr val="tx1"/>
                </a:solidFill>
              </a:rPr>
              <a:t> РАН (Москва)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Центральном Сибирском ботаническом саду (Новосибирск) </a:t>
            </a:r>
          </a:p>
          <a:p>
            <a:endParaRPr lang="ru-RU" dirty="0"/>
          </a:p>
        </p:txBody>
      </p:sp>
      <p:pic>
        <p:nvPicPr>
          <p:cNvPr id="1026" name="Picture 2" descr="C:\Users\Михаил\Desktop\0000482_p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3071834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РАБОТЫ учеников 2 класса «А»</a:t>
            </a:r>
            <a:endParaRPr lang="ru-RU" dirty="0"/>
          </a:p>
        </p:txBody>
      </p:sp>
      <p:pic>
        <p:nvPicPr>
          <p:cNvPr id="1027" name="Picture 3" descr="C:\Users\Михаил\Desktop\IMGP29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929066"/>
            <a:ext cx="3524273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Михаил\Desktop\IMGP29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372498"/>
            <a:ext cx="3500462" cy="2628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Михаил\Desktop\IMGP29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00174"/>
            <a:ext cx="3500462" cy="2351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Михаил\Desktop\IMGP293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4143380"/>
            <a:ext cx="3827668" cy="2498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928694"/>
          </a:xfrm>
        </p:spPr>
        <p:txBody>
          <a:bodyPr/>
          <a:lstStyle/>
          <a:p>
            <a:r>
              <a:rPr lang="ru-RU" dirty="0" smtClean="0"/>
              <a:t>РАБОТЫ учеников 2 класса «В»</a:t>
            </a:r>
            <a:endParaRPr lang="ru-RU" dirty="0"/>
          </a:p>
        </p:txBody>
      </p:sp>
      <p:pic>
        <p:nvPicPr>
          <p:cNvPr id="3" name="Picture 5" descr="C:\Users\Михаил\Desktop\гербарий\IMGP29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C:\Users\Михаил\Desktop\IMGP29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071546"/>
            <a:ext cx="4000528" cy="3007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Михаил\Desktop\гербарий\IMGP29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25632"/>
            <a:ext cx="4189027" cy="313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C:\Users\Михаил\Desktop\гербарий\IMGP29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4143380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РАБОТЫ учеников 2 класса «Г»</a:t>
            </a:r>
            <a:endParaRPr lang="ru-RU" dirty="0"/>
          </a:p>
        </p:txBody>
      </p:sp>
      <p:pic>
        <p:nvPicPr>
          <p:cNvPr id="1026" name="Picture 2" descr="C:\Users\Михаил\Desktop\IMGP29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6786610" cy="4071967"/>
          </a:xfrm>
          <a:prstGeom prst="rect">
            <a:avLst/>
          </a:prstGeom>
          <a:noFill/>
        </p:spPr>
      </p:pic>
      <p:pic>
        <p:nvPicPr>
          <p:cNvPr id="5" name="Picture 2" descr="C:\Users\Михаил\Desktop\roza-list-0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857628"/>
            <a:ext cx="3286148" cy="26904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РАБОТЫ учеников 2 класса «Б»</a:t>
            </a:r>
            <a:endParaRPr lang="ru-RU" dirty="0"/>
          </a:p>
        </p:txBody>
      </p:sp>
      <p:pic>
        <p:nvPicPr>
          <p:cNvPr id="2050" name="Picture 2" descr="C:\Users\Михаил\Desktop\IMGP29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7" y="1428736"/>
            <a:ext cx="6429421" cy="4286280"/>
          </a:xfrm>
          <a:prstGeom prst="rect">
            <a:avLst/>
          </a:prstGeom>
          <a:noFill/>
        </p:spPr>
      </p:pic>
      <p:pic>
        <p:nvPicPr>
          <p:cNvPr id="4" name="Picture 3" descr="C:\Users\Михаил\Desktop\leaves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71918"/>
            <a:ext cx="2286016" cy="25717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</TotalTime>
  <Words>127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ГЕРБАРИЙ </vt:lpstr>
      <vt:lpstr>                               ГБОУ ММГ                                                   2012 / 2013 учебный год</vt:lpstr>
      <vt:lpstr>Слайд 3</vt:lpstr>
      <vt:lpstr>Слайд 4</vt:lpstr>
      <vt:lpstr>РАБОТЫ учеников 2 класса «А»</vt:lpstr>
      <vt:lpstr>РАБОТЫ учеников 2 класса «В»</vt:lpstr>
      <vt:lpstr>РАБОТЫ учеников 2 класса «Г»</vt:lpstr>
      <vt:lpstr>РАБОТЫ учеников 2 класса «Б»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ГЕРБАРИЙ </dc:title>
  <dc:creator>Михаил</dc:creator>
  <cp:lastModifiedBy>Михаил</cp:lastModifiedBy>
  <cp:revision>42</cp:revision>
  <dcterms:created xsi:type="dcterms:W3CDTF">2012-09-18T13:30:21Z</dcterms:created>
  <dcterms:modified xsi:type="dcterms:W3CDTF">2012-09-24T13:52:33Z</dcterms:modified>
</cp:coreProperties>
</file>