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36" autoAdjust="0"/>
    <p:restoredTop sz="94660"/>
  </p:normalViewPr>
  <p:slideViewPr>
    <p:cSldViewPr>
      <p:cViewPr varScale="1">
        <p:scale>
          <a:sx n="85" d="100"/>
          <a:sy n="85" d="100"/>
        </p:scale>
        <p:origin x="-1469"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304C8A-0F68-400C-8CF7-3E50DD5A455F}" type="datetimeFigureOut">
              <a:rPr lang="ru-RU" smtClean="0"/>
              <a:pPr/>
              <a:t>09.02.2013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07611E-8C77-4564-B80C-EAB03E47AD8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6000">
              <a:schemeClr val="accent1">
                <a:lumMod val="75000"/>
                <a:alpha val="88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04C8A-0F68-400C-8CF7-3E50DD5A455F}" type="datetimeFigureOut">
              <a:rPr lang="ru-RU" smtClean="0"/>
              <a:pPr/>
              <a:t>09.02.2013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7611E-8C77-4564-B80C-EAB03E47AD8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339975" y="4797425"/>
            <a:ext cx="6400800" cy="1752600"/>
          </a:xfrm>
        </p:spPr>
        <p:txBody>
          <a:bodyPr>
            <a:normAutofit fontScale="92500" lnSpcReduction="20000"/>
          </a:bodyPr>
          <a:lstStyle/>
          <a:p>
            <a:pPr algn="r" eaLnBrk="1" hangingPunct="1"/>
            <a:r>
              <a:rPr lang="ru-RU" sz="2800" smtClean="0"/>
              <a:t>учитель начальных классов</a:t>
            </a:r>
            <a:endParaRPr lang="en-US" sz="2800" smtClean="0"/>
          </a:p>
          <a:p>
            <a:pPr algn="r" eaLnBrk="1" hangingPunct="1"/>
            <a:r>
              <a:rPr lang="ru-RU" sz="2800" smtClean="0"/>
              <a:t>Рязанова Надежда Николаевна </a:t>
            </a:r>
          </a:p>
          <a:p>
            <a:pPr algn="r" eaLnBrk="1" hangingPunct="1"/>
            <a:r>
              <a:rPr lang="ru-RU" sz="2800" smtClean="0"/>
              <a:t>МОУ «СОШ №93»г. Саратова</a:t>
            </a:r>
          </a:p>
          <a:p>
            <a:pPr algn="r" eaLnBrk="1" hangingPunct="1"/>
            <a:r>
              <a:rPr lang="ru-RU" sz="2800" smtClean="0"/>
              <a:t> </a:t>
            </a:r>
          </a:p>
        </p:txBody>
      </p:sp>
      <p:sp>
        <p:nvSpPr>
          <p:cNvPr id="4" name="Заголовок 3"/>
          <p:cNvSpPr>
            <a:spLocks noGrp="1"/>
          </p:cNvSpPr>
          <p:nvPr>
            <p:ph type="ctrTitle"/>
          </p:nvPr>
        </p:nvSpPr>
        <p:spPr/>
        <p:txBody>
          <a:bodyPr/>
          <a:lstStyle/>
          <a:p>
            <a:r>
              <a:rPr lang="ru-RU" dirty="0" smtClean="0"/>
              <a:t>Различные виды заданий по развитию речи учащихся.</a:t>
            </a: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Повторение  слов.</a:t>
            </a:r>
            <a:endParaRPr lang="ru-RU" dirty="0"/>
          </a:p>
        </p:txBody>
      </p:sp>
      <p:sp>
        <p:nvSpPr>
          <p:cNvPr id="3" name="Содержимое 2"/>
          <p:cNvSpPr>
            <a:spLocks noGrp="1"/>
          </p:cNvSpPr>
          <p:nvPr>
            <p:ph idx="1"/>
          </p:nvPr>
        </p:nvSpPr>
        <p:spPr/>
        <p:txBody>
          <a:bodyPr>
            <a:normAutofit/>
          </a:bodyPr>
          <a:lstStyle/>
          <a:p>
            <a:r>
              <a:rPr lang="ru-RU" sz="2400" dirty="0" smtClean="0"/>
              <a:t>Прочитайте. Найдите ошибки и исправьте их.</a:t>
            </a:r>
          </a:p>
          <a:p>
            <a:pPr>
              <a:buNone/>
            </a:pPr>
            <a:endParaRPr lang="ru-RU" sz="2400" dirty="0" smtClean="0"/>
          </a:p>
          <a:p>
            <a:pPr>
              <a:buNone/>
            </a:pPr>
            <a:r>
              <a:rPr lang="ru-RU" sz="2400" dirty="0" smtClean="0"/>
              <a:t>            1. В деревне жили старые старики.</a:t>
            </a:r>
          </a:p>
          <a:p>
            <a:pPr>
              <a:buNone/>
            </a:pPr>
            <a:r>
              <a:rPr lang="ru-RU" sz="2400" dirty="0" smtClean="0"/>
              <a:t>            2. В детском саду много маленьких малышей.</a:t>
            </a:r>
          </a:p>
          <a:p>
            <a:pPr>
              <a:buNone/>
            </a:pPr>
            <a:r>
              <a:rPr lang="ru-RU" sz="2400" dirty="0" smtClean="0"/>
              <a:t>            3. У Юры жил молодой котенок.</a:t>
            </a:r>
          </a:p>
          <a:p>
            <a:pPr>
              <a:buNone/>
            </a:pPr>
            <a:r>
              <a:rPr lang="ru-RU" sz="2400" dirty="0" smtClean="0"/>
              <a:t>            4. Нелли была ленивой лентяйкой.</a:t>
            </a:r>
          </a:p>
          <a:p>
            <a:pPr>
              <a:buNone/>
            </a:pPr>
            <a:r>
              <a:rPr lang="ru-RU" sz="2400" dirty="0" smtClean="0"/>
              <a:t>            5. У Вани был липкий клей.</a:t>
            </a:r>
          </a:p>
          <a:p>
            <a:pPr>
              <a:buNone/>
            </a:pPr>
            <a:r>
              <a:rPr lang="ru-RU" sz="2400" dirty="0" smtClean="0"/>
              <a:t>            6. Мой щенок был сонливым соней. </a:t>
            </a:r>
          </a:p>
          <a:p>
            <a:pPr>
              <a:buNone/>
            </a:pPr>
            <a:r>
              <a:rPr lang="ru-RU" sz="2400" dirty="0" smtClean="0"/>
              <a:t>             7.Ходит по лесу мороз. Ай да мороз! </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Порядок слов в предложении.</a:t>
            </a:r>
            <a:endParaRPr lang="ru-RU" dirty="0"/>
          </a:p>
        </p:txBody>
      </p:sp>
      <p:sp>
        <p:nvSpPr>
          <p:cNvPr id="3" name="Содержимое 2"/>
          <p:cNvSpPr>
            <a:spLocks noGrp="1"/>
          </p:cNvSpPr>
          <p:nvPr>
            <p:ph idx="1"/>
          </p:nvPr>
        </p:nvSpPr>
        <p:spPr/>
        <p:txBody>
          <a:bodyPr>
            <a:normAutofit/>
          </a:bodyPr>
          <a:lstStyle/>
          <a:p>
            <a:r>
              <a:rPr lang="ru-RU" sz="2400" dirty="0" smtClean="0"/>
              <a:t>Прочитайте. Определите и запишите  верный порядок слов в предложении.</a:t>
            </a:r>
          </a:p>
          <a:p>
            <a:pPr>
              <a:buNone/>
            </a:pPr>
            <a:r>
              <a:rPr lang="ru-RU" sz="2400" dirty="0" smtClean="0"/>
              <a:t>      </a:t>
            </a:r>
          </a:p>
          <a:p>
            <a:pPr>
              <a:buNone/>
            </a:pPr>
            <a:r>
              <a:rPr lang="ru-RU" sz="2400" dirty="0" smtClean="0"/>
              <a:t>        1.  Я вернулся домой и увидел Яшку. Катался Яшка на дверной ручке.</a:t>
            </a:r>
          </a:p>
          <a:p>
            <a:pPr>
              <a:buNone/>
            </a:pPr>
            <a:r>
              <a:rPr lang="ru-RU" sz="2400" dirty="0" smtClean="0"/>
              <a:t>        2.  Под потолком висела лампа. Комнату ярко освещала лампа.</a:t>
            </a:r>
          </a:p>
          <a:p>
            <a:pPr>
              <a:buNone/>
            </a:pPr>
            <a:r>
              <a:rPr lang="ru-RU" sz="2400" dirty="0" smtClean="0"/>
              <a:t>         3.  Синица села на ветку. Под тяжестью синицы ветка закачалась.</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Разбивка текста на части. Составление плана.</a:t>
            </a:r>
            <a:endParaRPr lang="ru-RU" dirty="0"/>
          </a:p>
        </p:txBody>
      </p:sp>
      <p:sp>
        <p:nvSpPr>
          <p:cNvPr id="3" name="Содержимое 2"/>
          <p:cNvSpPr>
            <a:spLocks noGrp="1"/>
          </p:cNvSpPr>
          <p:nvPr>
            <p:ph idx="1"/>
          </p:nvPr>
        </p:nvSpPr>
        <p:spPr/>
        <p:txBody>
          <a:bodyPr>
            <a:normAutofit/>
          </a:bodyPr>
          <a:lstStyle/>
          <a:p>
            <a:r>
              <a:rPr lang="ru-RU" sz="2400" dirty="0" smtClean="0"/>
              <a:t>Прочитайте. Разбейте текст на части. Составьте план.</a:t>
            </a:r>
          </a:p>
          <a:p>
            <a:endParaRPr lang="ru-RU" sz="2400" dirty="0" smtClean="0"/>
          </a:p>
          <a:p>
            <a:pPr algn="ctr">
              <a:buNone/>
            </a:pPr>
            <a:r>
              <a:rPr lang="ru-RU" sz="2400" dirty="0" smtClean="0"/>
              <a:t>Ежик.</a:t>
            </a:r>
          </a:p>
          <a:p>
            <a:pPr>
              <a:buNone/>
            </a:pPr>
            <a:r>
              <a:rPr lang="ru-RU" sz="2400" dirty="0" smtClean="0"/>
              <a:t>           Темной ночью серый ежик гулял по лесу. Увидел красную </a:t>
            </a:r>
            <a:r>
              <a:rPr lang="ru-RU" sz="2400" dirty="0" err="1" smtClean="0"/>
              <a:t>клюквинку</a:t>
            </a:r>
            <a:r>
              <a:rPr lang="ru-RU" sz="2400" dirty="0" smtClean="0"/>
              <a:t> и наколол на серую иголочку. В луже заметил звездочку. Ежик накрыл ее листком. Наступило утро. Под  листиком вместо звезды еж нашел большое красное солнышко. Вот ежик смеялся.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Повторение мысли.</a:t>
            </a:r>
            <a:endParaRPr lang="ru-RU" dirty="0"/>
          </a:p>
        </p:txBody>
      </p:sp>
      <p:sp>
        <p:nvSpPr>
          <p:cNvPr id="3" name="Содержимое 2"/>
          <p:cNvSpPr>
            <a:spLocks noGrp="1"/>
          </p:cNvSpPr>
          <p:nvPr>
            <p:ph idx="1"/>
          </p:nvPr>
        </p:nvSpPr>
        <p:spPr/>
        <p:txBody>
          <a:bodyPr>
            <a:normAutofit lnSpcReduction="10000"/>
          </a:bodyPr>
          <a:lstStyle/>
          <a:p>
            <a:r>
              <a:rPr lang="ru-RU" sz="2400" dirty="0" smtClean="0"/>
              <a:t>Прочитайте. Найдите в тексте повторяющуюся мысль. Запишите текст в исправленном виде.</a:t>
            </a:r>
          </a:p>
          <a:p>
            <a:pPr algn="ctr">
              <a:buNone/>
            </a:pPr>
            <a:r>
              <a:rPr lang="ru-RU" sz="2400" dirty="0" smtClean="0"/>
              <a:t>        Лиса и белка.</a:t>
            </a:r>
          </a:p>
          <a:p>
            <a:pPr>
              <a:buNone/>
            </a:pPr>
            <a:r>
              <a:rPr lang="ru-RU" sz="2400" dirty="0" smtClean="0"/>
              <a:t>          Лиса уже четвертый год жила в своей норе. Над лисьей норой жила белка. Она бегала по стволам деревьев, прыгала с ветки на ветку, шумела, дразнилась. Старая лиса смотрела на нее и сердилась.</a:t>
            </a:r>
          </a:p>
          <a:p>
            <a:pPr>
              <a:buNone/>
            </a:pPr>
            <a:r>
              <a:rPr lang="ru-RU" sz="2400" dirty="0" smtClean="0"/>
              <a:t>           Однажды лиса легла пластом на поляне и притворилась мертвой. Белка жила прямо над лисьей норой. Белочка соскочила на траву и пробежала близко около лисы. Вдруг лиса вскочила. Белка испугалась и убежала на дерево.</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Сочинения.</a:t>
            </a:r>
            <a:endParaRPr lang="ru-RU" dirty="0"/>
          </a:p>
        </p:txBody>
      </p:sp>
      <p:sp>
        <p:nvSpPr>
          <p:cNvPr id="3" name="Содержимое 2"/>
          <p:cNvSpPr>
            <a:spLocks noGrp="1"/>
          </p:cNvSpPr>
          <p:nvPr>
            <p:ph idx="1"/>
          </p:nvPr>
        </p:nvSpPr>
        <p:spPr>
          <a:xfrm>
            <a:off x="571472" y="1643050"/>
            <a:ext cx="8229600" cy="4525963"/>
          </a:xfrm>
        </p:spPr>
        <p:txBody>
          <a:bodyPr>
            <a:normAutofit/>
          </a:bodyPr>
          <a:lstStyle/>
          <a:p>
            <a:pPr>
              <a:buNone/>
            </a:pPr>
            <a:r>
              <a:rPr lang="ru-RU" sz="2400" dirty="0" smtClean="0"/>
              <a:t>-</a:t>
            </a:r>
            <a:r>
              <a:rPr lang="ru-RU" sz="2400" b="1" dirty="0" smtClean="0"/>
              <a:t>Составьте рассказ по его началу.</a:t>
            </a:r>
          </a:p>
          <a:p>
            <a:pPr marL="457200" indent="-457200">
              <a:buNone/>
            </a:pPr>
            <a:r>
              <a:rPr lang="ru-RU" sz="2400" dirty="0" smtClean="0"/>
              <a:t>                 Собака громко лаяла. Перед ней сидел котенок. Он широко раскрыл рот и жалобно  мяукал…</a:t>
            </a:r>
          </a:p>
          <a:p>
            <a:pPr marL="457200" indent="-457200">
              <a:buNone/>
            </a:pPr>
            <a:r>
              <a:rPr lang="ru-RU" sz="2400" dirty="0" smtClean="0"/>
              <a:t>-  </a:t>
            </a:r>
            <a:r>
              <a:rPr lang="ru-RU" sz="2400" b="1" dirty="0" smtClean="0"/>
              <a:t>Напишите сочинение по плану.</a:t>
            </a:r>
          </a:p>
          <a:p>
            <a:pPr marL="457200" indent="-457200" algn="ctr">
              <a:buNone/>
            </a:pPr>
            <a:r>
              <a:rPr lang="ru-RU" sz="2400" dirty="0" smtClean="0"/>
              <a:t>Зимой в парке.</a:t>
            </a:r>
          </a:p>
          <a:p>
            <a:pPr marL="457200" indent="-457200" algn="ctr">
              <a:buNone/>
            </a:pPr>
            <a:r>
              <a:rPr lang="ru-RU" sz="2400" dirty="0" smtClean="0"/>
              <a:t>План:</a:t>
            </a:r>
          </a:p>
          <a:p>
            <a:pPr marL="457200" indent="-457200">
              <a:buAutoNum type="arabicPeriod"/>
            </a:pPr>
            <a:r>
              <a:rPr lang="ru-RU" sz="2400" dirty="0" smtClean="0"/>
              <a:t>Зимним днем в парке.</a:t>
            </a:r>
          </a:p>
          <a:p>
            <a:pPr marL="457200" indent="-457200">
              <a:buAutoNum type="arabicPeriod"/>
            </a:pPr>
            <a:r>
              <a:rPr lang="ru-RU" sz="2400" dirty="0" smtClean="0"/>
              <a:t>Описание погоды.</a:t>
            </a:r>
          </a:p>
          <a:p>
            <a:pPr marL="457200" indent="-457200">
              <a:buAutoNum type="arabicPeriod"/>
            </a:pPr>
            <a:r>
              <a:rPr lang="ru-RU" sz="2400" dirty="0" smtClean="0"/>
              <a:t>Игры и развлечения детей.</a:t>
            </a:r>
          </a:p>
          <a:p>
            <a:pPr marL="457200" indent="-457200">
              <a:buAutoNum type="arabicPeriod"/>
            </a:pPr>
            <a:r>
              <a:rPr lang="ru-RU" sz="2400" dirty="0" smtClean="0"/>
              <a:t> Хорошо зимой в парке!</a:t>
            </a:r>
          </a:p>
          <a:p>
            <a:pPr marL="457200" indent="-457200">
              <a:buNone/>
            </a:pP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 повествование.</a:t>
            </a:r>
            <a:endParaRPr lang="ru-RU" dirty="0"/>
          </a:p>
        </p:txBody>
      </p:sp>
      <p:sp>
        <p:nvSpPr>
          <p:cNvPr id="3" name="Содержимое 2"/>
          <p:cNvSpPr>
            <a:spLocks noGrp="1"/>
          </p:cNvSpPr>
          <p:nvPr>
            <p:ph idx="1"/>
          </p:nvPr>
        </p:nvSpPr>
        <p:spPr/>
        <p:txBody>
          <a:bodyPr>
            <a:normAutofit/>
          </a:bodyPr>
          <a:lstStyle/>
          <a:p>
            <a:r>
              <a:rPr lang="ru-RU" sz="2400" dirty="0" smtClean="0"/>
              <a:t>Схема построения повествовательного текста.</a:t>
            </a:r>
          </a:p>
          <a:p>
            <a:pPr>
              <a:buNone/>
            </a:pPr>
            <a:r>
              <a:rPr lang="ru-RU" sz="2400" dirty="0" smtClean="0"/>
              <a:t>1.Начало действия</a:t>
            </a:r>
          </a:p>
          <a:p>
            <a:pPr>
              <a:buNone/>
            </a:pPr>
            <a:r>
              <a:rPr lang="ru-RU" sz="2400" dirty="0" smtClean="0"/>
              <a:t>а) место</a:t>
            </a:r>
          </a:p>
          <a:p>
            <a:pPr>
              <a:buNone/>
            </a:pPr>
            <a:r>
              <a:rPr lang="ru-RU" sz="2400" dirty="0" smtClean="0"/>
              <a:t>в)время</a:t>
            </a:r>
          </a:p>
          <a:p>
            <a:pPr>
              <a:buNone/>
            </a:pPr>
            <a:r>
              <a:rPr lang="ru-RU" sz="2400" dirty="0" smtClean="0"/>
              <a:t>2.Развитие действия</a:t>
            </a:r>
          </a:p>
          <a:p>
            <a:pPr>
              <a:buNone/>
            </a:pPr>
            <a:r>
              <a:rPr lang="ru-RU" sz="2400" dirty="0" smtClean="0"/>
              <a:t>а) Сообщение о действующем лице</a:t>
            </a:r>
          </a:p>
          <a:p>
            <a:pPr>
              <a:buNone/>
            </a:pPr>
            <a:r>
              <a:rPr lang="ru-RU" sz="2400" dirty="0" smtClean="0"/>
              <a:t>б) Особенности и порядок действий</a:t>
            </a:r>
          </a:p>
          <a:p>
            <a:pPr>
              <a:buNone/>
            </a:pPr>
            <a:r>
              <a:rPr lang="ru-RU" sz="2400" dirty="0" smtClean="0"/>
              <a:t>3. Кульминация</a:t>
            </a:r>
          </a:p>
          <a:p>
            <a:pPr>
              <a:buNone/>
            </a:pPr>
            <a:r>
              <a:rPr lang="ru-RU" sz="2400" dirty="0" smtClean="0"/>
              <a:t>4. Вывод</a:t>
            </a:r>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Сочинение-описание.</a:t>
            </a:r>
            <a:endParaRPr lang="ru-RU" dirty="0"/>
          </a:p>
        </p:txBody>
      </p:sp>
      <p:sp>
        <p:nvSpPr>
          <p:cNvPr id="3" name="Содержимое 2"/>
          <p:cNvSpPr>
            <a:spLocks noGrp="1"/>
          </p:cNvSpPr>
          <p:nvPr>
            <p:ph idx="1"/>
          </p:nvPr>
        </p:nvSpPr>
        <p:spPr/>
        <p:txBody>
          <a:bodyPr/>
          <a:lstStyle/>
          <a:p>
            <a:r>
              <a:rPr lang="ru-RU" sz="2400" dirty="0" smtClean="0"/>
              <a:t>Схема построения описания.</a:t>
            </a:r>
          </a:p>
          <a:p>
            <a:pPr>
              <a:buNone/>
            </a:pPr>
            <a:endParaRPr lang="ru-RU" dirty="0" smtClean="0"/>
          </a:p>
          <a:p>
            <a:pPr marL="514350" indent="-514350">
              <a:buAutoNum type="arabicPeriod"/>
            </a:pPr>
            <a:r>
              <a:rPr lang="ru-RU" sz="2400" dirty="0" smtClean="0"/>
              <a:t>Представление объекта речи.</a:t>
            </a:r>
          </a:p>
          <a:p>
            <a:pPr marL="514350" indent="-514350">
              <a:buAutoNum type="arabicPeriod"/>
            </a:pPr>
            <a:r>
              <a:rPr lang="ru-RU" sz="2400" dirty="0" smtClean="0"/>
              <a:t>Наиболее характерные признаки объекта речи.</a:t>
            </a:r>
          </a:p>
          <a:p>
            <a:pPr marL="514350" indent="-514350">
              <a:buAutoNum type="arabicPeriod"/>
            </a:pPr>
            <a:r>
              <a:rPr lang="ru-RU" sz="2400" dirty="0" smtClean="0"/>
              <a:t>Оценка объекта речи.</a:t>
            </a:r>
          </a:p>
          <a:p>
            <a:pPr marL="514350" indent="-514350">
              <a:buAutoNum type="arabicPeriod"/>
            </a:pPr>
            <a:r>
              <a:rPr lang="ru-RU" sz="2400" dirty="0" smtClean="0"/>
              <a:t>Заключение и вывод.</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Сочинение-рассуждение.</a:t>
            </a:r>
            <a:endParaRPr lang="ru-RU" dirty="0"/>
          </a:p>
        </p:txBody>
      </p:sp>
      <p:sp>
        <p:nvSpPr>
          <p:cNvPr id="3" name="Содержимое 2"/>
          <p:cNvSpPr>
            <a:spLocks noGrp="1"/>
          </p:cNvSpPr>
          <p:nvPr>
            <p:ph idx="1"/>
          </p:nvPr>
        </p:nvSpPr>
        <p:spPr/>
        <p:txBody>
          <a:bodyPr>
            <a:normAutofit/>
          </a:bodyPr>
          <a:lstStyle/>
          <a:p>
            <a:r>
              <a:rPr lang="ru-RU" sz="2400" dirty="0" smtClean="0"/>
              <a:t>Схема </a:t>
            </a:r>
            <a:r>
              <a:rPr lang="ru-RU" sz="2400" dirty="0" smtClean="0"/>
              <a:t>построения текста</a:t>
            </a:r>
            <a:r>
              <a:rPr lang="en-US" sz="2400" dirty="0" smtClean="0"/>
              <a:t>-</a:t>
            </a:r>
            <a:r>
              <a:rPr lang="ru-RU" sz="2400" dirty="0" smtClean="0"/>
              <a:t> рассуждения</a:t>
            </a:r>
            <a:r>
              <a:rPr lang="en-US" sz="2400" dirty="0" smtClean="0"/>
              <a:t> </a:t>
            </a:r>
            <a:r>
              <a:rPr lang="ru-RU" sz="2400" dirty="0" smtClean="0"/>
              <a:t>.</a:t>
            </a:r>
            <a:endParaRPr lang="ru-RU" sz="2400" dirty="0" smtClean="0"/>
          </a:p>
          <a:p>
            <a:pPr>
              <a:buNone/>
            </a:pPr>
            <a:endParaRPr lang="ru-RU" sz="2400" dirty="0" smtClean="0"/>
          </a:p>
          <a:p>
            <a:pPr>
              <a:buNone/>
            </a:pPr>
            <a:r>
              <a:rPr lang="ru-RU" sz="2400" dirty="0" smtClean="0"/>
              <a:t>1.Вступление.</a:t>
            </a:r>
          </a:p>
          <a:p>
            <a:pPr>
              <a:buNone/>
            </a:pPr>
            <a:r>
              <a:rPr lang="ru-RU" sz="2400" dirty="0" smtClean="0"/>
              <a:t>2. Тезис(основная мысль, которая будет доказываться)</a:t>
            </a:r>
          </a:p>
          <a:p>
            <a:pPr>
              <a:buNone/>
            </a:pPr>
            <a:r>
              <a:rPr lang="ru-RU" sz="2400" dirty="0" smtClean="0"/>
              <a:t>3. Аргументы (доказательства)</a:t>
            </a:r>
          </a:p>
          <a:p>
            <a:pPr>
              <a:buNone/>
            </a:pPr>
            <a:r>
              <a:rPr lang="ru-RU" sz="2400" dirty="0" smtClean="0"/>
              <a:t>а)доводы</a:t>
            </a:r>
          </a:p>
          <a:p>
            <a:pPr>
              <a:buNone/>
            </a:pPr>
            <a:r>
              <a:rPr lang="ru-RU" sz="2400" dirty="0" smtClean="0"/>
              <a:t>б)примеры, случаи ,факты, цифры</a:t>
            </a:r>
          </a:p>
          <a:p>
            <a:pPr>
              <a:buNone/>
            </a:pPr>
            <a:r>
              <a:rPr lang="ru-RU" sz="2400" dirty="0" smtClean="0"/>
              <a:t>в)мнения авторитетных людей, цитаты</a:t>
            </a:r>
          </a:p>
          <a:p>
            <a:pPr>
              <a:buNone/>
            </a:pPr>
            <a:r>
              <a:rPr lang="ru-RU" sz="2400" dirty="0" smtClean="0"/>
              <a:t>4. Выводы</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 тип текста.</a:t>
            </a:r>
            <a:endParaRPr lang="ru-RU" dirty="0"/>
          </a:p>
        </p:txBody>
      </p:sp>
      <p:sp>
        <p:nvSpPr>
          <p:cNvPr id="3" name="Содержимое 2"/>
          <p:cNvSpPr>
            <a:spLocks noGrp="1"/>
          </p:cNvSpPr>
          <p:nvPr>
            <p:ph idx="1"/>
          </p:nvPr>
        </p:nvSpPr>
        <p:spPr/>
        <p:txBody>
          <a:bodyPr>
            <a:normAutofit/>
          </a:bodyPr>
          <a:lstStyle/>
          <a:p>
            <a:pPr>
              <a:buNone/>
            </a:pPr>
            <a:r>
              <a:rPr lang="ru-RU" sz="2400" dirty="0" smtClean="0"/>
              <a:t>      </a:t>
            </a:r>
          </a:p>
          <a:p>
            <a:pPr>
              <a:buNone/>
            </a:pPr>
            <a:r>
              <a:rPr lang="ru-RU" sz="2400" dirty="0" smtClean="0"/>
              <a:t>              Петух был такой красивый и смелый. На шее огненное ожерелье. Спина серая в мелких белых </a:t>
            </a:r>
            <a:r>
              <a:rPr lang="ru-RU" sz="2400" dirty="0" err="1" smtClean="0"/>
              <a:t>пестринках</a:t>
            </a:r>
            <a:r>
              <a:rPr lang="ru-RU" sz="2400" dirty="0" smtClean="0"/>
              <a:t>, а в пышном хвосте длинные, серпообразные сине-черные перья. Он выступал вперед широкой отливающей бронзой грудью, высоко, будто на параде, поднимал лапу с загнутыми острыми шпорами.</a:t>
            </a:r>
          </a:p>
          <a:p>
            <a:pPr algn="r">
              <a:buNone/>
            </a:pPr>
            <a:r>
              <a:rPr lang="ru-RU" sz="2400" dirty="0" smtClean="0"/>
              <a:t>По Е. Носову</a:t>
            </a:r>
            <a:endParaRPr 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Антонимы.</a:t>
            </a:r>
            <a:endParaRPr lang="ru-RU" dirty="0"/>
          </a:p>
        </p:txBody>
      </p:sp>
      <p:sp>
        <p:nvSpPr>
          <p:cNvPr id="3" name="Содержимое 2"/>
          <p:cNvSpPr>
            <a:spLocks noGrp="1"/>
          </p:cNvSpPr>
          <p:nvPr>
            <p:ph idx="1"/>
          </p:nvPr>
        </p:nvSpPr>
        <p:spPr/>
        <p:txBody>
          <a:bodyPr/>
          <a:lstStyle/>
          <a:p>
            <a:r>
              <a:rPr lang="ru-RU" sz="2400" dirty="0" smtClean="0"/>
              <a:t>Слова, противоположные по значению</a:t>
            </a:r>
            <a:r>
              <a:rPr lang="ru-RU" dirty="0" smtClean="0"/>
              <a:t>.</a:t>
            </a:r>
          </a:p>
          <a:p>
            <a:pPr algn="ctr">
              <a:buNone/>
            </a:pPr>
            <a:r>
              <a:rPr lang="ru-RU" sz="2400" dirty="0" smtClean="0"/>
              <a:t>зима- </a:t>
            </a:r>
          </a:p>
          <a:p>
            <a:pPr algn="ctr">
              <a:buNone/>
            </a:pPr>
            <a:r>
              <a:rPr lang="ru-RU" sz="2400" dirty="0" smtClean="0"/>
              <a:t>грязь-</a:t>
            </a:r>
          </a:p>
          <a:p>
            <a:pPr algn="ctr">
              <a:buNone/>
            </a:pPr>
            <a:r>
              <a:rPr lang="ru-RU" sz="2400" dirty="0" smtClean="0"/>
              <a:t>трудный- </a:t>
            </a:r>
          </a:p>
          <a:p>
            <a:pPr algn="ctr">
              <a:buNone/>
            </a:pPr>
            <a:r>
              <a:rPr lang="ru-RU" sz="2400" dirty="0" smtClean="0"/>
              <a:t>белый-</a:t>
            </a:r>
          </a:p>
          <a:p>
            <a:pPr algn="ctr">
              <a:buNone/>
            </a:pPr>
            <a:r>
              <a:rPr lang="ru-RU" sz="2400" dirty="0" smtClean="0"/>
              <a:t>любить- </a:t>
            </a:r>
          </a:p>
          <a:p>
            <a:pPr algn="ctr">
              <a:buNone/>
            </a:pPr>
            <a:r>
              <a:rPr lang="ru-RU" sz="2400" dirty="0" smtClean="0"/>
              <a:t>спасти-</a:t>
            </a:r>
          </a:p>
          <a:p>
            <a:pPr algn="ctr">
              <a:buNone/>
            </a:pPr>
            <a:r>
              <a:rPr lang="ru-RU" sz="2400" dirty="0" smtClean="0"/>
              <a:t>говорить-</a:t>
            </a:r>
          </a:p>
          <a:p>
            <a:pPr algn="ctr">
              <a:buNone/>
            </a:pPr>
            <a:r>
              <a:rPr lang="ru-RU" sz="2400" dirty="0" smtClean="0"/>
              <a:t>верный-</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Вставь слово.</a:t>
            </a:r>
            <a:endParaRPr lang="ru-RU" dirty="0"/>
          </a:p>
        </p:txBody>
      </p:sp>
      <p:sp>
        <p:nvSpPr>
          <p:cNvPr id="3" name="Содержимое 2"/>
          <p:cNvSpPr>
            <a:spLocks noGrp="1"/>
          </p:cNvSpPr>
          <p:nvPr>
            <p:ph idx="1"/>
          </p:nvPr>
        </p:nvSpPr>
        <p:spPr/>
        <p:txBody>
          <a:bodyPr>
            <a:normAutofit/>
          </a:bodyPr>
          <a:lstStyle/>
          <a:p>
            <a:r>
              <a:rPr lang="ru-RU" sz="2400" dirty="0" smtClean="0"/>
              <a:t>Прочитайте текст. Подберите и напишите подходящие по смыслу слова.</a:t>
            </a:r>
          </a:p>
          <a:p>
            <a:pPr>
              <a:buNone/>
            </a:pPr>
            <a:endParaRPr lang="ru-RU" sz="2400" dirty="0" smtClean="0"/>
          </a:p>
          <a:p>
            <a:pPr>
              <a:buNone/>
            </a:pPr>
            <a:r>
              <a:rPr lang="ru-RU" sz="2400" dirty="0"/>
              <a:t> </a:t>
            </a:r>
            <a:r>
              <a:rPr lang="ru-RU" sz="2400" dirty="0" smtClean="0"/>
              <a:t>          (Какой?) … ветер (как?) … загудел в вышине. Деревья (что сделали?) … . (Какие?) … капли дождя (как?) … (что сделали?) …,  …  по листьям. (Что  сделала?) …  молния, и гроза (что  сделала?) … .  Дождь полил (как?) … .</a:t>
            </a:r>
          </a:p>
          <a:p>
            <a:pPr algn="r">
              <a:buNone/>
            </a:pPr>
            <a:r>
              <a:rPr lang="ru-RU" sz="2400" dirty="0" smtClean="0"/>
              <a:t>По И. Тургеневу</a:t>
            </a: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Синонимы.</a:t>
            </a:r>
            <a:endParaRPr lang="ru-RU" dirty="0"/>
          </a:p>
        </p:txBody>
      </p:sp>
      <p:sp>
        <p:nvSpPr>
          <p:cNvPr id="3" name="Содержимое 2"/>
          <p:cNvSpPr>
            <a:spLocks noGrp="1"/>
          </p:cNvSpPr>
          <p:nvPr>
            <p:ph idx="1"/>
          </p:nvPr>
        </p:nvSpPr>
        <p:spPr>
          <a:xfrm>
            <a:off x="457200" y="1600200"/>
            <a:ext cx="8229600" cy="4972071"/>
          </a:xfrm>
        </p:spPr>
        <p:txBody>
          <a:bodyPr>
            <a:normAutofit lnSpcReduction="10000"/>
          </a:bodyPr>
          <a:lstStyle/>
          <a:p>
            <a:r>
              <a:rPr lang="ru-RU" sz="2400" dirty="0" smtClean="0"/>
              <a:t>Слова, близкие по значению.</a:t>
            </a:r>
          </a:p>
          <a:p>
            <a:r>
              <a:rPr lang="ru-RU" sz="2400" dirty="0" smtClean="0"/>
              <a:t>неряшливый – ... </a:t>
            </a:r>
            <a:br>
              <a:rPr lang="ru-RU" sz="2400" dirty="0" smtClean="0"/>
            </a:br>
            <a:r>
              <a:rPr lang="ru-RU" sz="2400" dirty="0" smtClean="0"/>
              <a:t>быстрый – ... </a:t>
            </a:r>
            <a:br>
              <a:rPr lang="ru-RU" sz="2400" dirty="0" smtClean="0"/>
            </a:br>
            <a:r>
              <a:rPr lang="ru-RU" sz="2400" dirty="0" smtClean="0"/>
              <a:t>ласковый – ... </a:t>
            </a:r>
            <a:br>
              <a:rPr lang="ru-RU" sz="2400" dirty="0" smtClean="0"/>
            </a:br>
            <a:r>
              <a:rPr lang="ru-RU" sz="2400" dirty="0" smtClean="0"/>
              <a:t>мудрый – ... </a:t>
            </a:r>
            <a:br>
              <a:rPr lang="ru-RU" sz="2400" dirty="0" smtClean="0"/>
            </a:br>
            <a:r>
              <a:rPr lang="ru-RU" sz="2400" dirty="0" smtClean="0"/>
              <a:t>косматый – ... </a:t>
            </a:r>
            <a:br>
              <a:rPr lang="ru-RU" sz="2400" dirty="0" smtClean="0"/>
            </a:br>
            <a:r>
              <a:rPr lang="ru-RU" sz="2400" dirty="0" smtClean="0"/>
              <a:t>холодный – ... </a:t>
            </a:r>
            <a:br>
              <a:rPr lang="ru-RU" sz="2400" dirty="0" smtClean="0"/>
            </a:br>
            <a:r>
              <a:rPr lang="ru-RU" sz="2400" dirty="0" smtClean="0"/>
              <a:t>злой – ...</a:t>
            </a:r>
          </a:p>
          <a:p>
            <a:r>
              <a:rPr lang="ru-RU" sz="2400" dirty="0" smtClean="0"/>
              <a:t>смирный – ...</a:t>
            </a:r>
            <a:br>
              <a:rPr lang="ru-RU" sz="2400" dirty="0" smtClean="0"/>
            </a:br>
            <a:r>
              <a:rPr lang="ru-RU" sz="2400" dirty="0" smtClean="0"/>
              <a:t>душистый – ...</a:t>
            </a:r>
            <a:br>
              <a:rPr lang="ru-RU" sz="2400" dirty="0" smtClean="0"/>
            </a:br>
            <a:r>
              <a:rPr lang="ru-RU" sz="2400" dirty="0" smtClean="0"/>
              <a:t>ветхий – ...</a:t>
            </a:r>
            <a:br>
              <a:rPr lang="ru-RU" sz="2400" dirty="0" smtClean="0"/>
            </a:br>
            <a:r>
              <a:rPr lang="ru-RU" sz="2400" dirty="0" smtClean="0"/>
              <a:t>страшный – ...</a:t>
            </a:r>
            <a:br>
              <a:rPr lang="ru-RU" sz="2400" dirty="0" smtClean="0"/>
            </a:br>
            <a:r>
              <a:rPr lang="ru-RU" sz="2400" dirty="0" smtClean="0"/>
              <a:t>липкий – ...</a:t>
            </a:r>
            <a:br>
              <a:rPr lang="ru-RU" sz="2400" dirty="0" smtClean="0"/>
            </a:br>
            <a:r>
              <a:rPr lang="ru-RU" sz="2400" dirty="0" smtClean="0"/>
              <a:t>влажный – ...</a:t>
            </a:r>
          </a:p>
          <a:p>
            <a:endParaRPr 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Фразеологизмы</a:t>
            </a:r>
            <a:r>
              <a:rPr lang="ru-RU" dirty="0" smtClean="0"/>
              <a:t>.</a:t>
            </a:r>
            <a:endParaRPr lang="ru-RU" dirty="0"/>
          </a:p>
        </p:txBody>
      </p:sp>
      <p:sp>
        <p:nvSpPr>
          <p:cNvPr id="3" name="Содержимое 2"/>
          <p:cNvSpPr>
            <a:spLocks noGrp="1"/>
          </p:cNvSpPr>
          <p:nvPr>
            <p:ph idx="1"/>
          </p:nvPr>
        </p:nvSpPr>
        <p:spPr/>
        <p:txBody>
          <a:bodyPr/>
          <a:lstStyle/>
          <a:p>
            <a:pPr lvl="0"/>
            <a:r>
              <a:rPr lang="ru-RU" dirty="0" smtClean="0"/>
              <a:t>Хоть шаром покати – ... ... .</a:t>
            </a:r>
          </a:p>
          <a:p>
            <a:pPr lvl="0"/>
            <a:r>
              <a:rPr lang="ru-RU" dirty="0" smtClean="0"/>
              <a:t>Цены нет – ... ... .</a:t>
            </a:r>
          </a:p>
          <a:p>
            <a:pPr lvl="0"/>
            <a:r>
              <a:rPr lang="ru-RU" dirty="0" smtClean="0"/>
              <a:t>Хоть пруд пруди – ... ... .</a:t>
            </a:r>
          </a:p>
          <a:p>
            <a:pPr lvl="0"/>
            <a:r>
              <a:rPr lang="ru-RU" dirty="0" smtClean="0"/>
              <a:t>Сесть в лужу – ... ... .</a:t>
            </a:r>
          </a:p>
          <a:p>
            <a:pPr lvl="0"/>
            <a:r>
              <a:rPr lang="ru-RU" dirty="0" smtClean="0"/>
              <a:t>Мухи не обидит – ... ... .</a:t>
            </a:r>
          </a:p>
          <a:p>
            <a:pPr lvl="0"/>
            <a:r>
              <a:rPr lang="ru-RU" dirty="0" smtClean="0"/>
              <a:t>На вес золота – ... ... .</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Вставь слово.</a:t>
            </a:r>
            <a:endParaRPr lang="ru-RU" dirty="0"/>
          </a:p>
        </p:txBody>
      </p:sp>
      <p:sp>
        <p:nvSpPr>
          <p:cNvPr id="3" name="Содержимое 2"/>
          <p:cNvSpPr>
            <a:spLocks noGrp="1"/>
          </p:cNvSpPr>
          <p:nvPr>
            <p:ph idx="1"/>
          </p:nvPr>
        </p:nvSpPr>
        <p:spPr/>
        <p:txBody>
          <a:bodyPr>
            <a:normAutofit/>
          </a:bodyPr>
          <a:lstStyle/>
          <a:p>
            <a:r>
              <a:rPr lang="ru-RU" sz="2400" dirty="0" smtClean="0"/>
              <a:t>Прочитайте текст. При списывании выберите слово, которое в большей степени подходит к сказке.</a:t>
            </a:r>
          </a:p>
          <a:p>
            <a:pPr>
              <a:buNone/>
            </a:pPr>
            <a:endParaRPr lang="ru-RU" sz="2400" dirty="0" smtClean="0"/>
          </a:p>
          <a:p>
            <a:pPr>
              <a:buNone/>
            </a:pPr>
            <a:r>
              <a:rPr lang="ru-RU" sz="2400" dirty="0"/>
              <a:t> </a:t>
            </a:r>
            <a:r>
              <a:rPr lang="ru-RU" sz="2400" dirty="0" smtClean="0"/>
              <a:t>      Жил-был в одной деревне мужик Иван. (Задумал, решил) он своего брата( маленького, меньшего) в соседнем селе навестить. День был жаркий, дорога пыльная, долгая. Иван (устал, утомился). Сел он под березку, лапти свои (скинул, снял). Сидит Иван (ест, закусывает) хлеб. Достал он кувшин, решил (воды, водицы) испить. Вот видит, по зеленой( траве, травушке) ползет жук.</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Продолжи…</a:t>
            </a:r>
            <a:endParaRPr lang="ru-RU" dirty="0"/>
          </a:p>
        </p:txBody>
      </p:sp>
      <p:sp>
        <p:nvSpPr>
          <p:cNvPr id="3" name="Содержимое 2"/>
          <p:cNvSpPr>
            <a:spLocks noGrp="1"/>
          </p:cNvSpPr>
          <p:nvPr>
            <p:ph idx="1"/>
          </p:nvPr>
        </p:nvSpPr>
        <p:spPr/>
        <p:txBody>
          <a:bodyPr>
            <a:normAutofit/>
          </a:bodyPr>
          <a:lstStyle/>
          <a:p>
            <a:r>
              <a:rPr lang="ru-RU" sz="2400" dirty="0" smtClean="0"/>
              <a:t>Внимательно прочитайте начало текста. Придумайте и запишите продолжение в стиле автора.</a:t>
            </a:r>
          </a:p>
          <a:p>
            <a:pPr>
              <a:buNone/>
            </a:pPr>
            <a:r>
              <a:rPr lang="ru-RU" sz="2400" dirty="0"/>
              <a:t> </a:t>
            </a:r>
            <a:r>
              <a:rPr lang="ru-RU" sz="2400" dirty="0" smtClean="0"/>
              <a:t>         </a:t>
            </a:r>
          </a:p>
          <a:p>
            <a:pPr>
              <a:buNone/>
            </a:pPr>
            <a:r>
              <a:rPr lang="ru-RU" sz="2400" dirty="0"/>
              <a:t> </a:t>
            </a:r>
            <a:r>
              <a:rPr lang="ru-RU" sz="2400" dirty="0" smtClean="0"/>
              <a:t>             1.  Вдруг вынырнула девчонка махонькая. Волосенки рыженькие …</a:t>
            </a:r>
          </a:p>
          <a:p>
            <a:pPr>
              <a:buNone/>
            </a:pPr>
            <a:r>
              <a:rPr lang="ru-RU" sz="2400" dirty="0"/>
              <a:t> </a:t>
            </a:r>
            <a:r>
              <a:rPr lang="ru-RU" sz="2400" dirty="0" smtClean="0"/>
              <a:t>             2. Залез в бутылку таракан.</a:t>
            </a:r>
          </a:p>
          <a:p>
            <a:pPr>
              <a:buNone/>
            </a:pPr>
            <a:r>
              <a:rPr lang="ru-RU" sz="2400" dirty="0" smtClean="0"/>
              <a:t>                   А вылезти не смог…</a:t>
            </a:r>
          </a:p>
          <a:p>
            <a:pPr>
              <a:buNone/>
            </a:pPr>
            <a:r>
              <a:rPr lang="ru-RU" sz="2400" dirty="0"/>
              <a:t> </a:t>
            </a:r>
            <a:r>
              <a:rPr lang="ru-RU" sz="2400" dirty="0" smtClean="0"/>
              <a:t>             3.Очень многие считают,</a:t>
            </a:r>
          </a:p>
          <a:p>
            <a:pPr>
              <a:buNone/>
            </a:pPr>
            <a:r>
              <a:rPr lang="ru-RU" sz="2400" dirty="0"/>
              <a:t> </a:t>
            </a:r>
            <a:r>
              <a:rPr lang="ru-RU" sz="2400" dirty="0" smtClean="0"/>
              <a:t>                Что коровы не летают…</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Найди значение слова.</a:t>
            </a:r>
            <a:endParaRPr lang="ru-RU" dirty="0"/>
          </a:p>
        </p:txBody>
      </p:sp>
      <p:sp>
        <p:nvSpPr>
          <p:cNvPr id="3" name="Содержимое 2"/>
          <p:cNvSpPr>
            <a:spLocks noGrp="1"/>
          </p:cNvSpPr>
          <p:nvPr>
            <p:ph idx="1"/>
          </p:nvPr>
        </p:nvSpPr>
        <p:spPr>
          <a:xfrm>
            <a:off x="457200" y="1600200"/>
            <a:ext cx="8401080" cy="4525963"/>
          </a:xfrm>
        </p:spPr>
        <p:txBody>
          <a:bodyPr>
            <a:normAutofit/>
          </a:bodyPr>
          <a:lstStyle/>
          <a:p>
            <a:r>
              <a:rPr lang="ru-RU" sz="2400" dirty="0" smtClean="0"/>
              <a:t>Прочитайте данные слова и покажите стрелочками верные значения этих слов.</a:t>
            </a:r>
          </a:p>
          <a:p>
            <a:pPr>
              <a:buNone/>
            </a:pPr>
            <a:r>
              <a:rPr lang="ru-RU" sz="2400" dirty="0"/>
              <a:t> </a:t>
            </a:r>
            <a:r>
              <a:rPr lang="ru-RU" sz="2400" dirty="0" smtClean="0"/>
              <a:t>         </a:t>
            </a:r>
          </a:p>
          <a:p>
            <a:pPr>
              <a:buNone/>
            </a:pPr>
            <a:r>
              <a:rPr lang="ru-RU" sz="2400" dirty="0" smtClean="0"/>
              <a:t> знойный       нагретый, имеющий высокую температуру</a:t>
            </a:r>
          </a:p>
          <a:p>
            <a:pPr>
              <a:buNone/>
            </a:pPr>
            <a:r>
              <a:rPr lang="ru-RU" sz="2400" dirty="0" smtClean="0"/>
              <a:t>палящий       дающий много тепла</a:t>
            </a:r>
          </a:p>
          <a:p>
            <a:pPr>
              <a:buNone/>
            </a:pPr>
            <a:r>
              <a:rPr lang="ru-RU" sz="2400" dirty="0" smtClean="0"/>
              <a:t> жаркий        очень нагретый</a:t>
            </a:r>
          </a:p>
          <a:p>
            <a:pPr>
              <a:buNone/>
            </a:pPr>
            <a:r>
              <a:rPr lang="ru-RU" sz="2400" dirty="0" smtClean="0"/>
              <a:t>жгучий          который жжет, вызывающий ощущение жжения </a:t>
            </a:r>
          </a:p>
          <a:p>
            <a:pPr>
              <a:buNone/>
            </a:pPr>
            <a:r>
              <a:rPr lang="ru-RU" sz="2400" dirty="0" smtClean="0"/>
              <a:t>горячий        не только горячий, но и причиняющий боль </a:t>
            </a:r>
            <a:r>
              <a:rPr lang="ru-RU" sz="2400" dirty="0" err="1" smtClean="0"/>
              <a:t>жже</a:t>
            </a:r>
            <a:r>
              <a:rPr lang="ru-RU" sz="2400" dirty="0" smtClean="0"/>
              <a:t>-             </a:t>
            </a:r>
            <a:r>
              <a:rPr lang="ru-RU" sz="2400" dirty="0" err="1" smtClean="0"/>
              <a:t>ния</a:t>
            </a:r>
            <a:r>
              <a:rPr lang="ru-RU" sz="2400" dirty="0" smtClean="0"/>
              <a:t>                   </a:t>
            </a:r>
          </a:p>
          <a:p>
            <a:pPr>
              <a:buNone/>
            </a:pP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Составь рассказ.</a:t>
            </a:r>
            <a:endParaRPr lang="ru-RU" dirty="0"/>
          </a:p>
        </p:txBody>
      </p:sp>
      <p:sp>
        <p:nvSpPr>
          <p:cNvPr id="3" name="Содержимое 2"/>
          <p:cNvSpPr>
            <a:spLocks noGrp="1"/>
          </p:cNvSpPr>
          <p:nvPr>
            <p:ph idx="1"/>
          </p:nvPr>
        </p:nvSpPr>
        <p:spPr/>
        <p:txBody>
          <a:bodyPr>
            <a:normAutofit/>
          </a:bodyPr>
          <a:lstStyle/>
          <a:p>
            <a:r>
              <a:rPr lang="ru-RU" sz="2400" dirty="0" smtClean="0"/>
              <a:t>Расположите предложения так, чтобы вышел связный рассказ.</a:t>
            </a:r>
          </a:p>
          <a:p>
            <a:pPr>
              <a:buNone/>
            </a:pPr>
            <a:r>
              <a:rPr lang="ru-RU" sz="2400" dirty="0"/>
              <a:t> </a:t>
            </a:r>
            <a:r>
              <a:rPr lang="ru-RU" sz="2400" dirty="0" smtClean="0"/>
              <a:t>    </a:t>
            </a:r>
          </a:p>
          <a:p>
            <a:pPr>
              <a:buNone/>
            </a:pPr>
            <a:r>
              <a:rPr lang="ru-RU" sz="2400" dirty="0" smtClean="0"/>
              <a:t> Там жила злая змея.</a:t>
            </a:r>
          </a:p>
          <a:p>
            <a:pPr>
              <a:buNone/>
            </a:pPr>
            <a:r>
              <a:rPr lang="ru-RU" sz="2400" dirty="0" smtClean="0"/>
              <a:t>По дороге он встретил лису.</a:t>
            </a:r>
          </a:p>
          <a:p>
            <a:pPr>
              <a:buNone/>
            </a:pPr>
            <a:r>
              <a:rPr lang="ru-RU" sz="2400" dirty="0" smtClean="0"/>
              <a:t>Лиса была сердита и голодна.</a:t>
            </a:r>
          </a:p>
          <a:p>
            <a:pPr>
              <a:buNone/>
            </a:pPr>
            <a:r>
              <a:rPr lang="ru-RU" sz="2400" dirty="0" smtClean="0"/>
              <a:t>У кролика дрогнуло сердце.</a:t>
            </a:r>
          </a:p>
          <a:p>
            <a:pPr>
              <a:buNone/>
            </a:pPr>
            <a:r>
              <a:rPr lang="ru-RU" sz="2400" dirty="0" smtClean="0"/>
              <a:t>Он бросился к пещере.</a:t>
            </a:r>
          </a:p>
          <a:p>
            <a:pPr>
              <a:buNone/>
            </a:pPr>
            <a:r>
              <a:rPr lang="ru-RU" sz="2400" dirty="0" smtClean="0"/>
              <a:t>Маленький кролик бежал домой.</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Редактирование текста</a:t>
            </a:r>
            <a:endParaRPr lang="ru-RU" dirty="0"/>
          </a:p>
        </p:txBody>
      </p:sp>
      <p:sp>
        <p:nvSpPr>
          <p:cNvPr id="3" name="Содержимое 2"/>
          <p:cNvSpPr>
            <a:spLocks noGrp="1"/>
          </p:cNvSpPr>
          <p:nvPr>
            <p:ph idx="1"/>
          </p:nvPr>
        </p:nvSpPr>
        <p:spPr/>
        <p:txBody>
          <a:bodyPr>
            <a:normAutofit/>
          </a:bodyPr>
          <a:lstStyle/>
          <a:p>
            <a:r>
              <a:rPr lang="ru-RU" sz="2400" dirty="0" smtClean="0"/>
              <a:t>Прочитайте текст. Замените повторяющиеся слова синонимами. Запишите текст.</a:t>
            </a:r>
          </a:p>
          <a:p>
            <a:pPr>
              <a:buNone/>
            </a:pPr>
            <a:r>
              <a:rPr lang="ru-RU" sz="2400" dirty="0" smtClean="0"/>
              <a:t> </a:t>
            </a:r>
          </a:p>
          <a:p>
            <a:pPr>
              <a:buNone/>
            </a:pPr>
            <a:r>
              <a:rPr lang="ru-RU" sz="2400" dirty="0"/>
              <a:t> </a:t>
            </a:r>
            <a:r>
              <a:rPr lang="ru-RU" sz="2400" dirty="0" smtClean="0"/>
              <a:t>                                                  ***</a:t>
            </a:r>
            <a:endParaRPr lang="ru-RU" sz="2400" dirty="0"/>
          </a:p>
          <a:p>
            <a:pPr>
              <a:buNone/>
            </a:pPr>
            <a:r>
              <a:rPr lang="ru-RU" sz="2400" dirty="0" smtClean="0"/>
              <a:t>          У нас живет пушистый кот Васька. Наш кот большой проказник. Однажды кот заметил на березе гнездо грача. Мгновенно кот полез на березу. Но грач клюнул кота в лоб. Кот бросился в дом.</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Раскрой тему.</a:t>
            </a:r>
            <a:endParaRPr lang="ru-RU" dirty="0"/>
          </a:p>
        </p:txBody>
      </p:sp>
      <p:sp>
        <p:nvSpPr>
          <p:cNvPr id="3" name="Содержимое 2"/>
          <p:cNvSpPr>
            <a:spLocks noGrp="1"/>
          </p:cNvSpPr>
          <p:nvPr>
            <p:ph idx="1"/>
          </p:nvPr>
        </p:nvSpPr>
        <p:spPr/>
        <p:txBody>
          <a:bodyPr anchor="ctr">
            <a:normAutofit/>
          </a:bodyPr>
          <a:lstStyle/>
          <a:p>
            <a:r>
              <a:rPr lang="ru-RU" sz="2400" dirty="0" smtClean="0"/>
              <a:t>Прочитайте сочинения. Определите, раскрыта ли тема. Если нет, то раскройте ее.</a:t>
            </a:r>
          </a:p>
          <a:p>
            <a:pPr>
              <a:buNone/>
            </a:pPr>
            <a:endParaRPr lang="ru-RU" sz="2400" dirty="0"/>
          </a:p>
          <a:p>
            <a:pPr algn="ctr">
              <a:buNone/>
            </a:pPr>
            <a:r>
              <a:rPr lang="ru-RU" sz="2400" dirty="0" smtClean="0"/>
              <a:t> Живой уголок.</a:t>
            </a:r>
          </a:p>
          <a:p>
            <a:pPr>
              <a:buNone/>
            </a:pPr>
            <a:r>
              <a:rPr lang="ru-RU" sz="2400" dirty="0" smtClean="0"/>
              <a:t>              Учительница предложила сделать в классе живой уголок. Мы очень обрадовались. На перемене мы долго решали, кто будет жить в живом уголке. Девочки хотели, чтобы в живом уголке жили разные птички, а мальчики хотели или морскую свинку. После уроков все пошли домой.</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Выбор местоимения.</a:t>
            </a:r>
            <a:endParaRPr lang="ru-RU" dirty="0"/>
          </a:p>
        </p:txBody>
      </p:sp>
      <p:sp>
        <p:nvSpPr>
          <p:cNvPr id="3" name="Содержимое 2"/>
          <p:cNvSpPr>
            <a:spLocks noGrp="1"/>
          </p:cNvSpPr>
          <p:nvPr>
            <p:ph idx="1"/>
          </p:nvPr>
        </p:nvSpPr>
        <p:spPr/>
        <p:txBody>
          <a:bodyPr/>
          <a:lstStyle/>
          <a:p>
            <a:r>
              <a:rPr lang="ru-RU" sz="2400" dirty="0" smtClean="0"/>
              <a:t>Прочитайте предложения. Определите, всегда ли правильно употреблены местоимения. Исправьте ошибки</a:t>
            </a:r>
            <a:r>
              <a:rPr lang="ru-RU" dirty="0" smtClean="0"/>
              <a:t>.</a:t>
            </a:r>
          </a:p>
          <a:p>
            <a:pPr>
              <a:buNone/>
            </a:pPr>
            <a:r>
              <a:rPr lang="ru-RU" dirty="0"/>
              <a:t> </a:t>
            </a:r>
            <a:r>
              <a:rPr lang="ru-RU" dirty="0" smtClean="0"/>
              <a:t>  </a:t>
            </a:r>
            <a:r>
              <a:rPr lang="ru-RU" sz="2400" dirty="0" smtClean="0"/>
              <a:t>1. По реке плывет лодка. Она тихая и светлая.</a:t>
            </a:r>
          </a:p>
          <a:p>
            <a:pPr>
              <a:buNone/>
            </a:pPr>
            <a:r>
              <a:rPr lang="ru-RU" sz="2400" dirty="0" smtClean="0"/>
              <a:t>    2. Люба кормила кошку рыбой. Она ее любила.</a:t>
            </a:r>
          </a:p>
          <a:p>
            <a:pPr>
              <a:buNone/>
            </a:pPr>
            <a:r>
              <a:rPr lang="ru-RU" sz="2400" dirty="0"/>
              <a:t> </a:t>
            </a:r>
            <a:r>
              <a:rPr lang="ru-RU" sz="2400" dirty="0" smtClean="0"/>
              <a:t>   3. Толя подошел к дому. Он был высокий.</a:t>
            </a:r>
          </a:p>
          <a:p>
            <a:pPr>
              <a:buNone/>
            </a:pPr>
            <a:r>
              <a:rPr lang="ru-RU" sz="2400" dirty="0"/>
              <a:t> </a:t>
            </a:r>
            <a:r>
              <a:rPr lang="ru-RU" sz="2400" dirty="0" smtClean="0"/>
              <a:t>   4.Щенок подбежал к мальчику. Он вилял хвостом.</a:t>
            </a:r>
          </a:p>
          <a:p>
            <a:pPr>
              <a:buNone/>
            </a:pPr>
            <a:r>
              <a:rPr lang="ru-RU" sz="2400" dirty="0"/>
              <a:t> </a:t>
            </a:r>
            <a:r>
              <a:rPr lang="ru-RU" sz="2400" dirty="0" smtClean="0"/>
              <a:t>   5. Дом стоял в лесу. Он был темный и мрачный.</a:t>
            </a:r>
          </a:p>
          <a:p>
            <a:pPr>
              <a:buNone/>
            </a:pPr>
            <a:r>
              <a:rPr lang="ru-RU" sz="2400" dirty="0"/>
              <a:t> </a:t>
            </a:r>
            <a:r>
              <a:rPr lang="ru-RU" sz="2400" dirty="0" smtClean="0"/>
              <a:t>   6.Груша упала на землю. Она была совсем зеленая.</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1160</Words>
  <Application>Microsoft Office PowerPoint</Application>
  <PresentationFormat>Экран (4:3)</PresentationFormat>
  <Paragraphs>145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Различные виды заданий по развитию речи учащихся.</vt:lpstr>
      <vt:lpstr>Вставь слово.</vt:lpstr>
      <vt:lpstr>Вставь слово.</vt:lpstr>
      <vt:lpstr>Продолжи…</vt:lpstr>
      <vt:lpstr>Найди значение слова.</vt:lpstr>
      <vt:lpstr>Составь рассказ.</vt:lpstr>
      <vt:lpstr>Редактирование текста</vt:lpstr>
      <vt:lpstr>Раскрой тему.</vt:lpstr>
      <vt:lpstr>Выбор местоимения.</vt:lpstr>
      <vt:lpstr>Повторение  слов.</vt:lpstr>
      <vt:lpstr>Порядок слов в предложении.</vt:lpstr>
      <vt:lpstr>Разбивка текста на части. Составление плана.</vt:lpstr>
      <vt:lpstr>Повторение мысли.</vt:lpstr>
      <vt:lpstr>Сочинения.</vt:lpstr>
      <vt:lpstr>Сочинение- повествование.</vt:lpstr>
      <vt:lpstr>Сочинение-описание.</vt:lpstr>
      <vt:lpstr>Сочинение-рассуждение.</vt:lpstr>
      <vt:lpstr>Определи тип текста.</vt:lpstr>
      <vt:lpstr>Антонимы.</vt:lpstr>
      <vt:lpstr>Синонимы.</vt:lpstr>
      <vt:lpstr>Фразеологизмы.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Различные виды заданий по развитию речи учащихся.</dc:title>
  <dc:creator>Admin</dc:creator>
  <cp:lastModifiedBy>Admin</cp:lastModifiedBy>
  <cp:revision>24</cp:revision>
  <dcterms:created xsi:type="dcterms:W3CDTF">2013-02-09T07:47:22Z</dcterms:created>
  <dcterms:modified xsi:type="dcterms:W3CDTF">2013-02-09T16:54:17Z</dcterms:modified>
</cp:coreProperties>
</file>