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76" r:id="rId4"/>
    <p:sldId id="277" r:id="rId5"/>
    <p:sldId id="284" r:id="rId6"/>
    <p:sldId id="283" r:id="rId7"/>
    <p:sldId id="282" r:id="rId8"/>
    <p:sldId id="273" r:id="rId9"/>
    <p:sldId id="271" r:id="rId10"/>
    <p:sldId id="278" r:id="rId11"/>
    <p:sldId id="272" r:id="rId12"/>
    <p:sldId id="279" r:id="rId13"/>
    <p:sldId id="281" r:id="rId14"/>
    <p:sldId id="26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C5B34-DC4D-4A07-979C-BF78DDAD9621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6540-A4DA-4F26-9BC5-6AA565ECB4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Таблица на 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с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Урок математики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«Деление на 2»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85786" y="4429132"/>
            <a:ext cx="3929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 2 курса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Д-10-н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Факультета «Педагогики и психологии», пмно.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Лядович Юлия.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7m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2294" t="14679" r="13303" b="50459"/>
          <a:stretch>
            <a:fillRect/>
          </a:stretch>
        </p:blipFill>
        <p:spPr>
          <a:xfrm>
            <a:off x="0" y="0"/>
            <a:ext cx="9144000" cy="6840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500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Monotype Corsiva" pitchFamily="66" charset="0"/>
              </a:rPr>
              <a:t> 10  : 5 = 2</a:t>
            </a:r>
            <a:endParaRPr lang="ru-RU" sz="1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92893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Читают так:   </a:t>
            </a:r>
            <a:r>
              <a:rPr lang="ru-RU" sz="5400" b="1" dirty="0" smtClean="0"/>
              <a:t>10</a:t>
            </a:r>
            <a:r>
              <a:rPr lang="ru-RU" sz="5400" b="1" dirty="0" smtClean="0">
                <a:solidFill>
                  <a:srgbClr val="FF0000"/>
                </a:solidFill>
              </a:rPr>
              <a:t> разделить на </a:t>
            </a:r>
            <a:r>
              <a:rPr lang="ru-RU" sz="5400" b="1" dirty="0" smtClean="0"/>
              <a:t>5</a:t>
            </a:r>
            <a:r>
              <a:rPr lang="ru-RU" sz="5400" b="1" dirty="0" smtClean="0">
                <a:solidFill>
                  <a:srgbClr val="FF0000"/>
                </a:solidFill>
              </a:rPr>
              <a:t>, получится </a:t>
            </a:r>
            <a:r>
              <a:rPr lang="ru-RU" sz="5400" b="1" dirty="0" smtClean="0"/>
              <a:t>2.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5003800" cy="20161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Подарил утятам ёжик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Восемь кожаных сапожек.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Кто ответит из ребят,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Сколько было всех утят?</a:t>
            </a:r>
          </a:p>
        </p:txBody>
      </p:sp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268413"/>
            <a:ext cx="28956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3" t="19766" r="1601" b="15233"/>
          <a:stretch>
            <a:fillRect/>
          </a:stretch>
        </p:blipFill>
        <p:spPr bwMode="auto">
          <a:xfrm>
            <a:off x="611188" y="3716338"/>
            <a:ext cx="216058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3" t="19766" r="1601" b="15233"/>
          <a:stretch>
            <a:fillRect/>
          </a:stretch>
        </p:blipFill>
        <p:spPr bwMode="auto">
          <a:xfrm>
            <a:off x="2987675" y="3716338"/>
            <a:ext cx="21605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076700"/>
            <a:ext cx="1473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528834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8:2=4 утёнка</a:t>
            </a:r>
            <a:endParaRPr lang="ru-RU" sz="9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3071810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2:2= 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4:2=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6:2=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000372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8:2=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10:2=</a:t>
            </a:r>
          </a:p>
          <a:p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92867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Выполните  деление!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3071810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2:2= </a:t>
            </a:r>
            <a:r>
              <a:rPr lang="ru-RU" sz="6000" dirty="0" smtClean="0">
                <a:solidFill>
                  <a:srgbClr val="FF0000"/>
                </a:solidFill>
              </a:rPr>
              <a:t>1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4:2= </a:t>
            </a:r>
            <a:r>
              <a:rPr lang="ru-RU" sz="6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6:2= </a:t>
            </a:r>
            <a:r>
              <a:rPr lang="ru-RU" sz="6000" dirty="0" smtClean="0">
                <a:solidFill>
                  <a:srgbClr val="FF0000"/>
                </a:solidFill>
              </a:rPr>
              <a:t>3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000372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8:2= </a:t>
            </a:r>
            <a:r>
              <a:rPr lang="ru-RU" sz="6000" dirty="0" smtClean="0">
                <a:solidFill>
                  <a:srgbClr val="FF0000"/>
                </a:solidFill>
              </a:rPr>
              <a:t>4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10:2= </a:t>
            </a:r>
            <a:r>
              <a:rPr lang="ru-RU" sz="6000" dirty="0" smtClean="0">
                <a:solidFill>
                  <a:srgbClr val="FF0000"/>
                </a:solidFill>
              </a:rPr>
              <a:t>5</a:t>
            </a:r>
          </a:p>
          <a:p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92867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Выполните  проверку!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315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МОЛОДЦЫ!</a:t>
            </a:r>
            <a:endParaRPr lang="ru-RU" sz="8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Picture 5" descr="boy_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238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girl_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2636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1071546"/>
            <a:ext cx="5072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Домашнее задание: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342900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Стр. 51 № 1,  № 4.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an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5843"/>
            <a:ext cx="9144000" cy="69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68750"/>
          <a:stretch>
            <a:fillRect/>
          </a:stretch>
        </p:blipFill>
        <p:spPr bwMode="auto">
          <a:xfrm rot="10800000">
            <a:off x="571472" y="0"/>
            <a:ext cx="7620000" cy="17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728" y="1500174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одной коробке 6 карандашей. Сколько карандашей в четырех таких коробках?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cd3eac9cd1db2925decbf69122d8a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2143116" cy="2786058"/>
          </a:xfrm>
          <a:prstGeom prst="rect">
            <a:avLst/>
          </a:prstGeom>
        </p:spPr>
      </p:pic>
      <p:pic>
        <p:nvPicPr>
          <p:cNvPr id="8" name="Рисунок 7" descr="1cd3eac9cd1db2925decbf69122d8a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3245" y="4071942"/>
            <a:ext cx="2290755" cy="2786058"/>
          </a:xfrm>
          <a:prstGeom prst="rect">
            <a:avLst/>
          </a:prstGeom>
        </p:spPr>
      </p:pic>
      <p:pic>
        <p:nvPicPr>
          <p:cNvPr id="9" name="Рисунок 8" descr="1cd3eac9cd1db2925decbf69122d8a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071942"/>
            <a:ext cx="2143116" cy="2786058"/>
          </a:xfrm>
          <a:prstGeom prst="rect">
            <a:avLst/>
          </a:prstGeom>
        </p:spPr>
      </p:pic>
      <p:pic>
        <p:nvPicPr>
          <p:cNvPr id="10" name="Рисунок 9" descr="1cd3eac9cd1db2925decbf69122d8a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2143116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7m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2294" t="14679" r="13303" b="50459"/>
          <a:stretch>
            <a:fillRect/>
          </a:stretch>
        </p:blipFill>
        <p:spPr>
          <a:xfrm>
            <a:off x="0" y="17059"/>
            <a:ext cx="9144000" cy="6840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643050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6 •  4 =  2  4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929066"/>
            <a:ext cx="81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Ответ: </a:t>
            </a:r>
            <a:r>
              <a:rPr lang="ru-RU" sz="7200" dirty="0" smtClean="0">
                <a:latin typeface="Monotype Corsiva" pitchFamily="66" charset="0"/>
              </a:rPr>
              <a:t>24 карандаша в 4 коробках.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2" name="Группа 1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28596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42910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14348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00232" y="3286124"/>
            <a:ext cx="50720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4" name="Picture 2" descr="C:\Documents and Settings\UserXP\Мои документы\Мои рисунки\90.bmp"/>
          <p:cNvPicPr>
            <a:picLocks noChangeAspect="1" noChangeArrowheads="1"/>
          </p:cNvPicPr>
          <p:nvPr/>
        </p:nvPicPr>
        <p:blipFill>
          <a:blip r:embed="rId5" cstate="print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05" name="Picture 3" descr="C:\Documents and Settings\UserXP\Мои документы\Мои рисунки\89.bmp"/>
          <p:cNvPicPr>
            <a:picLocks noChangeAspect="1" noChangeArrowheads="1"/>
          </p:cNvPicPr>
          <p:nvPr/>
        </p:nvPicPr>
        <p:blipFill>
          <a:blip r:embed="rId6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06" name="Picture 4" descr="C:\Documents and Settings\UserXP\Мои документы\Мои рисунки\88.bmp"/>
          <p:cNvPicPr>
            <a:picLocks noChangeAspect="1" noChangeArrowheads="1"/>
          </p:cNvPicPr>
          <p:nvPr/>
        </p:nvPicPr>
        <p:blipFill>
          <a:blip r:embed="rId7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1" name="Picture 5" descr="C:\Documents and Settings\UserXP\Мои документы\Мои рисунки\87.bmp"/>
          <p:cNvPicPr>
            <a:picLocks noChangeAspect="1" noChangeArrowheads="1"/>
          </p:cNvPicPr>
          <p:nvPr/>
        </p:nvPicPr>
        <p:blipFill>
          <a:blip r:embed="rId8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2" name="Picture 6" descr="C:\Documents and Settings\UserXP\Мои документы\Мои рисунки\86.bmp"/>
          <p:cNvPicPr>
            <a:picLocks noChangeAspect="1" noChangeArrowheads="1"/>
          </p:cNvPicPr>
          <p:nvPr/>
        </p:nvPicPr>
        <p:blipFill>
          <a:blip r:embed="rId9" cstate="print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14" name="Picture 7" descr="C:\Documents and Settings\UserXP\Мои документы\Мои рисунки\85.bmp"/>
          <p:cNvPicPr>
            <a:picLocks noChangeAspect="1" noChangeArrowheads="1"/>
          </p:cNvPicPr>
          <p:nvPr/>
        </p:nvPicPr>
        <p:blipFill>
          <a:blip r:embed="rId10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3" name="Picture 8" descr="C:\Documents and Settings\UserXP\Мои документы\Мои рисунки\84.bmp"/>
          <p:cNvPicPr>
            <a:picLocks noChangeAspect="1" noChangeArrowheads="1"/>
          </p:cNvPicPr>
          <p:nvPr/>
        </p:nvPicPr>
        <p:blipFill>
          <a:blip r:embed="rId11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5" name="Picture 9" descr="C:\Documents and Settings\UserXP\Мои документы\Мои рисунки\83.bmp"/>
          <p:cNvPicPr>
            <a:picLocks noChangeAspect="1" noChangeArrowheads="1"/>
          </p:cNvPicPr>
          <p:nvPr/>
        </p:nvPicPr>
        <p:blipFill>
          <a:blip r:embed="rId12" cstate="print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16" name="Picture 10" descr="C:\Documents and Settings\UserXP\Мои документы\Мои рисунки\82.bmp"/>
          <p:cNvPicPr>
            <a:picLocks noChangeAspect="1" noChangeArrowheads="1"/>
          </p:cNvPicPr>
          <p:nvPr/>
        </p:nvPicPr>
        <p:blipFill>
          <a:blip r:embed="rId13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7" name="Picture 11" descr="C:\Documents and Settings\UserXP\Мои документы\Мои рисунки\81.bmp"/>
          <p:cNvPicPr>
            <a:picLocks noChangeAspect="1" noChangeArrowheads="1"/>
          </p:cNvPicPr>
          <p:nvPr/>
        </p:nvPicPr>
        <p:blipFill>
          <a:blip r:embed="rId14" cstate="print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Прямоугольник 119"/>
          <p:cNvSpPr/>
          <p:nvPr/>
        </p:nvSpPr>
        <p:spPr>
          <a:xfrm>
            <a:off x="0" y="0"/>
            <a:ext cx="71434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aa84e6a78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pic>
        <p:nvPicPr>
          <p:cNvPr id="2" name="Рисунок 1" descr="ёж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357298"/>
            <a:ext cx="4071966" cy="48089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14282" y="214290"/>
            <a:ext cx="3357586" cy="3500462"/>
          </a:xfrm>
          <a:prstGeom prst="cloudCallout">
            <a:avLst>
              <a:gd name="adj1" fmla="val 37927"/>
              <a:gd name="adj2" fmla="val 66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Спасибо, ребята!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 по математи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 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214818"/>
            <a:ext cx="2679486" cy="3757623"/>
          </a:xfrm>
          <a:prstGeom prst="rect">
            <a:avLst/>
          </a:prstGeom>
        </p:spPr>
      </p:pic>
      <p:pic>
        <p:nvPicPr>
          <p:cNvPr id="4" name="Рисунок 3" descr="Photo 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428868"/>
            <a:ext cx="2679486" cy="3757623"/>
          </a:xfrm>
          <a:prstGeom prst="rect">
            <a:avLst/>
          </a:prstGeom>
        </p:spPr>
      </p:pic>
      <p:pic>
        <p:nvPicPr>
          <p:cNvPr id="5" name="Рисунок 4" descr="Photo 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928670"/>
            <a:ext cx="2679486" cy="375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571744"/>
            <a:ext cx="70009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bg1"/>
                </a:solidFill>
                <a:latin typeface="Monotype Corsiva" pitchFamily="66" charset="0"/>
              </a:rPr>
              <a:t>Деление</a:t>
            </a:r>
            <a:endParaRPr lang="ru-RU" sz="15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926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42926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6538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836613"/>
            <a:ext cx="7683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9008E-6 L 0.06302 0.25191 " pathEditMode="relative" ptsTypes="AA">
                                      <p:cBhvr>
                                        <p:cTn id="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834E-6 L 0.24931 0.25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2834E-6 L 0.44618 0.25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41684E-6 L -0.07084 0.514 " pathEditMode="relative" ptsTypes="AA">
                                      <p:cBhvr>
                                        <p:cTn id="18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2834E-6 L 0.14687 0.50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41684E-6 L -0.28351 0.26232 " pathEditMode="relative" ptsTypes="AA">
                                      <p:cBhvr>
                                        <p:cTn id="26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2834E-6 L -0.10764 0.257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2834E-6 L 0.09965 0.257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-0.00462 L -0.42014 0.520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2834E-6 L -0.19948 0.509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196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математики «Деление на 2»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«Деление на 2»</dc:title>
  <cp:lastModifiedBy>Юля</cp:lastModifiedBy>
  <cp:revision>30</cp:revision>
  <dcterms:modified xsi:type="dcterms:W3CDTF">2012-02-02T12:58:17Z</dcterms:modified>
</cp:coreProperties>
</file>