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56" r:id="rId3"/>
    <p:sldId id="282" r:id="rId4"/>
    <p:sldId id="258" r:id="rId5"/>
    <p:sldId id="259" r:id="rId6"/>
    <p:sldId id="260" r:id="rId7"/>
    <p:sldId id="261" r:id="rId8"/>
    <p:sldId id="264" r:id="rId9"/>
    <p:sldId id="263" r:id="rId10"/>
    <p:sldId id="266" r:id="rId11"/>
    <p:sldId id="268" r:id="rId12"/>
    <p:sldId id="267" r:id="rId13"/>
    <p:sldId id="269" r:id="rId14"/>
    <p:sldId id="270" r:id="rId15"/>
    <p:sldId id="271" r:id="rId16"/>
    <p:sldId id="284" r:id="rId17"/>
    <p:sldId id="272" r:id="rId18"/>
    <p:sldId id="273" r:id="rId19"/>
    <p:sldId id="274" r:id="rId20"/>
    <p:sldId id="275" r:id="rId21"/>
    <p:sldId id="276" r:id="rId22"/>
    <p:sldId id="283" r:id="rId23"/>
    <p:sldId id="277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modifyVerifier cryptProviderType="rsaFull" cryptAlgorithmClass="hash" cryptAlgorithmType="typeAny" cryptAlgorithmSid="4" spinCount="50000" saltData="CaqtwQJORbX0NrMO+odXcw" hashData="bdBbX3ijdqU5jQU7Zv2QEEmfsdk" cryptProvider="" algIdExt="0" algIdExtSource="" cryptProviderTypeExt="0" cryptProviderTypeExtSource="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00FFFF"/>
    <a:srgbClr val="99FF66"/>
    <a:srgbClr val="FF6699"/>
    <a:srgbClr val="D60093"/>
    <a:srgbClr val="FF9933"/>
    <a:srgbClr val="FFFF66"/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E94C2-6C62-4B1E-99CA-231D09EB5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904A0-50ED-43B9-A7CF-D3B1866DF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42809-FD30-49CD-BF6F-B4D91589A6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B87F40-54A4-4203-BEB0-E96132B230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FA63A-FB60-4416-9FA1-6471823FE4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15C95-B579-4728-8975-54D5336FC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E018A1-113F-4AE2-A0BE-91966D72D2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D9152-FB96-41B8-A99B-80661B957B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A32BA-7671-41B1-9720-BE50371E4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17DBC-001A-497E-AABD-C0A8F1B25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32F5D-C7D0-4084-8CB0-B6FC9B885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56D1DD33-451C-497A-89C2-94D2906008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66"/>
            </a:gs>
            <a:gs pos="100000">
              <a:srgbClr val="FF9933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3371850"/>
          </a:xfrm>
        </p:spPr>
        <p:txBody>
          <a:bodyPr/>
          <a:lstStyle/>
          <a:p>
            <a:r>
              <a:rPr lang="ru-RU" sz="2800" smtClean="0"/>
              <a:t>Презентация</a:t>
            </a:r>
            <a:br>
              <a:rPr lang="ru-RU" sz="2800" smtClean="0"/>
            </a:br>
            <a:r>
              <a:rPr lang="ru-RU" sz="2800" smtClean="0"/>
              <a:t>к уроку русского языка во </a:t>
            </a:r>
            <a:br>
              <a:rPr lang="ru-RU" sz="2800" smtClean="0"/>
            </a:br>
            <a:r>
              <a:rPr lang="ru-RU" sz="2800" smtClean="0"/>
              <a:t>2 классе (1-4)</a:t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>по теме:</a:t>
            </a:r>
            <a:br>
              <a:rPr lang="ru-RU" sz="2800" smtClean="0"/>
            </a:br>
            <a:r>
              <a:rPr lang="ru-RU" sz="2800" smtClean="0"/>
              <a:t>«Связь слов в предложении»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4495800"/>
            <a:ext cx="6400800" cy="2057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mtClean="0"/>
              <a:t>Автор: </a:t>
            </a:r>
            <a:r>
              <a:rPr lang="ru-RU" sz="2800" smtClean="0"/>
              <a:t>Резакова Ольга Николаевна</a:t>
            </a:r>
          </a:p>
          <a:p>
            <a:pPr>
              <a:lnSpc>
                <a:spcPct val="90000"/>
              </a:lnSpc>
            </a:pPr>
            <a:r>
              <a:rPr lang="ru-RU" sz="2000" smtClean="0"/>
              <a:t>учитель начальных классов</a:t>
            </a:r>
            <a:r>
              <a:rPr lang="ru-RU" sz="2800" smtClean="0"/>
              <a:t> </a:t>
            </a:r>
            <a:r>
              <a:rPr lang="ru-RU" sz="2000" smtClean="0"/>
              <a:t>высшей категории</a:t>
            </a:r>
          </a:p>
          <a:p>
            <a:pPr>
              <a:lnSpc>
                <a:spcPct val="90000"/>
              </a:lnSpc>
            </a:pPr>
            <a:r>
              <a:rPr lang="ru-RU" sz="2000" smtClean="0"/>
              <a:t>ГОУ СОШ № 556</a:t>
            </a:r>
          </a:p>
          <a:p>
            <a:pPr>
              <a:lnSpc>
                <a:spcPct val="90000"/>
              </a:lnSpc>
            </a:pPr>
            <a:r>
              <a:rPr lang="ru-RU" sz="2000" smtClean="0"/>
              <a:t>Санкт-Петербург</a:t>
            </a:r>
          </a:p>
          <a:p>
            <a:pPr>
              <a:lnSpc>
                <a:spcPct val="90000"/>
              </a:lnSpc>
            </a:pPr>
            <a:r>
              <a:rPr lang="ru-RU" sz="2000" smtClean="0"/>
              <a:t>Курортный район</a:t>
            </a:r>
          </a:p>
          <a:p>
            <a:pPr>
              <a:lnSpc>
                <a:spcPct val="90000"/>
              </a:lnSpc>
            </a:pPr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FFFF"/>
            </a:gs>
            <a:gs pos="100000">
              <a:srgbClr val="FF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PicsDeskto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194675" cy="614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FFFF"/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358d32e7d36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"/>
            <a:ext cx="8637588" cy="647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100000">
              <a:srgbClr val="FF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1220841534_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000"/>
            <a:ext cx="8810625" cy="597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FF66"/>
            </a:gs>
            <a:gs pos="100000">
              <a:srgbClr val="FF9933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  <a:p>
            <a:pPr lvl="1" eaLnBrk="1" hangingPunct="1">
              <a:buFontTx/>
              <a:buNone/>
            </a:pPr>
            <a:r>
              <a:rPr lang="ru-RU" sz="3600" b="1" smtClean="0"/>
              <a:t> </a:t>
            </a:r>
            <a:r>
              <a:rPr lang="ru-RU" sz="4000" b="1" smtClean="0"/>
              <a:t>КРАСУЮТСЯ, ОСЕНЬЮ, В</a:t>
            </a:r>
            <a:r>
              <a:rPr lang="ru-RU" sz="3600" b="1" smtClean="0"/>
              <a:t> </a:t>
            </a:r>
          </a:p>
          <a:p>
            <a:pPr eaLnBrk="1" hangingPunct="1">
              <a:buFontTx/>
              <a:buNone/>
            </a:pPr>
            <a:r>
              <a:rPr lang="ru-RU" sz="4000" b="1" smtClean="0"/>
              <a:t>	РАЗНОЦВЕТНЫХ, ДЕРЕВЬЯ, </a:t>
            </a:r>
          </a:p>
          <a:p>
            <a:pPr eaLnBrk="1" hangingPunct="1">
              <a:buFontTx/>
              <a:buNone/>
            </a:pPr>
            <a:r>
              <a:rPr lang="ru-RU" sz="4000" b="1" smtClean="0"/>
              <a:t>		НАРЯДАХ, РАННЕЙ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9933"/>
            </a:gs>
            <a:gs pos="100000">
              <a:srgbClr val="FFFF66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  <a:p>
            <a:pPr eaLnBrk="1" hangingPunct="1">
              <a:buFontTx/>
              <a:buNone/>
            </a:pPr>
            <a:r>
              <a:rPr lang="ru-RU" sz="4400" b="1" smtClean="0"/>
              <a:t>…., …., …. листья плавно кружатся в воздухе.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85800"/>
            <a:ext cx="8610600" cy="46783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				Найди ошибку:</a:t>
            </a:r>
          </a:p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r>
              <a:rPr lang="ru-RU" smtClean="0"/>
              <a:t>			что?	 		           что делают?</a:t>
            </a:r>
          </a:p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r>
              <a:rPr lang="ru-RU" smtClean="0"/>
              <a:t>какие?   какие?   какие?	 где?	</a:t>
            </a:r>
          </a:p>
          <a:p>
            <a:pPr eaLnBrk="1" hangingPunct="1">
              <a:buFontTx/>
              <a:buNone/>
            </a:pPr>
            <a:r>
              <a:rPr lang="ru-RU" smtClean="0"/>
              <a:t>    								</a:t>
            </a:r>
          </a:p>
          <a:p>
            <a:pPr eaLnBrk="1" hangingPunct="1">
              <a:buFontTx/>
              <a:buNone/>
            </a:pPr>
            <a:r>
              <a:rPr lang="ru-RU" smtClean="0"/>
              <a:t>								</a:t>
            </a:r>
          </a:p>
        </p:txBody>
      </p:sp>
      <p:sp>
        <p:nvSpPr>
          <p:cNvPr id="16387" name="Line 6"/>
          <p:cNvSpPr>
            <a:spLocks noChangeShapeType="1"/>
          </p:cNvSpPr>
          <p:nvPr/>
        </p:nvSpPr>
        <p:spPr bwMode="auto">
          <a:xfrm>
            <a:off x="2133600" y="23622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8" name="Line 7"/>
          <p:cNvSpPr>
            <a:spLocks noChangeShapeType="1"/>
          </p:cNvSpPr>
          <p:nvPr/>
        </p:nvSpPr>
        <p:spPr bwMode="auto">
          <a:xfrm>
            <a:off x="6172200" y="2362200"/>
            <a:ext cx="297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9" name="Line 8"/>
          <p:cNvSpPr>
            <a:spLocks noChangeShapeType="1"/>
          </p:cNvSpPr>
          <p:nvPr/>
        </p:nvSpPr>
        <p:spPr bwMode="auto">
          <a:xfrm>
            <a:off x="6172200" y="2438400"/>
            <a:ext cx="297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0" name="Line 10"/>
          <p:cNvSpPr>
            <a:spLocks noChangeShapeType="1"/>
          </p:cNvSpPr>
          <p:nvPr/>
        </p:nvSpPr>
        <p:spPr bwMode="auto">
          <a:xfrm flipH="1">
            <a:off x="914400" y="2438400"/>
            <a:ext cx="1447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1" name="Line 11"/>
          <p:cNvSpPr>
            <a:spLocks noChangeShapeType="1"/>
          </p:cNvSpPr>
          <p:nvPr/>
        </p:nvSpPr>
        <p:spPr bwMode="auto">
          <a:xfrm>
            <a:off x="2667000" y="2438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2" name="Line 12"/>
          <p:cNvSpPr>
            <a:spLocks noChangeShapeType="1"/>
          </p:cNvSpPr>
          <p:nvPr/>
        </p:nvSpPr>
        <p:spPr bwMode="auto">
          <a:xfrm>
            <a:off x="2743200" y="2438400"/>
            <a:ext cx="1371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3" name="Line 13"/>
          <p:cNvSpPr>
            <a:spLocks noChangeShapeType="1"/>
          </p:cNvSpPr>
          <p:nvPr/>
        </p:nvSpPr>
        <p:spPr bwMode="auto">
          <a:xfrm>
            <a:off x="3048000" y="2438400"/>
            <a:ext cx="2362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4" name="Line 21"/>
          <p:cNvSpPr>
            <a:spLocks noChangeShapeType="1"/>
          </p:cNvSpPr>
          <p:nvPr/>
        </p:nvSpPr>
        <p:spPr bwMode="auto">
          <a:xfrm>
            <a:off x="3352800" y="22098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685800"/>
            <a:ext cx="8610600" cy="46783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					Проверь:</a:t>
            </a:r>
          </a:p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r>
              <a:rPr lang="ru-RU" smtClean="0"/>
              <a:t>			что?	 		           что делают?</a:t>
            </a:r>
          </a:p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r>
              <a:rPr lang="ru-RU" smtClean="0"/>
              <a:t>какие?   какие?   какие?	 		где?	</a:t>
            </a:r>
          </a:p>
          <a:p>
            <a:pPr eaLnBrk="1" hangingPunct="1">
              <a:buFontTx/>
              <a:buNone/>
            </a:pPr>
            <a:r>
              <a:rPr lang="ru-RU" smtClean="0"/>
              <a:t>    								</a:t>
            </a:r>
          </a:p>
          <a:p>
            <a:pPr eaLnBrk="1" hangingPunct="1">
              <a:buFontTx/>
              <a:buNone/>
            </a:pPr>
            <a:r>
              <a:rPr lang="ru-RU" smtClean="0"/>
              <a:t>								</a:t>
            </a:r>
          </a:p>
        </p:txBody>
      </p:sp>
      <p:sp>
        <p:nvSpPr>
          <p:cNvPr id="17411" name="Line 6"/>
          <p:cNvSpPr>
            <a:spLocks noChangeShapeType="1"/>
          </p:cNvSpPr>
          <p:nvPr/>
        </p:nvSpPr>
        <p:spPr bwMode="auto">
          <a:xfrm>
            <a:off x="2133600" y="28956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2" name="Line 7"/>
          <p:cNvSpPr>
            <a:spLocks noChangeShapeType="1"/>
          </p:cNvSpPr>
          <p:nvPr/>
        </p:nvSpPr>
        <p:spPr bwMode="auto">
          <a:xfrm>
            <a:off x="5943600" y="2895600"/>
            <a:ext cx="297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3" name="Line 8"/>
          <p:cNvSpPr>
            <a:spLocks noChangeShapeType="1"/>
          </p:cNvSpPr>
          <p:nvPr/>
        </p:nvSpPr>
        <p:spPr bwMode="auto">
          <a:xfrm>
            <a:off x="5943600" y="2971800"/>
            <a:ext cx="297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4" name="Line 10"/>
          <p:cNvSpPr>
            <a:spLocks noChangeShapeType="1"/>
          </p:cNvSpPr>
          <p:nvPr/>
        </p:nvSpPr>
        <p:spPr bwMode="auto">
          <a:xfrm flipH="1">
            <a:off x="990600" y="3048000"/>
            <a:ext cx="1447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15" name="Line 11"/>
          <p:cNvSpPr>
            <a:spLocks noChangeShapeType="1"/>
          </p:cNvSpPr>
          <p:nvPr/>
        </p:nvSpPr>
        <p:spPr bwMode="auto">
          <a:xfrm>
            <a:off x="2590800" y="3124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16" name="Line 12"/>
          <p:cNvSpPr>
            <a:spLocks noChangeShapeType="1"/>
          </p:cNvSpPr>
          <p:nvPr/>
        </p:nvSpPr>
        <p:spPr bwMode="auto">
          <a:xfrm>
            <a:off x="2743200" y="3048000"/>
            <a:ext cx="1371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17" name="Line 13"/>
          <p:cNvSpPr>
            <a:spLocks noChangeShapeType="1"/>
          </p:cNvSpPr>
          <p:nvPr/>
        </p:nvSpPr>
        <p:spPr bwMode="auto">
          <a:xfrm flipH="1">
            <a:off x="7162800" y="3124200"/>
            <a:ext cx="152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18" name="Line 21"/>
          <p:cNvSpPr>
            <a:spLocks noChangeShapeType="1"/>
          </p:cNvSpPr>
          <p:nvPr/>
        </p:nvSpPr>
        <p:spPr bwMode="auto">
          <a:xfrm>
            <a:off x="3505200" y="27432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6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66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66"/>
            </a:gs>
            <a:gs pos="100000">
              <a:srgbClr val="FF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r>
              <a:rPr lang="ru-RU" smtClean="0"/>
              <a:t>				</a:t>
            </a:r>
          </a:p>
          <a:p>
            <a:pPr eaLnBrk="1" hangingPunct="1">
              <a:buFontTx/>
              <a:buNone/>
            </a:pPr>
            <a:r>
              <a:rPr lang="ru-RU" smtClean="0"/>
              <a:t>			</a:t>
            </a:r>
            <a:r>
              <a:rPr lang="ru-RU" sz="4800" b="1" smtClean="0"/>
              <a:t>Они устилают.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66"/>
            </a:gs>
            <a:gs pos="100000">
              <a:srgbClr val="99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800" smtClean="0"/>
              <a:t>		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800" smtClean="0"/>
              <a:t>		</a:t>
            </a:r>
            <a:r>
              <a:rPr lang="ru-RU" sz="4800" b="1" smtClean="0"/>
              <a:t>Листики шуршат.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4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500" smtClean="0"/>
              <a:t>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900" smtClean="0"/>
              <a:t>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	</a:t>
            </a:r>
            <a:endParaRPr 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	ЧТО?				  ЧТО ДЕЛАЮТ?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					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						КАК?		ГДЕ?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							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         						        У КОГО?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700" smtClean="0"/>
              <a:t>							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700" smtClean="0"/>
          </a:p>
        </p:txBody>
      </p:sp>
      <p:sp>
        <p:nvSpPr>
          <p:cNvPr id="19459" name="Line 4"/>
          <p:cNvSpPr>
            <a:spLocks noChangeShapeType="1"/>
          </p:cNvSpPr>
          <p:nvPr/>
        </p:nvSpPr>
        <p:spPr bwMode="auto">
          <a:xfrm>
            <a:off x="2286000" y="25908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0" name="Line 22"/>
          <p:cNvSpPr>
            <a:spLocks noChangeShapeType="1"/>
          </p:cNvSpPr>
          <p:nvPr/>
        </p:nvSpPr>
        <p:spPr bwMode="auto">
          <a:xfrm>
            <a:off x="838200" y="28194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1" name="Line 23"/>
          <p:cNvSpPr>
            <a:spLocks noChangeShapeType="1"/>
          </p:cNvSpPr>
          <p:nvPr/>
        </p:nvSpPr>
        <p:spPr bwMode="auto">
          <a:xfrm>
            <a:off x="5334000" y="28194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2" name="Line 24"/>
          <p:cNvSpPr>
            <a:spLocks noChangeShapeType="1"/>
          </p:cNvSpPr>
          <p:nvPr/>
        </p:nvSpPr>
        <p:spPr bwMode="auto">
          <a:xfrm>
            <a:off x="5334000" y="29718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3" name="Line 25"/>
          <p:cNvSpPr>
            <a:spLocks noChangeShapeType="1"/>
          </p:cNvSpPr>
          <p:nvPr/>
        </p:nvSpPr>
        <p:spPr bwMode="auto">
          <a:xfrm flipH="1">
            <a:off x="5486400" y="304800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4" name="Line 26"/>
          <p:cNvSpPr>
            <a:spLocks noChangeShapeType="1"/>
          </p:cNvSpPr>
          <p:nvPr/>
        </p:nvSpPr>
        <p:spPr bwMode="auto">
          <a:xfrm>
            <a:off x="7162800" y="3048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5" name="Line 30"/>
          <p:cNvSpPr>
            <a:spLocks noChangeShapeType="1"/>
          </p:cNvSpPr>
          <p:nvPr/>
        </p:nvSpPr>
        <p:spPr bwMode="auto">
          <a:xfrm>
            <a:off x="7162800" y="38862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1000"/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1000"/>
                                        <p:tgtEl>
                                          <p:spTgt spid="286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1000"/>
                                        <p:tgtEl>
                                          <p:spTgt spid="286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1000"/>
                                        <p:tgtEl>
                                          <p:spTgt spid="2867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1000"/>
                                        <p:tgtEl>
                                          <p:spTgt spid="2867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1000"/>
                                        <p:tgtEl>
                                          <p:spTgt spid="2867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100000">
              <a:srgbClr val="FF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5" descr="3490906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" y="304800"/>
            <a:ext cx="9137650" cy="612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F9966"/>
            </a:gs>
            <a:gs pos="100000">
              <a:srgbClr val="FF66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/>
          <p:cNvSpPr>
            <a:spLocks noGrp="1" noChangeArrowheads="1"/>
          </p:cNvSpPr>
          <p:nvPr>
            <p:ph type="subTitle" idx="4294967295"/>
          </p:nvPr>
        </p:nvSpPr>
        <p:spPr>
          <a:xfrm>
            <a:off x="381000" y="304800"/>
            <a:ext cx="8382000" cy="11430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sz="4400" smtClean="0"/>
              <a:t>Осень – красивое время года</a:t>
            </a:r>
          </a:p>
        </p:txBody>
      </p:sp>
      <p:pic>
        <p:nvPicPr>
          <p:cNvPr id="13315" name="Picture 9" descr="bd86a615835c9da98f43a9080bfe84a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9200" y="1143000"/>
            <a:ext cx="7172325" cy="5373688"/>
          </a:xfrm>
        </p:spPr>
      </p:pic>
    </p:spTree>
  </p:cSld>
  <p:clrMapOvr>
    <a:masterClrMapping/>
  </p:clrMapOvr>
  <p:transition spd="med"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100000">
              <a:srgbClr val="FF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5" descr="1202933234_autumn_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"/>
            <a:ext cx="8604250" cy="645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66"/>
            </a:gs>
            <a:gs pos="100000">
              <a:srgbClr val="99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"/>
            <a:ext cx="8662988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CC"/>
            </a:gs>
            <a:gs pos="100000">
              <a:srgbClr val="00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alena-glamur_99692_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4763"/>
            <a:ext cx="56070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100000">
              <a:srgbClr val="FF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listopad_8807474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8609013" cy="645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 descr="1219605163_listopa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609013" cy="645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 descr="145a48f62a6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637588" cy="647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 descr="49108049_Image_2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46075"/>
            <a:ext cx="8683625" cy="651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100000">
              <a:srgbClr val="FF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7772400" cy="2000250"/>
          </a:xfrm>
        </p:spPr>
        <p:txBody>
          <a:bodyPr/>
          <a:lstStyle/>
          <a:p>
            <a:r>
              <a:rPr lang="ru-RU" sz="4000" smtClean="0"/>
              <a:t>- Развивать умение составлять распространенные …..</a:t>
            </a:r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886200"/>
            <a:ext cx="7848600" cy="1752600"/>
          </a:xfrm>
        </p:spPr>
        <p:txBody>
          <a:bodyPr/>
          <a:lstStyle/>
          <a:p>
            <a:pPr algn="l"/>
            <a:r>
              <a:rPr lang="ru-RU" sz="4000" smtClean="0"/>
              <a:t>- Формировать умение устанавливать связь слов в 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  <p:bldP spid="4096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100000">
              <a:srgbClr val="FF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3d623bbe847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"/>
            <a:ext cx="8637588" cy="647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66"/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 descr="%CE%F1%E5%ED%F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"/>
            <a:ext cx="8601075" cy="645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66"/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6" descr="1202933234_autumn_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8604250" cy="645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6699"/>
            </a:gs>
            <a:gs pos="100000">
              <a:srgbClr val="D6009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0_d1aa_651f8e8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"/>
            <a:ext cx="8677275" cy="650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66"/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f_707509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81000"/>
            <a:ext cx="8158163" cy="611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66"/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wallpaper-1280x1024-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52400"/>
            <a:ext cx="8064500" cy="645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Competition</Template>
  <TotalTime>319</TotalTime>
  <Words>52</Words>
  <Application>Microsoft Office PowerPoint</Application>
  <PresentationFormat>Экран (4:3)</PresentationFormat>
  <Paragraphs>48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Arial</vt:lpstr>
      <vt:lpstr>Calibri</vt:lpstr>
      <vt:lpstr>Оформление по умолчанию</vt:lpstr>
      <vt:lpstr>Презентация к уроку русского языка во  2 классе (1-4)  по теме: «Связь слов в предложении»</vt:lpstr>
      <vt:lpstr>Слайд 2</vt:lpstr>
      <vt:lpstr>- Развивать умение составлять распространенные …..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10</cp:revision>
  <cp:lastPrinted>1601-01-01T00:00:00Z</cp:lastPrinted>
  <dcterms:created xsi:type="dcterms:W3CDTF">1601-01-01T00:00:00Z</dcterms:created>
  <dcterms:modified xsi:type="dcterms:W3CDTF">2013-02-15T16:05:18Z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