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4" r:id="rId3"/>
    <p:sldId id="273" r:id="rId4"/>
    <p:sldId id="289" r:id="rId5"/>
    <p:sldId id="258" r:id="rId6"/>
    <p:sldId id="260" r:id="rId7"/>
    <p:sldId id="270" r:id="rId8"/>
    <p:sldId id="271" r:id="rId9"/>
    <p:sldId id="286" r:id="rId10"/>
    <p:sldId id="267" r:id="rId11"/>
    <p:sldId id="274" r:id="rId12"/>
    <p:sldId id="262" r:id="rId13"/>
    <p:sldId id="272" r:id="rId14"/>
    <p:sldId id="275" r:id="rId15"/>
    <p:sldId id="282" r:id="rId16"/>
    <p:sldId id="290" r:id="rId17"/>
    <p:sldId id="284" r:id="rId18"/>
    <p:sldId id="263" r:id="rId19"/>
    <p:sldId id="283" r:id="rId20"/>
    <p:sldId id="276" r:id="rId21"/>
    <p:sldId id="287" r:id="rId22"/>
    <p:sldId id="288" r:id="rId23"/>
    <p:sldId id="285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2FC6F-26AE-44AC-97BE-3E98EE232D18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E02-6507-47A4-A6CA-069EEC40A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E7A62-EFFD-4F29-8C96-2263ED0011F9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6315-A4BF-482D-A899-1510A67C0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dmin\Мои документы\K1024_m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ГБОУ  НОШ №615 Адмиралтейского района      города Санкт-Петербурга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149080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Урок русского языка  </a:t>
            </a:r>
          </a:p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в  3   классе  по теме:  </a:t>
            </a:r>
            <a:r>
              <a:rPr lang="ru-RU" sz="36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«Орфограммы корня»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87311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Автор презентации:                                   Москвина Н.В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0"/>
            <a:ext cx="5508239" cy="584775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ru-RU" sz="3200" b="1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Вставь нужную букву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40568" y="1124744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скр</a:t>
            </a: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. пит              </a:t>
            </a:r>
          </a:p>
          <a:p>
            <a:pPr algn="ctr">
              <a:buNone/>
            </a:pP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гн</a:t>
            </a: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. 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здо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</a:t>
            </a: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лёкий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</a:t>
            </a: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щать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лёный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св</a:t>
            </a: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стит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рской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 . </a:t>
            </a:r>
            <a:r>
              <a:rPr lang="ru-RU" sz="4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сной</a:t>
            </a:r>
            <a:endParaRPr lang="ru-RU" sz="4400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98072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я              е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 а     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       и             </a:t>
            </a:r>
            <a:r>
              <a:rPr lang="ru-RU" sz="4400" b="1" i="1" dirty="0" err="1" smtClean="0">
                <a:solidFill>
                  <a:srgbClr val="FF0000"/>
                </a:solidFill>
                <a:latin typeface="Century Gothic" pitchFamily="34" charset="0"/>
              </a:rPr>
              <a:t>и</a:t>
            </a: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            е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о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      и          о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о   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Century Gothic" pitchFamily="34" charset="0"/>
              </a:rPr>
              <a:t>            о</a:t>
            </a:r>
            <a:endParaRPr lang="ru-RU" sz="4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ешок-с-деньгами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060848"/>
            <a:ext cx="4069829" cy="39213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476672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764704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Молодцы!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Skazochnaya-Bavariya-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338138"/>
            <a:ext cx="9753600" cy="75342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52536" y="6088559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Чей город?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64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сладкий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92696"/>
            <a:ext cx="118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гриб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0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закладка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052736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травка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Skazochnaya-Bavariya-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04800" y="-338138"/>
            <a:ext cx="9753600" cy="75342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80" y="0"/>
            <a:ext cx="6017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Город парных согласных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4653136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Расскажи правило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Admin\Мои документы\znak_vosklicaniy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052736"/>
            <a:ext cx="2840488" cy="27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\Мои документы\kljuch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6340">
            <a:off x="1992955" y="2946378"/>
            <a:ext cx="5152335" cy="3014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4221088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Добро пожаловать!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2449091"/>
          <a:ext cx="4038600" cy="2828181"/>
        </p:xfrm>
        <a:graphic>
          <a:graphicData uri="http://schemas.openxmlformats.org/drawingml/2006/table">
            <a:tbl>
              <a:tblPr/>
              <a:tblGrid>
                <a:gridCol w="3335668"/>
                <a:gridCol w="358485"/>
                <a:gridCol w="344447"/>
              </a:tblGrid>
              <a:tr h="304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Малыш спит в коля…ке.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Детям читали чудес…ные сказки.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Свете подарили  кра…ки.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Мы едем по сколь…кой дороге.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Папа обратился с про…бой к детям.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 грядках из земли торчит реди…ка.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Учитель принёс в класс ука…ку.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 севера подул ре…кий ветер.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8200" y="2449091"/>
          <a:ext cx="4038600" cy="2828181"/>
        </p:xfrm>
        <a:graphic>
          <a:graphicData uri="http://schemas.openxmlformats.org/drawingml/2006/table">
            <a:tbl>
              <a:tblPr/>
              <a:tblGrid>
                <a:gridCol w="3335668"/>
                <a:gridCol w="358485"/>
                <a:gridCol w="344447"/>
              </a:tblGrid>
              <a:tr h="304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Малыш спит в коля…ке.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Детям читали чудес…ные сказки.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Свете подарили  кра…ки.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Мы едем по сколь…кой дороге.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Папа обратился с про…бой к детям.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На грядках из земли торчит реди…ка.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 Учитель принёс в класс ука…ку.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С севера подул ре…кий ветер.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49" marR="54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6" y="1556792"/>
          <a:ext cx="7129462" cy="4907280"/>
        </p:xfrm>
        <a:graphic>
          <a:graphicData uri="http://schemas.openxmlformats.org/drawingml/2006/table">
            <a:tbl>
              <a:tblPr/>
              <a:tblGrid>
                <a:gridCol w="5888555"/>
                <a:gridCol w="632845"/>
                <a:gridCol w="608062"/>
              </a:tblGrid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Малыш спит в коля…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ке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Детям читали чудес…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ные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сказки.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Свете подарили 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кра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ки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Мы едем по сколь…кой дороге.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Папа обратился с про…бой к детям.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На грядках из земли торчит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реди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Учитель принёс в класс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ука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ку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 севера подул ре…кий ветер.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ешок-с-деньгами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060848"/>
            <a:ext cx="4069829" cy="39213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476672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764704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Молодцы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!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dmin\Мои документы\401207_original.jpg"/>
          <p:cNvPicPr/>
          <p:nvPr/>
        </p:nvPicPr>
        <p:blipFill>
          <a:blip r:embed="rId2" cstate="screen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6088559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Чей город?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3300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Праздничный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1556792"/>
            <a:ext cx="211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Вкусный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88640"/>
            <a:ext cx="2605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Радостный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556792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Сердце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Documents and Settings\Admin\Мои документы\401207_original.jpg"/>
          <p:cNvPicPr/>
          <p:nvPr/>
        </p:nvPicPr>
        <p:blipFill>
          <a:blip r:embed="rId2" cstate="screen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59632" y="404664"/>
            <a:ext cx="71594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Город непроизносимых</a:t>
            </a:r>
          </a:p>
          <a:p>
            <a:pPr algn="ctr"/>
            <a:r>
              <a:rPr lang="ru-RU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согласных</a:t>
            </a:r>
            <a:endParaRPr lang="ru-RU" sz="4000" b="1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196752" y="0"/>
            <a:ext cx="13335000" cy="85725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137707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04664"/>
            <a:ext cx="1979712" cy="475131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00608" y="1196752"/>
            <a:ext cx="784887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9552" y="1772816"/>
            <a:ext cx="54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Здраствуйте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, ребята!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Прашу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вас помочь мне в моей биде.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Ужастный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Людоет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похитил мою невесту Елену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Прекрастную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и вернёт её только тогда, когда я справлюсь с заданиями по русскому языку. Но, к сожалению, я не все правила знаю, хотя и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пешу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красиво. Выполните мою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прозьбу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!</a:t>
            </a:r>
            <a:endParaRPr lang="en-US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      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Иванужка</a:t>
            </a:r>
            <a:endParaRPr lang="ru-RU" sz="24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2400" dirty="0" smtClean="0"/>
          </a:p>
          <a:p>
            <a:pPr algn="r"/>
            <a:r>
              <a:rPr lang="ru-RU" sz="2400" dirty="0" smtClean="0"/>
              <a:t>                                                                                                                   </a:t>
            </a:r>
            <a:r>
              <a:rPr lang="en-US" sz="2400" dirty="0" smtClean="0"/>
              <a:t>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4653136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Расскажи правило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Admin\Мои документы\znak_vosklicaniy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052736"/>
            <a:ext cx="2840488" cy="27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\Мои документы\kljuch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6340">
            <a:off x="1992955" y="2946378"/>
            <a:ext cx="5152335" cy="3014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4221088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Добро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пожаловать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2955483"/>
          <a:ext cx="4038600" cy="1815396"/>
        </p:xfrm>
        <a:graphic>
          <a:graphicData uri="http://schemas.openxmlformats.org/drawingml/2006/table">
            <a:tbl>
              <a:tblPr/>
              <a:tblGrid>
                <a:gridCol w="2001760"/>
                <a:gridCol w="2036840"/>
              </a:tblGrid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Чудес…ная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ярость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Учас…ник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Чес…ная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прекрасен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Ярос…ный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чудеса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Прекрас…ное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Ус…ный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libri"/>
                          <a:ea typeface="Calibri"/>
                          <a:cs typeface="Times New Roman"/>
                        </a:rPr>
                        <a:t>честь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2955483"/>
          <a:ext cx="4038600" cy="1815396"/>
        </p:xfrm>
        <a:graphic>
          <a:graphicData uri="http://schemas.openxmlformats.org/drawingml/2006/table">
            <a:tbl>
              <a:tblPr/>
              <a:tblGrid>
                <a:gridCol w="2001760"/>
                <a:gridCol w="2036840"/>
              </a:tblGrid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Чудес…ная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ярость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Учас…ник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Чес…ная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прекрасен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Ярос…ный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чудеса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Прекрас…ное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Calibri"/>
                          <a:ea typeface="Calibri"/>
                          <a:cs typeface="Times New Roman"/>
                        </a:rPr>
                        <a:t>Ус…ный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Calibri"/>
                          <a:ea typeface="Calibri"/>
                          <a:cs typeface="Times New Roman"/>
                        </a:rPr>
                        <a:t>честь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76672" y="-857250"/>
            <a:ext cx="12716172" cy="85725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77440"/>
          <a:ext cx="10873208" cy="4206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89381"/>
                <a:gridCol w="5483827"/>
              </a:tblGrid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</a:rPr>
                        <a:t>Чудес…</a:t>
                      </a:r>
                      <a:r>
                        <a:rPr lang="ru-RU" sz="4000" b="1" dirty="0" err="1">
                          <a:solidFill>
                            <a:srgbClr val="002060"/>
                          </a:solidFill>
                        </a:rPr>
                        <a:t>ная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ярость</a:t>
                      </a:r>
                      <a:endParaRPr lang="ru-RU" sz="40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err="1">
                          <a:solidFill>
                            <a:srgbClr val="002060"/>
                          </a:solidFill>
                        </a:rPr>
                        <a:t>Учас</a:t>
                      </a:r>
                      <a:r>
                        <a:rPr lang="ru-RU" sz="4000" b="1" dirty="0">
                          <a:solidFill>
                            <a:srgbClr val="002060"/>
                          </a:solidFill>
                        </a:rPr>
                        <a:t>…ник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часть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</a:rPr>
                        <a:t>Чес…ная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прекрасен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</a:rPr>
                        <a:t>Ярос…ный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чудеса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</a:rPr>
                        <a:t>Прекрас…ное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уста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6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002060"/>
                          </a:solidFill>
                        </a:rPr>
                        <a:t>Ус…ный</a:t>
                      </a:r>
                      <a:endParaRPr lang="ru-RU" sz="4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честь 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ешок-с-деньгами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060848"/>
            <a:ext cx="4069829" cy="39213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476672"/>
            <a:ext cx="3770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764704"/>
            <a:ext cx="419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Молодцы</a:t>
            </a:r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!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095500" y="-857250"/>
            <a:ext cx="13335000" cy="857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64610" y="3244334"/>
            <a:ext cx="60147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Браво!</a:t>
            </a:r>
          </a:p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 выручили</a:t>
            </a:r>
          </a:p>
          <a:p>
            <a:pPr algn="ctr"/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Елену Прекрасную! 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76672" y="-857250"/>
            <a:ext cx="12716172" cy="85725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700808"/>
          <a:ext cx="8244408" cy="3028322"/>
        </p:xfrm>
        <a:graphic>
          <a:graphicData uri="http://schemas.openxmlformats.org/drawingml/2006/table">
            <a:tbl>
              <a:tblPr/>
              <a:tblGrid>
                <a:gridCol w="2747679"/>
                <a:gridCol w="2747679"/>
                <a:gridCol w="2749050"/>
              </a:tblGrid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Безударные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Парные согласные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Непроизносимые согласные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0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76672" y="-857250"/>
            <a:ext cx="12716172" cy="85725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700808"/>
          <a:ext cx="8244408" cy="3028322"/>
        </p:xfrm>
        <a:graphic>
          <a:graphicData uri="http://schemas.openxmlformats.org/drawingml/2006/table">
            <a:tbl>
              <a:tblPr/>
              <a:tblGrid>
                <a:gridCol w="2747679"/>
                <a:gridCol w="2747679"/>
                <a:gridCol w="2749050"/>
              </a:tblGrid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Безударные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Парные согласные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Непроизносимые согласные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Прошу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Людоед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Здравствуйте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01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Беде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Просьбу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Ужасный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42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Пишу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Иванушка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Прекрасную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14465908_1twljakqzcpnek4.jpe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3F8FA"/>
              </a:clrFrom>
              <a:clrTo>
                <a:srgbClr val="F3F8F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571472" y="1857364"/>
            <a:ext cx="8229600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3082" y="28572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Arabic Typesetting" pitchFamily="66" charset="-78"/>
              </a:rPr>
              <a:t> 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4756" y="3440391"/>
            <a:ext cx="2839244" cy="341760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3d_1809-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0624" cy="68929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6088559"/>
            <a:ext cx="3663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Чей город?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края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1052736"/>
            <a:ext cx="1604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моряк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700808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красивый</a:t>
            </a:r>
            <a:endParaRPr lang="ru-RU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052736"/>
            <a:ext cx="185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тишина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332656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поля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3d_1809-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352" y="0"/>
            <a:ext cx="9190624" cy="68929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Город безударных гласных</a:t>
            </a:r>
            <a:endParaRPr lang="ru-RU" sz="40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4653136"/>
            <a:ext cx="4309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Расскажи правило</a:t>
            </a:r>
            <a:endParaRPr lang="ru-RU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Admin\Мои документы\znak_vosklicaniya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052736"/>
            <a:ext cx="2840488" cy="27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img1350851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908720" y="-857250"/>
            <a:ext cx="13148220" cy="8572500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\Мои документы\kljuch5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56340">
            <a:off x="1992955" y="2946378"/>
            <a:ext cx="5152335" cy="3014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4221088"/>
            <a:ext cx="7579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Добро пожаловать!</a:t>
            </a:r>
            <a:endParaRPr lang="ru-RU" sz="5400" b="1" cap="none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407</Words>
  <Application>Microsoft Office PowerPoint</Application>
  <PresentationFormat>Экран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 НОШ №615 Адмиралтейского района      города Санкт-Петербурга </dc:title>
  <dc:creator>Admin</dc:creator>
  <cp:lastModifiedBy>Admin</cp:lastModifiedBy>
  <cp:revision>22</cp:revision>
  <dcterms:created xsi:type="dcterms:W3CDTF">2013-01-27T13:19:16Z</dcterms:created>
  <dcterms:modified xsi:type="dcterms:W3CDTF">2013-02-13T18:14:58Z</dcterms:modified>
</cp:coreProperties>
</file>