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91" r:id="rId4"/>
    <p:sldId id="261" r:id="rId5"/>
    <p:sldId id="294" r:id="rId6"/>
    <p:sldId id="264" r:id="rId7"/>
    <p:sldId id="288" r:id="rId8"/>
    <p:sldId id="260" r:id="rId9"/>
    <p:sldId id="277" r:id="rId10"/>
    <p:sldId id="284" r:id="rId11"/>
    <p:sldId id="278" r:id="rId12"/>
    <p:sldId id="270" r:id="rId13"/>
    <p:sldId id="279" r:id="rId14"/>
    <p:sldId id="285" r:id="rId15"/>
    <p:sldId id="286" r:id="rId16"/>
    <p:sldId id="281" r:id="rId17"/>
    <p:sldId id="266" r:id="rId18"/>
    <p:sldId id="289" r:id="rId19"/>
    <p:sldId id="290" r:id="rId20"/>
    <p:sldId id="292" r:id="rId21"/>
    <p:sldId id="293" r:id="rId22"/>
    <p:sldId id="273" r:id="rId23"/>
    <p:sldId id="274" r:id="rId24"/>
    <p:sldId id="275" r:id="rId25"/>
    <p:sldId id="262" r:id="rId26"/>
    <p:sldId id="263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5FD9"/>
    <a:srgbClr val="003399"/>
    <a:srgbClr val="663300"/>
    <a:srgbClr val="996600"/>
    <a:srgbClr val="E2566D"/>
    <a:srgbClr val="DA7C5E"/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20" y="-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998CFED-C7CD-4621-8CF2-59780D2485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35EEA-38AB-434F-AFE2-337F53DA9C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6CF8D-FB17-4C39-A65B-D808F29252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18556-0CDE-481E-8F7E-D22C6F4A26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D2ADDCA-19EB-4948-B588-0F935E845A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73B1A-34D2-4901-A233-D745591C94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3C1581D-E319-4120-807D-D8C5C41194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B9AB8-A089-4102-98D3-FBB656E031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0988E1-C13B-4EE2-A7FA-66F5B96822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895CFAF-6A20-48E7-ACD5-FB94841115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43CB58A-F502-47A5-A463-C87B83312B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</a:defRPr>
            </a:lvl1pPr>
            <a:extLst/>
          </a:lstStyle>
          <a:p>
            <a:pPr>
              <a:defRPr/>
            </a:pPr>
            <a:fld id="{A240B08B-20C3-42EC-9FC1-7424203789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37" r:id="rId2"/>
    <p:sldLayoutId id="2147483843" r:id="rId3"/>
    <p:sldLayoutId id="2147483838" r:id="rId4"/>
    <p:sldLayoutId id="2147483844" r:id="rId5"/>
    <p:sldLayoutId id="2147483839" r:id="rId6"/>
    <p:sldLayoutId id="2147483845" r:id="rId7"/>
    <p:sldLayoutId id="2147483846" r:id="rId8"/>
    <p:sldLayoutId id="2147483847" r:id="rId9"/>
    <p:sldLayoutId id="2147483840" r:id="rId10"/>
    <p:sldLayoutId id="214748384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kinderrazukraski.ru/animatsiya-smayliki.html" TargetMode="External"/><Relationship Id="rId2" Type="http://schemas.openxmlformats.org/officeDocument/2006/relationships/hyperlink" Target="http://vzlet-vniz.do-forum.com/t54-topic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europoltech.pl/ruler-cartoon" TargetMode="External"/><Relationship Id="rId4" Type="http://schemas.openxmlformats.org/officeDocument/2006/relationships/image" Target="../media/image17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://www.smekalka.pp.ru/forum/index.php?topic=1483.45" TargetMode="External"/><Relationship Id="rId7" Type="http://schemas.openxmlformats.org/officeDocument/2006/relationships/hyperlink" Target="http://nattik.ru/?p=3047" TargetMode="External"/><Relationship Id="rId2" Type="http://schemas.openxmlformats.org/officeDocument/2006/relationships/hyperlink" Target="http://learning.9151394.ru/course/view.php?id=71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eveloper.redhat.com/mirrors/LDP/linuxfocus/Russian/May1998/article40.html" TargetMode="External"/><Relationship Id="rId5" Type="http://schemas.openxmlformats.org/officeDocument/2006/relationships/hyperlink" Target="http://forum.uneol.com/showthread.php?181" TargetMode="External"/><Relationship Id="rId4" Type="http://schemas.openxmlformats.org/officeDocument/2006/relationships/hyperlink" Target="http://didaktica.ru/prakticheskij-kurs-podgotovki-k-shkole/304-izuchaem-geometricheskie-figury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250" y="1557338"/>
            <a:ext cx="6408738" cy="204311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Урок математики</a:t>
            </a:r>
            <a:br>
              <a:rPr lang="ru-RU" sz="3600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в 1 классе по теме:</a:t>
            </a:r>
            <a:br>
              <a:rPr lang="ru-RU" sz="3600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«Линии пересекающиеся </a:t>
            </a:r>
            <a:br>
              <a:rPr lang="ru-RU" sz="3600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и непересекающиеся»</a:t>
            </a:r>
            <a:endParaRPr lang="ru-RU" sz="3600" dirty="0" smtClean="0">
              <a:solidFill>
                <a:schemeClr val="tx2">
                  <a:satMod val="13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4221163"/>
            <a:ext cx="7407275" cy="1752600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/>
              <a:t>УМК «Перспективная начальная школа».</a:t>
            </a:r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/>
              <a:t>Учитель</a:t>
            </a:r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/>
              <a:t>БОУ г. Омска «СОШ № 89»</a:t>
            </a:r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/>
              <a:t>Щукина Светлана Владимировна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7740352" y="2996952"/>
            <a:ext cx="72008" cy="3528392"/>
          </a:xfrm>
          <a:prstGeom prst="line">
            <a:avLst/>
          </a:prstGeom>
          <a:ln w="285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763688" y="2708920"/>
            <a:ext cx="72008" cy="2664296"/>
          </a:xfrm>
          <a:prstGeom prst="line">
            <a:avLst/>
          </a:prstGeom>
          <a:ln w="28575">
            <a:solidFill>
              <a:schemeClr val="bg2"/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059832" y="2219325"/>
            <a:ext cx="2664296" cy="0"/>
          </a:xfrm>
          <a:prstGeom prst="line">
            <a:avLst/>
          </a:prstGeom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779912" y="5310188"/>
            <a:ext cx="2664296" cy="0"/>
          </a:xfrm>
          <a:prstGeom prst="line">
            <a:avLst/>
          </a:prstGeom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6516216" y="3861048"/>
            <a:ext cx="1008112" cy="1800200"/>
          </a:xfrm>
          <a:prstGeom prst="line">
            <a:avLst/>
          </a:prstGeom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051720" y="4509120"/>
            <a:ext cx="864096" cy="1728192"/>
          </a:xfrm>
          <a:prstGeom prst="line">
            <a:avLst/>
          </a:prstGeom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олилиния 26"/>
          <p:cNvSpPr/>
          <p:nvPr/>
        </p:nvSpPr>
        <p:spPr>
          <a:xfrm>
            <a:off x="1115616" y="4437112"/>
            <a:ext cx="576064" cy="1816522"/>
          </a:xfrm>
          <a:custGeom>
            <a:avLst/>
            <a:gdLst>
              <a:gd name="connsiteX0" fmla="*/ 106296 w 989960"/>
              <a:gd name="connsiteY0" fmla="*/ 703089 h 2320578"/>
              <a:gd name="connsiteX1" fmla="*/ 259977 w 989960"/>
              <a:gd name="connsiteY1" fmla="*/ 3842 h 2320578"/>
              <a:gd name="connsiteX2" fmla="*/ 551970 w 989960"/>
              <a:gd name="connsiteY2" fmla="*/ 726141 h 2320578"/>
              <a:gd name="connsiteX3" fmla="*/ 67876 w 989960"/>
              <a:gd name="connsiteY3" fmla="*/ 1302443 h 2320578"/>
              <a:gd name="connsiteX4" fmla="*/ 959224 w 989960"/>
              <a:gd name="connsiteY4" fmla="*/ 1940218 h 2320578"/>
              <a:gd name="connsiteX5" fmla="*/ 252293 w 989960"/>
              <a:gd name="connsiteY5" fmla="*/ 2270632 h 2320578"/>
              <a:gd name="connsiteX6" fmla="*/ 67876 w 989960"/>
              <a:gd name="connsiteY6" fmla="*/ 2239896 h 2320578"/>
              <a:gd name="connsiteX7" fmla="*/ 113980 w 989960"/>
              <a:gd name="connsiteY7" fmla="*/ 2270632 h 2320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9960" h="2320578">
                <a:moveTo>
                  <a:pt x="106296" y="703089"/>
                </a:moveTo>
                <a:cubicBezTo>
                  <a:pt x="145997" y="351544"/>
                  <a:pt x="185698" y="0"/>
                  <a:pt x="259977" y="3842"/>
                </a:cubicBezTo>
                <a:cubicBezTo>
                  <a:pt x="334256" y="7684"/>
                  <a:pt x="583987" y="509707"/>
                  <a:pt x="551970" y="726141"/>
                </a:cubicBezTo>
                <a:cubicBezTo>
                  <a:pt x="519953" y="942575"/>
                  <a:pt x="0" y="1100097"/>
                  <a:pt x="67876" y="1302443"/>
                </a:cubicBezTo>
                <a:cubicBezTo>
                  <a:pt x="135752" y="1504789"/>
                  <a:pt x="928488" y="1778853"/>
                  <a:pt x="959224" y="1940218"/>
                </a:cubicBezTo>
                <a:cubicBezTo>
                  <a:pt x="989960" y="2101583"/>
                  <a:pt x="400851" y="2220686"/>
                  <a:pt x="252293" y="2270632"/>
                </a:cubicBezTo>
                <a:cubicBezTo>
                  <a:pt x="103735" y="2320578"/>
                  <a:pt x="90928" y="2239896"/>
                  <a:pt x="67876" y="2239896"/>
                </a:cubicBezTo>
                <a:cubicBezTo>
                  <a:pt x="44824" y="2239896"/>
                  <a:pt x="79402" y="2255264"/>
                  <a:pt x="113980" y="2270632"/>
                </a:cubicBezTo>
              </a:path>
            </a:pathLst>
          </a:custGeom>
          <a:ln w="28575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4860032" y="3717032"/>
            <a:ext cx="1210236" cy="1675119"/>
          </a:xfrm>
          <a:custGeom>
            <a:avLst/>
            <a:gdLst>
              <a:gd name="connsiteX0" fmla="*/ 852928 w 1210236"/>
              <a:gd name="connsiteY0" fmla="*/ 494339 h 1675119"/>
              <a:gd name="connsiteX1" fmla="*/ 430306 w 1210236"/>
              <a:gd name="connsiteY1" fmla="*/ 432867 h 1675119"/>
              <a:gd name="connsiteX2" fmla="*/ 1037345 w 1210236"/>
              <a:gd name="connsiteY2" fmla="*/ 932329 h 1675119"/>
              <a:gd name="connsiteX3" fmla="*/ 845244 w 1210236"/>
              <a:gd name="connsiteY3" fmla="*/ 71718 h 1675119"/>
              <a:gd name="connsiteX4" fmla="*/ 30736 w 1210236"/>
              <a:gd name="connsiteY4" fmla="*/ 502023 h 1675119"/>
              <a:gd name="connsiteX5" fmla="*/ 1029661 w 1210236"/>
              <a:gd name="connsiteY5" fmla="*/ 1500948 h 1675119"/>
              <a:gd name="connsiteX6" fmla="*/ 1114185 w 1210236"/>
              <a:gd name="connsiteY6" fmla="*/ 1547052 h 167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0236" h="1675119">
                <a:moveTo>
                  <a:pt x="852928" y="494339"/>
                </a:moveTo>
                <a:cubicBezTo>
                  <a:pt x="626249" y="427104"/>
                  <a:pt x="399570" y="359869"/>
                  <a:pt x="430306" y="432867"/>
                </a:cubicBezTo>
                <a:cubicBezTo>
                  <a:pt x="461042" y="505865"/>
                  <a:pt x="968189" y="992521"/>
                  <a:pt x="1037345" y="932329"/>
                </a:cubicBezTo>
                <a:cubicBezTo>
                  <a:pt x="1106501" y="872138"/>
                  <a:pt x="1013012" y="143436"/>
                  <a:pt x="845244" y="71718"/>
                </a:cubicBezTo>
                <a:cubicBezTo>
                  <a:pt x="677476" y="0"/>
                  <a:pt x="0" y="263818"/>
                  <a:pt x="30736" y="502023"/>
                </a:cubicBezTo>
                <a:cubicBezTo>
                  <a:pt x="61472" y="740228"/>
                  <a:pt x="849086" y="1326777"/>
                  <a:pt x="1029661" y="1500948"/>
                </a:cubicBezTo>
                <a:cubicBezTo>
                  <a:pt x="1210236" y="1675119"/>
                  <a:pt x="1162210" y="1611085"/>
                  <a:pt x="1114185" y="1547052"/>
                </a:cubicBezTo>
              </a:path>
            </a:pathLst>
          </a:custGeom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5652120" y="2492896"/>
            <a:ext cx="2151530" cy="1048871"/>
          </a:xfrm>
          <a:custGeom>
            <a:avLst/>
            <a:gdLst>
              <a:gd name="connsiteX0" fmla="*/ 2151530 w 2151530"/>
              <a:gd name="connsiteY0" fmla="*/ 0 h 1048871"/>
              <a:gd name="connsiteX1" fmla="*/ 1536807 w 2151530"/>
              <a:gd name="connsiteY1" fmla="*/ 361150 h 1048871"/>
              <a:gd name="connsiteX2" fmla="*/ 1536807 w 2151530"/>
              <a:gd name="connsiteY2" fmla="*/ 699247 h 1048871"/>
              <a:gd name="connsiteX3" fmla="*/ 699247 w 2151530"/>
              <a:gd name="connsiteY3" fmla="*/ 637775 h 1048871"/>
              <a:gd name="connsiteX4" fmla="*/ 215153 w 2151530"/>
              <a:gd name="connsiteY4" fmla="*/ 875980 h 1048871"/>
              <a:gd name="connsiteX5" fmla="*/ 130629 w 2151530"/>
              <a:gd name="connsiteY5" fmla="*/ 1029661 h 1048871"/>
              <a:gd name="connsiteX6" fmla="*/ 0 w 2151530"/>
              <a:gd name="connsiteY6" fmla="*/ 991241 h 104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51530" h="1048871">
                <a:moveTo>
                  <a:pt x="2151530" y="0"/>
                </a:moveTo>
                <a:cubicBezTo>
                  <a:pt x="1895395" y="122304"/>
                  <a:pt x="1639261" y="244609"/>
                  <a:pt x="1536807" y="361150"/>
                </a:cubicBezTo>
                <a:cubicBezTo>
                  <a:pt x="1434353" y="477691"/>
                  <a:pt x="1676400" y="653143"/>
                  <a:pt x="1536807" y="699247"/>
                </a:cubicBezTo>
                <a:cubicBezTo>
                  <a:pt x="1397214" y="745351"/>
                  <a:pt x="919523" y="608319"/>
                  <a:pt x="699247" y="637775"/>
                </a:cubicBezTo>
                <a:cubicBezTo>
                  <a:pt x="478971" y="667231"/>
                  <a:pt x="309923" y="810666"/>
                  <a:pt x="215153" y="875980"/>
                </a:cubicBezTo>
                <a:cubicBezTo>
                  <a:pt x="120383" y="941294"/>
                  <a:pt x="166488" y="1010451"/>
                  <a:pt x="130629" y="1029661"/>
                </a:cubicBezTo>
                <a:cubicBezTo>
                  <a:pt x="94770" y="1048871"/>
                  <a:pt x="47385" y="1020056"/>
                  <a:pt x="0" y="991241"/>
                </a:cubicBezTo>
              </a:path>
            </a:pathLst>
          </a:custGeom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Полилиния 34"/>
          <p:cNvSpPr/>
          <p:nvPr/>
        </p:nvSpPr>
        <p:spPr>
          <a:xfrm>
            <a:off x="2555776" y="2924944"/>
            <a:ext cx="1435633" cy="1625173"/>
          </a:xfrm>
          <a:custGeom>
            <a:avLst/>
            <a:gdLst>
              <a:gd name="connsiteX0" fmla="*/ 0 w 1435633"/>
              <a:gd name="connsiteY0" fmla="*/ 0 h 1625173"/>
              <a:gd name="connsiteX1" fmla="*/ 998925 w 1435633"/>
              <a:gd name="connsiteY1" fmla="*/ 1459966 h 1625173"/>
              <a:gd name="connsiteX2" fmla="*/ 1406178 w 1435633"/>
              <a:gd name="connsiteY2" fmla="*/ 991240 h 1625173"/>
              <a:gd name="connsiteX3" fmla="*/ 1175657 w 1435633"/>
              <a:gd name="connsiteY3" fmla="*/ 729983 h 1625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5633" h="1625173">
                <a:moveTo>
                  <a:pt x="0" y="0"/>
                </a:moveTo>
                <a:cubicBezTo>
                  <a:pt x="382281" y="647379"/>
                  <a:pt x="764562" y="1294759"/>
                  <a:pt x="998925" y="1459966"/>
                </a:cubicBezTo>
                <a:cubicBezTo>
                  <a:pt x="1233288" y="1625173"/>
                  <a:pt x="1376723" y="1112904"/>
                  <a:pt x="1406178" y="991240"/>
                </a:cubicBezTo>
                <a:cubicBezTo>
                  <a:pt x="1435633" y="869576"/>
                  <a:pt x="1305645" y="799779"/>
                  <a:pt x="1175657" y="729983"/>
                </a:cubicBezTo>
              </a:path>
            </a:pathLst>
          </a:custGeom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89" name="TextBox 35"/>
          <p:cNvSpPr txBox="1">
            <a:spLocks noChangeArrowheads="1"/>
          </p:cNvSpPr>
          <p:nvPr/>
        </p:nvSpPr>
        <p:spPr bwMode="auto">
          <a:xfrm>
            <a:off x="6516688" y="2276475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10</a:t>
            </a:r>
          </a:p>
        </p:txBody>
      </p:sp>
      <p:sp>
        <p:nvSpPr>
          <p:cNvPr id="7190" name="TextBox 36"/>
          <p:cNvSpPr txBox="1">
            <a:spLocks noChangeArrowheads="1"/>
          </p:cNvSpPr>
          <p:nvPr/>
        </p:nvSpPr>
        <p:spPr bwMode="auto">
          <a:xfrm>
            <a:off x="6588125" y="3573463"/>
            <a:ext cx="3603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5</a:t>
            </a:r>
          </a:p>
        </p:txBody>
      </p:sp>
      <p:sp>
        <p:nvSpPr>
          <p:cNvPr id="7191" name="TextBox 37"/>
          <p:cNvSpPr txBox="1">
            <a:spLocks noChangeArrowheads="1"/>
          </p:cNvSpPr>
          <p:nvPr/>
        </p:nvSpPr>
        <p:spPr bwMode="auto">
          <a:xfrm>
            <a:off x="5003800" y="4868863"/>
            <a:ext cx="3603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6</a:t>
            </a:r>
          </a:p>
        </p:txBody>
      </p:sp>
      <p:sp>
        <p:nvSpPr>
          <p:cNvPr id="7192" name="TextBox 38"/>
          <p:cNvSpPr txBox="1">
            <a:spLocks noChangeArrowheads="1"/>
          </p:cNvSpPr>
          <p:nvPr/>
        </p:nvSpPr>
        <p:spPr bwMode="auto">
          <a:xfrm>
            <a:off x="1476375" y="2781300"/>
            <a:ext cx="241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4</a:t>
            </a:r>
          </a:p>
        </p:txBody>
      </p:sp>
      <p:sp>
        <p:nvSpPr>
          <p:cNvPr id="17432" name="TextBox 40"/>
          <p:cNvSpPr txBox="1">
            <a:spLocks noChangeArrowheads="1"/>
          </p:cNvSpPr>
          <p:nvPr/>
        </p:nvSpPr>
        <p:spPr bwMode="auto">
          <a:xfrm>
            <a:off x="5003800" y="6021388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8</a:t>
            </a:r>
          </a:p>
        </p:txBody>
      </p:sp>
      <p:sp>
        <p:nvSpPr>
          <p:cNvPr id="17433" name="TextBox 41"/>
          <p:cNvSpPr txBox="1">
            <a:spLocks noChangeArrowheads="1"/>
          </p:cNvSpPr>
          <p:nvPr/>
        </p:nvSpPr>
        <p:spPr bwMode="auto">
          <a:xfrm>
            <a:off x="4140200" y="2924175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7</a:t>
            </a:r>
          </a:p>
        </p:txBody>
      </p:sp>
      <p:sp>
        <p:nvSpPr>
          <p:cNvPr id="7195" name="TextBox 42"/>
          <p:cNvSpPr txBox="1">
            <a:spLocks noChangeArrowheads="1"/>
          </p:cNvSpPr>
          <p:nvPr/>
        </p:nvSpPr>
        <p:spPr bwMode="auto">
          <a:xfrm>
            <a:off x="2916238" y="5805488"/>
            <a:ext cx="312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1</a:t>
            </a:r>
          </a:p>
        </p:txBody>
      </p:sp>
      <p:sp>
        <p:nvSpPr>
          <p:cNvPr id="7196" name="TextBox 43"/>
          <p:cNvSpPr txBox="1">
            <a:spLocks noChangeArrowheads="1"/>
          </p:cNvSpPr>
          <p:nvPr/>
        </p:nvSpPr>
        <p:spPr bwMode="auto">
          <a:xfrm>
            <a:off x="1476375" y="5300663"/>
            <a:ext cx="288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2</a:t>
            </a:r>
          </a:p>
        </p:txBody>
      </p:sp>
      <p:sp>
        <p:nvSpPr>
          <p:cNvPr id="7197" name="TextBox 44"/>
          <p:cNvSpPr txBox="1">
            <a:spLocks noChangeArrowheads="1"/>
          </p:cNvSpPr>
          <p:nvPr/>
        </p:nvSpPr>
        <p:spPr bwMode="auto">
          <a:xfrm>
            <a:off x="3059113" y="3284538"/>
            <a:ext cx="314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3</a:t>
            </a:r>
          </a:p>
        </p:txBody>
      </p:sp>
      <p:sp>
        <p:nvSpPr>
          <p:cNvPr id="7198" name="TextBox 45"/>
          <p:cNvSpPr txBox="1">
            <a:spLocks noChangeArrowheads="1"/>
          </p:cNvSpPr>
          <p:nvPr/>
        </p:nvSpPr>
        <p:spPr bwMode="auto">
          <a:xfrm>
            <a:off x="7885113" y="6092825"/>
            <a:ext cx="3603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9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258888" y="404813"/>
            <a:ext cx="6697662" cy="14462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Горизонтальные линии…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9" grpId="0"/>
      <p:bldP spid="7190" grpId="0"/>
      <p:bldP spid="7191" grpId="0"/>
      <p:bldP spid="7192" grpId="0"/>
      <p:bldP spid="7195" grpId="0"/>
      <p:bldP spid="7196" grpId="0"/>
      <p:bldP spid="7197" grpId="0"/>
      <p:bldP spid="719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7740352" y="2996952"/>
            <a:ext cx="72008" cy="3528392"/>
          </a:xfrm>
          <a:prstGeom prst="line">
            <a:avLst/>
          </a:prstGeom>
          <a:ln w="285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763688" y="2708920"/>
            <a:ext cx="72008" cy="2664296"/>
          </a:xfrm>
          <a:prstGeom prst="line">
            <a:avLst/>
          </a:prstGeom>
          <a:ln w="28575">
            <a:solidFill>
              <a:schemeClr val="bg2"/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059832" y="2219325"/>
            <a:ext cx="2664296" cy="0"/>
          </a:xfrm>
          <a:prstGeom prst="line">
            <a:avLst/>
          </a:prstGeom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779912" y="5310188"/>
            <a:ext cx="2664296" cy="0"/>
          </a:xfrm>
          <a:prstGeom prst="line">
            <a:avLst/>
          </a:prstGeom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6516216" y="3861048"/>
            <a:ext cx="1008112" cy="1800200"/>
          </a:xfrm>
          <a:prstGeom prst="line">
            <a:avLst/>
          </a:prstGeom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051720" y="4509120"/>
            <a:ext cx="864096" cy="1728192"/>
          </a:xfrm>
          <a:prstGeom prst="line">
            <a:avLst/>
          </a:prstGeom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олилиния 26"/>
          <p:cNvSpPr/>
          <p:nvPr/>
        </p:nvSpPr>
        <p:spPr>
          <a:xfrm>
            <a:off x="1115616" y="4437112"/>
            <a:ext cx="576064" cy="1816522"/>
          </a:xfrm>
          <a:custGeom>
            <a:avLst/>
            <a:gdLst>
              <a:gd name="connsiteX0" fmla="*/ 106296 w 989960"/>
              <a:gd name="connsiteY0" fmla="*/ 703089 h 2320578"/>
              <a:gd name="connsiteX1" fmla="*/ 259977 w 989960"/>
              <a:gd name="connsiteY1" fmla="*/ 3842 h 2320578"/>
              <a:gd name="connsiteX2" fmla="*/ 551970 w 989960"/>
              <a:gd name="connsiteY2" fmla="*/ 726141 h 2320578"/>
              <a:gd name="connsiteX3" fmla="*/ 67876 w 989960"/>
              <a:gd name="connsiteY3" fmla="*/ 1302443 h 2320578"/>
              <a:gd name="connsiteX4" fmla="*/ 959224 w 989960"/>
              <a:gd name="connsiteY4" fmla="*/ 1940218 h 2320578"/>
              <a:gd name="connsiteX5" fmla="*/ 252293 w 989960"/>
              <a:gd name="connsiteY5" fmla="*/ 2270632 h 2320578"/>
              <a:gd name="connsiteX6" fmla="*/ 67876 w 989960"/>
              <a:gd name="connsiteY6" fmla="*/ 2239896 h 2320578"/>
              <a:gd name="connsiteX7" fmla="*/ 113980 w 989960"/>
              <a:gd name="connsiteY7" fmla="*/ 2270632 h 2320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9960" h="2320578">
                <a:moveTo>
                  <a:pt x="106296" y="703089"/>
                </a:moveTo>
                <a:cubicBezTo>
                  <a:pt x="145997" y="351544"/>
                  <a:pt x="185698" y="0"/>
                  <a:pt x="259977" y="3842"/>
                </a:cubicBezTo>
                <a:cubicBezTo>
                  <a:pt x="334256" y="7684"/>
                  <a:pt x="583987" y="509707"/>
                  <a:pt x="551970" y="726141"/>
                </a:cubicBezTo>
                <a:cubicBezTo>
                  <a:pt x="519953" y="942575"/>
                  <a:pt x="0" y="1100097"/>
                  <a:pt x="67876" y="1302443"/>
                </a:cubicBezTo>
                <a:cubicBezTo>
                  <a:pt x="135752" y="1504789"/>
                  <a:pt x="928488" y="1778853"/>
                  <a:pt x="959224" y="1940218"/>
                </a:cubicBezTo>
                <a:cubicBezTo>
                  <a:pt x="989960" y="2101583"/>
                  <a:pt x="400851" y="2220686"/>
                  <a:pt x="252293" y="2270632"/>
                </a:cubicBezTo>
                <a:cubicBezTo>
                  <a:pt x="103735" y="2320578"/>
                  <a:pt x="90928" y="2239896"/>
                  <a:pt x="67876" y="2239896"/>
                </a:cubicBezTo>
                <a:cubicBezTo>
                  <a:pt x="44824" y="2239896"/>
                  <a:pt x="79402" y="2255264"/>
                  <a:pt x="113980" y="2270632"/>
                </a:cubicBezTo>
              </a:path>
            </a:pathLst>
          </a:custGeom>
          <a:ln w="28575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4860032" y="3717032"/>
            <a:ext cx="1210236" cy="1675119"/>
          </a:xfrm>
          <a:custGeom>
            <a:avLst/>
            <a:gdLst>
              <a:gd name="connsiteX0" fmla="*/ 852928 w 1210236"/>
              <a:gd name="connsiteY0" fmla="*/ 494339 h 1675119"/>
              <a:gd name="connsiteX1" fmla="*/ 430306 w 1210236"/>
              <a:gd name="connsiteY1" fmla="*/ 432867 h 1675119"/>
              <a:gd name="connsiteX2" fmla="*/ 1037345 w 1210236"/>
              <a:gd name="connsiteY2" fmla="*/ 932329 h 1675119"/>
              <a:gd name="connsiteX3" fmla="*/ 845244 w 1210236"/>
              <a:gd name="connsiteY3" fmla="*/ 71718 h 1675119"/>
              <a:gd name="connsiteX4" fmla="*/ 30736 w 1210236"/>
              <a:gd name="connsiteY4" fmla="*/ 502023 h 1675119"/>
              <a:gd name="connsiteX5" fmla="*/ 1029661 w 1210236"/>
              <a:gd name="connsiteY5" fmla="*/ 1500948 h 1675119"/>
              <a:gd name="connsiteX6" fmla="*/ 1114185 w 1210236"/>
              <a:gd name="connsiteY6" fmla="*/ 1547052 h 167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0236" h="1675119">
                <a:moveTo>
                  <a:pt x="852928" y="494339"/>
                </a:moveTo>
                <a:cubicBezTo>
                  <a:pt x="626249" y="427104"/>
                  <a:pt x="399570" y="359869"/>
                  <a:pt x="430306" y="432867"/>
                </a:cubicBezTo>
                <a:cubicBezTo>
                  <a:pt x="461042" y="505865"/>
                  <a:pt x="968189" y="992521"/>
                  <a:pt x="1037345" y="932329"/>
                </a:cubicBezTo>
                <a:cubicBezTo>
                  <a:pt x="1106501" y="872138"/>
                  <a:pt x="1013012" y="143436"/>
                  <a:pt x="845244" y="71718"/>
                </a:cubicBezTo>
                <a:cubicBezTo>
                  <a:pt x="677476" y="0"/>
                  <a:pt x="0" y="263818"/>
                  <a:pt x="30736" y="502023"/>
                </a:cubicBezTo>
                <a:cubicBezTo>
                  <a:pt x="61472" y="740228"/>
                  <a:pt x="849086" y="1326777"/>
                  <a:pt x="1029661" y="1500948"/>
                </a:cubicBezTo>
                <a:cubicBezTo>
                  <a:pt x="1210236" y="1675119"/>
                  <a:pt x="1162210" y="1611085"/>
                  <a:pt x="1114185" y="1547052"/>
                </a:cubicBezTo>
              </a:path>
            </a:pathLst>
          </a:custGeom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5652120" y="2492896"/>
            <a:ext cx="2151530" cy="1048871"/>
          </a:xfrm>
          <a:custGeom>
            <a:avLst/>
            <a:gdLst>
              <a:gd name="connsiteX0" fmla="*/ 2151530 w 2151530"/>
              <a:gd name="connsiteY0" fmla="*/ 0 h 1048871"/>
              <a:gd name="connsiteX1" fmla="*/ 1536807 w 2151530"/>
              <a:gd name="connsiteY1" fmla="*/ 361150 h 1048871"/>
              <a:gd name="connsiteX2" fmla="*/ 1536807 w 2151530"/>
              <a:gd name="connsiteY2" fmla="*/ 699247 h 1048871"/>
              <a:gd name="connsiteX3" fmla="*/ 699247 w 2151530"/>
              <a:gd name="connsiteY3" fmla="*/ 637775 h 1048871"/>
              <a:gd name="connsiteX4" fmla="*/ 215153 w 2151530"/>
              <a:gd name="connsiteY4" fmla="*/ 875980 h 1048871"/>
              <a:gd name="connsiteX5" fmla="*/ 130629 w 2151530"/>
              <a:gd name="connsiteY5" fmla="*/ 1029661 h 1048871"/>
              <a:gd name="connsiteX6" fmla="*/ 0 w 2151530"/>
              <a:gd name="connsiteY6" fmla="*/ 991241 h 104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51530" h="1048871">
                <a:moveTo>
                  <a:pt x="2151530" y="0"/>
                </a:moveTo>
                <a:cubicBezTo>
                  <a:pt x="1895395" y="122304"/>
                  <a:pt x="1639261" y="244609"/>
                  <a:pt x="1536807" y="361150"/>
                </a:cubicBezTo>
                <a:cubicBezTo>
                  <a:pt x="1434353" y="477691"/>
                  <a:pt x="1676400" y="653143"/>
                  <a:pt x="1536807" y="699247"/>
                </a:cubicBezTo>
                <a:cubicBezTo>
                  <a:pt x="1397214" y="745351"/>
                  <a:pt x="919523" y="608319"/>
                  <a:pt x="699247" y="637775"/>
                </a:cubicBezTo>
                <a:cubicBezTo>
                  <a:pt x="478971" y="667231"/>
                  <a:pt x="309923" y="810666"/>
                  <a:pt x="215153" y="875980"/>
                </a:cubicBezTo>
                <a:cubicBezTo>
                  <a:pt x="120383" y="941294"/>
                  <a:pt x="166488" y="1010451"/>
                  <a:pt x="130629" y="1029661"/>
                </a:cubicBezTo>
                <a:cubicBezTo>
                  <a:pt x="94770" y="1048871"/>
                  <a:pt x="47385" y="1020056"/>
                  <a:pt x="0" y="991241"/>
                </a:cubicBezTo>
              </a:path>
            </a:pathLst>
          </a:custGeom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Полилиния 34"/>
          <p:cNvSpPr/>
          <p:nvPr/>
        </p:nvSpPr>
        <p:spPr>
          <a:xfrm>
            <a:off x="2555776" y="2924944"/>
            <a:ext cx="1435633" cy="1625173"/>
          </a:xfrm>
          <a:custGeom>
            <a:avLst/>
            <a:gdLst>
              <a:gd name="connsiteX0" fmla="*/ 0 w 1435633"/>
              <a:gd name="connsiteY0" fmla="*/ 0 h 1625173"/>
              <a:gd name="connsiteX1" fmla="*/ 998925 w 1435633"/>
              <a:gd name="connsiteY1" fmla="*/ 1459966 h 1625173"/>
              <a:gd name="connsiteX2" fmla="*/ 1406178 w 1435633"/>
              <a:gd name="connsiteY2" fmla="*/ 991240 h 1625173"/>
              <a:gd name="connsiteX3" fmla="*/ 1175657 w 1435633"/>
              <a:gd name="connsiteY3" fmla="*/ 729983 h 1625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5633" h="1625173">
                <a:moveTo>
                  <a:pt x="0" y="0"/>
                </a:moveTo>
                <a:cubicBezTo>
                  <a:pt x="382281" y="647379"/>
                  <a:pt x="764562" y="1294759"/>
                  <a:pt x="998925" y="1459966"/>
                </a:cubicBezTo>
                <a:cubicBezTo>
                  <a:pt x="1233288" y="1625173"/>
                  <a:pt x="1376723" y="1112904"/>
                  <a:pt x="1406178" y="991240"/>
                </a:cubicBezTo>
                <a:cubicBezTo>
                  <a:pt x="1435633" y="869576"/>
                  <a:pt x="1305645" y="799779"/>
                  <a:pt x="1175657" y="729983"/>
                </a:cubicBezTo>
              </a:path>
            </a:pathLst>
          </a:custGeom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89" name="TextBox 35"/>
          <p:cNvSpPr txBox="1">
            <a:spLocks noChangeArrowheads="1"/>
          </p:cNvSpPr>
          <p:nvPr/>
        </p:nvSpPr>
        <p:spPr bwMode="auto">
          <a:xfrm>
            <a:off x="6516688" y="2276475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10</a:t>
            </a:r>
          </a:p>
        </p:txBody>
      </p:sp>
      <p:sp>
        <p:nvSpPr>
          <p:cNvPr id="18453" name="TextBox 36"/>
          <p:cNvSpPr txBox="1">
            <a:spLocks noChangeArrowheads="1"/>
          </p:cNvSpPr>
          <p:nvPr/>
        </p:nvSpPr>
        <p:spPr bwMode="auto">
          <a:xfrm>
            <a:off x="6588125" y="3573463"/>
            <a:ext cx="3603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5</a:t>
            </a:r>
          </a:p>
        </p:txBody>
      </p:sp>
      <p:sp>
        <p:nvSpPr>
          <p:cNvPr id="7191" name="TextBox 37"/>
          <p:cNvSpPr txBox="1">
            <a:spLocks noChangeArrowheads="1"/>
          </p:cNvSpPr>
          <p:nvPr/>
        </p:nvSpPr>
        <p:spPr bwMode="auto">
          <a:xfrm>
            <a:off x="5003800" y="4868863"/>
            <a:ext cx="3603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6</a:t>
            </a:r>
          </a:p>
        </p:txBody>
      </p:sp>
      <p:sp>
        <p:nvSpPr>
          <p:cNvPr id="7192" name="TextBox 38"/>
          <p:cNvSpPr txBox="1">
            <a:spLocks noChangeArrowheads="1"/>
          </p:cNvSpPr>
          <p:nvPr/>
        </p:nvSpPr>
        <p:spPr bwMode="auto">
          <a:xfrm>
            <a:off x="1476375" y="2781300"/>
            <a:ext cx="241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4</a:t>
            </a:r>
          </a:p>
        </p:txBody>
      </p:sp>
      <p:sp>
        <p:nvSpPr>
          <p:cNvPr id="7193" name="TextBox 40"/>
          <p:cNvSpPr txBox="1">
            <a:spLocks noChangeArrowheads="1"/>
          </p:cNvSpPr>
          <p:nvPr/>
        </p:nvSpPr>
        <p:spPr bwMode="auto">
          <a:xfrm>
            <a:off x="5003800" y="6021388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8</a:t>
            </a:r>
          </a:p>
        </p:txBody>
      </p:sp>
      <p:sp>
        <p:nvSpPr>
          <p:cNvPr id="7194" name="TextBox 41"/>
          <p:cNvSpPr txBox="1">
            <a:spLocks noChangeArrowheads="1"/>
          </p:cNvSpPr>
          <p:nvPr/>
        </p:nvSpPr>
        <p:spPr bwMode="auto">
          <a:xfrm>
            <a:off x="4140200" y="2924175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7</a:t>
            </a:r>
          </a:p>
        </p:txBody>
      </p:sp>
      <p:sp>
        <p:nvSpPr>
          <p:cNvPr id="18458" name="TextBox 42"/>
          <p:cNvSpPr txBox="1">
            <a:spLocks noChangeArrowheads="1"/>
          </p:cNvSpPr>
          <p:nvPr/>
        </p:nvSpPr>
        <p:spPr bwMode="auto">
          <a:xfrm>
            <a:off x="2916238" y="5805488"/>
            <a:ext cx="312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1</a:t>
            </a:r>
          </a:p>
        </p:txBody>
      </p:sp>
      <p:sp>
        <p:nvSpPr>
          <p:cNvPr id="7196" name="TextBox 43"/>
          <p:cNvSpPr txBox="1">
            <a:spLocks noChangeArrowheads="1"/>
          </p:cNvSpPr>
          <p:nvPr/>
        </p:nvSpPr>
        <p:spPr bwMode="auto">
          <a:xfrm>
            <a:off x="1476375" y="5300663"/>
            <a:ext cx="288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2</a:t>
            </a:r>
          </a:p>
        </p:txBody>
      </p:sp>
      <p:sp>
        <p:nvSpPr>
          <p:cNvPr id="7197" name="TextBox 44"/>
          <p:cNvSpPr txBox="1">
            <a:spLocks noChangeArrowheads="1"/>
          </p:cNvSpPr>
          <p:nvPr/>
        </p:nvSpPr>
        <p:spPr bwMode="auto">
          <a:xfrm>
            <a:off x="3059113" y="3284538"/>
            <a:ext cx="314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3</a:t>
            </a:r>
          </a:p>
        </p:txBody>
      </p:sp>
      <p:sp>
        <p:nvSpPr>
          <p:cNvPr id="7198" name="TextBox 45"/>
          <p:cNvSpPr txBox="1">
            <a:spLocks noChangeArrowheads="1"/>
          </p:cNvSpPr>
          <p:nvPr/>
        </p:nvSpPr>
        <p:spPr bwMode="auto">
          <a:xfrm>
            <a:off x="7885113" y="6092825"/>
            <a:ext cx="3603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9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115616" y="404664"/>
            <a:ext cx="6909587" cy="792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Наклонные</a:t>
            </a: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 </a:t>
            </a:r>
            <a:r>
              <a:rPr lang="ru-RU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линии…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9" grpId="0"/>
      <p:bldP spid="7191" grpId="0"/>
      <p:bldP spid="7192" grpId="0"/>
      <p:bldP spid="7193" grpId="0"/>
      <p:bldP spid="7194" grpId="0"/>
      <p:bldP spid="7196" grpId="0"/>
      <p:bldP spid="7197" grpId="0"/>
      <p:bldP spid="719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476672"/>
            <a:ext cx="7169449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solidFill>
                  <a:srgbClr val="00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Линии № 4 и № 5 встретятся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solidFill>
                  <a:srgbClr val="00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когда-нибудь ?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547664" y="2276872"/>
            <a:ext cx="72008" cy="2664296"/>
          </a:xfrm>
          <a:prstGeom prst="line">
            <a:avLst/>
          </a:prstGeom>
          <a:ln w="28575">
            <a:solidFill>
              <a:schemeClr val="bg2"/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6516688" y="3500438"/>
            <a:ext cx="3603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5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516216" y="3861048"/>
            <a:ext cx="1008112" cy="1800200"/>
          </a:xfrm>
          <a:prstGeom prst="line">
            <a:avLst/>
          </a:prstGeom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2" name="TextBox 6"/>
          <p:cNvSpPr txBox="1">
            <a:spLocks noChangeArrowheads="1"/>
          </p:cNvSpPr>
          <p:nvPr/>
        </p:nvSpPr>
        <p:spPr bwMode="auto">
          <a:xfrm>
            <a:off x="1187450" y="2060575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4</a:t>
            </a:r>
          </a:p>
        </p:txBody>
      </p:sp>
      <p:pic>
        <p:nvPicPr>
          <p:cNvPr id="7" name="Picture 7" descr="Картинка 431 из 5764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350964">
            <a:off x="5775112" y="2276501"/>
            <a:ext cx="2266688" cy="2350540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-1.08258E-6 L -0.56702 -1.08258E-6 " pathEditMode="relative" ptsTypes="AA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3257E-6 L -0.57882 0.0046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7740352" y="2996952"/>
            <a:ext cx="72008" cy="3528392"/>
          </a:xfrm>
          <a:prstGeom prst="line">
            <a:avLst/>
          </a:prstGeom>
          <a:ln w="285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763688" y="2708920"/>
            <a:ext cx="72008" cy="2664296"/>
          </a:xfrm>
          <a:prstGeom prst="line">
            <a:avLst/>
          </a:prstGeom>
          <a:ln w="28575">
            <a:solidFill>
              <a:schemeClr val="bg2"/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059832" y="2219325"/>
            <a:ext cx="2664296" cy="0"/>
          </a:xfrm>
          <a:prstGeom prst="line">
            <a:avLst/>
          </a:prstGeom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779912" y="5310188"/>
            <a:ext cx="2664296" cy="0"/>
          </a:xfrm>
          <a:prstGeom prst="line">
            <a:avLst/>
          </a:prstGeom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6516216" y="3861048"/>
            <a:ext cx="1008112" cy="1800200"/>
          </a:xfrm>
          <a:prstGeom prst="line">
            <a:avLst/>
          </a:prstGeom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051720" y="4509120"/>
            <a:ext cx="864096" cy="1728192"/>
          </a:xfrm>
          <a:prstGeom prst="line">
            <a:avLst/>
          </a:prstGeom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олилиния 26"/>
          <p:cNvSpPr/>
          <p:nvPr/>
        </p:nvSpPr>
        <p:spPr>
          <a:xfrm>
            <a:off x="1115616" y="4437112"/>
            <a:ext cx="576064" cy="1816522"/>
          </a:xfrm>
          <a:custGeom>
            <a:avLst/>
            <a:gdLst>
              <a:gd name="connsiteX0" fmla="*/ 106296 w 989960"/>
              <a:gd name="connsiteY0" fmla="*/ 703089 h 2320578"/>
              <a:gd name="connsiteX1" fmla="*/ 259977 w 989960"/>
              <a:gd name="connsiteY1" fmla="*/ 3842 h 2320578"/>
              <a:gd name="connsiteX2" fmla="*/ 551970 w 989960"/>
              <a:gd name="connsiteY2" fmla="*/ 726141 h 2320578"/>
              <a:gd name="connsiteX3" fmla="*/ 67876 w 989960"/>
              <a:gd name="connsiteY3" fmla="*/ 1302443 h 2320578"/>
              <a:gd name="connsiteX4" fmla="*/ 959224 w 989960"/>
              <a:gd name="connsiteY4" fmla="*/ 1940218 h 2320578"/>
              <a:gd name="connsiteX5" fmla="*/ 252293 w 989960"/>
              <a:gd name="connsiteY5" fmla="*/ 2270632 h 2320578"/>
              <a:gd name="connsiteX6" fmla="*/ 67876 w 989960"/>
              <a:gd name="connsiteY6" fmla="*/ 2239896 h 2320578"/>
              <a:gd name="connsiteX7" fmla="*/ 113980 w 989960"/>
              <a:gd name="connsiteY7" fmla="*/ 2270632 h 2320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9960" h="2320578">
                <a:moveTo>
                  <a:pt x="106296" y="703089"/>
                </a:moveTo>
                <a:cubicBezTo>
                  <a:pt x="145997" y="351544"/>
                  <a:pt x="185698" y="0"/>
                  <a:pt x="259977" y="3842"/>
                </a:cubicBezTo>
                <a:cubicBezTo>
                  <a:pt x="334256" y="7684"/>
                  <a:pt x="583987" y="509707"/>
                  <a:pt x="551970" y="726141"/>
                </a:cubicBezTo>
                <a:cubicBezTo>
                  <a:pt x="519953" y="942575"/>
                  <a:pt x="0" y="1100097"/>
                  <a:pt x="67876" y="1302443"/>
                </a:cubicBezTo>
                <a:cubicBezTo>
                  <a:pt x="135752" y="1504789"/>
                  <a:pt x="928488" y="1778853"/>
                  <a:pt x="959224" y="1940218"/>
                </a:cubicBezTo>
                <a:cubicBezTo>
                  <a:pt x="989960" y="2101583"/>
                  <a:pt x="400851" y="2220686"/>
                  <a:pt x="252293" y="2270632"/>
                </a:cubicBezTo>
                <a:cubicBezTo>
                  <a:pt x="103735" y="2320578"/>
                  <a:pt x="90928" y="2239896"/>
                  <a:pt x="67876" y="2239896"/>
                </a:cubicBezTo>
                <a:cubicBezTo>
                  <a:pt x="44824" y="2239896"/>
                  <a:pt x="79402" y="2255264"/>
                  <a:pt x="113980" y="2270632"/>
                </a:cubicBezTo>
              </a:path>
            </a:pathLst>
          </a:custGeom>
          <a:ln w="28575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4860032" y="3717032"/>
            <a:ext cx="1210236" cy="1675119"/>
          </a:xfrm>
          <a:custGeom>
            <a:avLst/>
            <a:gdLst>
              <a:gd name="connsiteX0" fmla="*/ 852928 w 1210236"/>
              <a:gd name="connsiteY0" fmla="*/ 494339 h 1675119"/>
              <a:gd name="connsiteX1" fmla="*/ 430306 w 1210236"/>
              <a:gd name="connsiteY1" fmla="*/ 432867 h 1675119"/>
              <a:gd name="connsiteX2" fmla="*/ 1037345 w 1210236"/>
              <a:gd name="connsiteY2" fmla="*/ 932329 h 1675119"/>
              <a:gd name="connsiteX3" fmla="*/ 845244 w 1210236"/>
              <a:gd name="connsiteY3" fmla="*/ 71718 h 1675119"/>
              <a:gd name="connsiteX4" fmla="*/ 30736 w 1210236"/>
              <a:gd name="connsiteY4" fmla="*/ 502023 h 1675119"/>
              <a:gd name="connsiteX5" fmla="*/ 1029661 w 1210236"/>
              <a:gd name="connsiteY5" fmla="*/ 1500948 h 1675119"/>
              <a:gd name="connsiteX6" fmla="*/ 1114185 w 1210236"/>
              <a:gd name="connsiteY6" fmla="*/ 1547052 h 167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0236" h="1675119">
                <a:moveTo>
                  <a:pt x="852928" y="494339"/>
                </a:moveTo>
                <a:cubicBezTo>
                  <a:pt x="626249" y="427104"/>
                  <a:pt x="399570" y="359869"/>
                  <a:pt x="430306" y="432867"/>
                </a:cubicBezTo>
                <a:cubicBezTo>
                  <a:pt x="461042" y="505865"/>
                  <a:pt x="968189" y="992521"/>
                  <a:pt x="1037345" y="932329"/>
                </a:cubicBezTo>
                <a:cubicBezTo>
                  <a:pt x="1106501" y="872138"/>
                  <a:pt x="1013012" y="143436"/>
                  <a:pt x="845244" y="71718"/>
                </a:cubicBezTo>
                <a:cubicBezTo>
                  <a:pt x="677476" y="0"/>
                  <a:pt x="0" y="263818"/>
                  <a:pt x="30736" y="502023"/>
                </a:cubicBezTo>
                <a:cubicBezTo>
                  <a:pt x="61472" y="740228"/>
                  <a:pt x="849086" y="1326777"/>
                  <a:pt x="1029661" y="1500948"/>
                </a:cubicBezTo>
                <a:cubicBezTo>
                  <a:pt x="1210236" y="1675119"/>
                  <a:pt x="1162210" y="1611085"/>
                  <a:pt x="1114185" y="1547052"/>
                </a:cubicBezTo>
              </a:path>
            </a:pathLst>
          </a:custGeom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5652120" y="2492896"/>
            <a:ext cx="2151530" cy="1048871"/>
          </a:xfrm>
          <a:custGeom>
            <a:avLst/>
            <a:gdLst>
              <a:gd name="connsiteX0" fmla="*/ 2151530 w 2151530"/>
              <a:gd name="connsiteY0" fmla="*/ 0 h 1048871"/>
              <a:gd name="connsiteX1" fmla="*/ 1536807 w 2151530"/>
              <a:gd name="connsiteY1" fmla="*/ 361150 h 1048871"/>
              <a:gd name="connsiteX2" fmla="*/ 1536807 w 2151530"/>
              <a:gd name="connsiteY2" fmla="*/ 699247 h 1048871"/>
              <a:gd name="connsiteX3" fmla="*/ 699247 w 2151530"/>
              <a:gd name="connsiteY3" fmla="*/ 637775 h 1048871"/>
              <a:gd name="connsiteX4" fmla="*/ 215153 w 2151530"/>
              <a:gd name="connsiteY4" fmla="*/ 875980 h 1048871"/>
              <a:gd name="connsiteX5" fmla="*/ 130629 w 2151530"/>
              <a:gd name="connsiteY5" fmla="*/ 1029661 h 1048871"/>
              <a:gd name="connsiteX6" fmla="*/ 0 w 2151530"/>
              <a:gd name="connsiteY6" fmla="*/ 991241 h 104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51530" h="1048871">
                <a:moveTo>
                  <a:pt x="2151530" y="0"/>
                </a:moveTo>
                <a:cubicBezTo>
                  <a:pt x="1895395" y="122304"/>
                  <a:pt x="1639261" y="244609"/>
                  <a:pt x="1536807" y="361150"/>
                </a:cubicBezTo>
                <a:cubicBezTo>
                  <a:pt x="1434353" y="477691"/>
                  <a:pt x="1676400" y="653143"/>
                  <a:pt x="1536807" y="699247"/>
                </a:cubicBezTo>
                <a:cubicBezTo>
                  <a:pt x="1397214" y="745351"/>
                  <a:pt x="919523" y="608319"/>
                  <a:pt x="699247" y="637775"/>
                </a:cubicBezTo>
                <a:cubicBezTo>
                  <a:pt x="478971" y="667231"/>
                  <a:pt x="309923" y="810666"/>
                  <a:pt x="215153" y="875980"/>
                </a:cubicBezTo>
                <a:cubicBezTo>
                  <a:pt x="120383" y="941294"/>
                  <a:pt x="166488" y="1010451"/>
                  <a:pt x="130629" y="1029661"/>
                </a:cubicBezTo>
                <a:cubicBezTo>
                  <a:pt x="94770" y="1048871"/>
                  <a:pt x="47385" y="1020056"/>
                  <a:pt x="0" y="991241"/>
                </a:cubicBezTo>
              </a:path>
            </a:pathLst>
          </a:custGeom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Полилиния 34"/>
          <p:cNvSpPr/>
          <p:nvPr/>
        </p:nvSpPr>
        <p:spPr>
          <a:xfrm>
            <a:off x="2555776" y="2924944"/>
            <a:ext cx="1435633" cy="1625173"/>
          </a:xfrm>
          <a:custGeom>
            <a:avLst/>
            <a:gdLst>
              <a:gd name="connsiteX0" fmla="*/ 0 w 1435633"/>
              <a:gd name="connsiteY0" fmla="*/ 0 h 1625173"/>
              <a:gd name="connsiteX1" fmla="*/ 998925 w 1435633"/>
              <a:gd name="connsiteY1" fmla="*/ 1459966 h 1625173"/>
              <a:gd name="connsiteX2" fmla="*/ 1406178 w 1435633"/>
              <a:gd name="connsiteY2" fmla="*/ 991240 h 1625173"/>
              <a:gd name="connsiteX3" fmla="*/ 1175657 w 1435633"/>
              <a:gd name="connsiteY3" fmla="*/ 729983 h 1625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5633" h="1625173">
                <a:moveTo>
                  <a:pt x="0" y="0"/>
                </a:moveTo>
                <a:cubicBezTo>
                  <a:pt x="382281" y="647379"/>
                  <a:pt x="764562" y="1294759"/>
                  <a:pt x="998925" y="1459966"/>
                </a:cubicBezTo>
                <a:cubicBezTo>
                  <a:pt x="1233288" y="1625173"/>
                  <a:pt x="1376723" y="1112904"/>
                  <a:pt x="1406178" y="991240"/>
                </a:cubicBezTo>
                <a:cubicBezTo>
                  <a:pt x="1435633" y="869576"/>
                  <a:pt x="1305645" y="799779"/>
                  <a:pt x="1175657" y="729983"/>
                </a:cubicBezTo>
              </a:path>
            </a:pathLst>
          </a:custGeom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500" name="TextBox 35"/>
          <p:cNvSpPr txBox="1">
            <a:spLocks noChangeArrowheads="1"/>
          </p:cNvSpPr>
          <p:nvPr/>
        </p:nvSpPr>
        <p:spPr bwMode="auto">
          <a:xfrm>
            <a:off x="6516688" y="2276475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10</a:t>
            </a:r>
          </a:p>
        </p:txBody>
      </p:sp>
      <p:sp>
        <p:nvSpPr>
          <p:cNvPr id="20501" name="TextBox 36"/>
          <p:cNvSpPr txBox="1">
            <a:spLocks noChangeArrowheads="1"/>
          </p:cNvSpPr>
          <p:nvPr/>
        </p:nvSpPr>
        <p:spPr bwMode="auto">
          <a:xfrm>
            <a:off x="6588125" y="3573463"/>
            <a:ext cx="3603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5</a:t>
            </a:r>
          </a:p>
        </p:txBody>
      </p:sp>
      <p:sp>
        <p:nvSpPr>
          <p:cNvPr id="20502" name="TextBox 37"/>
          <p:cNvSpPr txBox="1">
            <a:spLocks noChangeArrowheads="1"/>
          </p:cNvSpPr>
          <p:nvPr/>
        </p:nvSpPr>
        <p:spPr bwMode="auto">
          <a:xfrm>
            <a:off x="5003800" y="4868863"/>
            <a:ext cx="3603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6</a:t>
            </a:r>
          </a:p>
        </p:txBody>
      </p:sp>
      <p:sp>
        <p:nvSpPr>
          <p:cNvPr id="20503" name="TextBox 38"/>
          <p:cNvSpPr txBox="1">
            <a:spLocks noChangeArrowheads="1"/>
          </p:cNvSpPr>
          <p:nvPr/>
        </p:nvSpPr>
        <p:spPr bwMode="auto">
          <a:xfrm>
            <a:off x="1476375" y="2781300"/>
            <a:ext cx="241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4</a:t>
            </a:r>
          </a:p>
        </p:txBody>
      </p:sp>
      <p:sp>
        <p:nvSpPr>
          <p:cNvPr id="20504" name="TextBox 40"/>
          <p:cNvSpPr txBox="1">
            <a:spLocks noChangeArrowheads="1"/>
          </p:cNvSpPr>
          <p:nvPr/>
        </p:nvSpPr>
        <p:spPr bwMode="auto">
          <a:xfrm>
            <a:off x="5003800" y="6021388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8</a:t>
            </a:r>
          </a:p>
        </p:txBody>
      </p:sp>
      <p:sp>
        <p:nvSpPr>
          <p:cNvPr id="20505" name="TextBox 41"/>
          <p:cNvSpPr txBox="1">
            <a:spLocks noChangeArrowheads="1"/>
          </p:cNvSpPr>
          <p:nvPr/>
        </p:nvSpPr>
        <p:spPr bwMode="auto">
          <a:xfrm>
            <a:off x="4140200" y="2924175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7</a:t>
            </a:r>
          </a:p>
        </p:txBody>
      </p:sp>
      <p:sp>
        <p:nvSpPr>
          <p:cNvPr id="20506" name="TextBox 42"/>
          <p:cNvSpPr txBox="1">
            <a:spLocks noChangeArrowheads="1"/>
          </p:cNvSpPr>
          <p:nvPr/>
        </p:nvSpPr>
        <p:spPr bwMode="auto">
          <a:xfrm>
            <a:off x="2916238" y="5805488"/>
            <a:ext cx="312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1</a:t>
            </a:r>
          </a:p>
        </p:txBody>
      </p:sp>
      <p:sp>
        <p:nvSpPr>
          <p:cNvPr id="20507" name="TextBox 43"/>
          <p:cNvSpPr txBox="1">
            <a:spLocks noChangeArrowheads="1"/>
          </p:cNvSpPr>
          <p:nvPr/>
        </p:nvSpPr>
        <p:spPr bwMode="auto">
          <a:xfrm>
            <a:off x="1476375" y="5300663"/>
            <a:ext cx="288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2</a:t>
            </a:r>
          </a:p>
        </p:txBody>
      </p:sp>
      <p:sp>
        <p:nvSpPr>
          <p:cNvPr id="20508" name="TextBox 44"/>
          <p:cNvSpPr txBox="1">
            <a:spLocks noChangeArrowheads="1"/>
          </p:cNvSpPr>
          <p:nvPr/>
        </p:nvSpPr>
        <p:spPr bwMode="auto">
          <a:xfrm>
            <a:off x="3059113" y="3284538"/>
            <a:ext cx="314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3</a:t>
            </a:r>
          </a:p>
        </p:txBody>
      </p:sp>
      <p:sp>
        <p:nvSpPr>
          <p:cNvPr id="20509" name="TextBox 45"/>
          <p:cNvSpPr txBox="1">
            <a:spLocks noChangeArrowheads="1"/>
          </p:cNvSpPr>
          <p:nvPr/>
        </p:nvSpPr>
        <p:spPr bwMode="auto">
          <a:xfrm>
            <a:off x="7885113" y="6092825"/>
            <a:ext cx="3603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9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555875" y="333375"/>
            <a:ext cx="4572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solidFill>
                  <a:srgbClr val="00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Какие ещё линии пересекутся?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476375" y="333375"/>
            <a:ext cx="6842125" cy="1322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ln w="11430"/>
                <a:solidFill>
                  <a:srgbClr val="7F5FD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Какие линии</a:t>
            </a:r>
          </a:p>
          <a:p>
            <a:pPr algn="ctr">
              <a:defRPr/>
            </a:pPr>
            <a:r>
              <a:rPr lang="ru-RU" sz="4000" b="1" u="sng" dirty="0">
                <a:ln w="11430"/>
                <a:solidFill>
                  <a:srgbClr val="7F5FD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никогда не встретятся?</a:t>
            </a:r>
            <a:endParaRPr lang="ru-RU" sz="4000" u="sng" dirty="0">
              <a:solidFill>
                <a:srgbClr val="7F5FD9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4"/>
          <p:cNvGrpSpPr>
            <a:grpSpLocks noChangeAspect="1"/>
          </p:cNvGrpSpPr>
          <p:nvPr/>
        </p:nvGrpSpPr>
        <p:grpSpPr bwMode="auto">
          <a:xfrm>
            <a:off x="1403350" y="2060575"/>
            <a:ext cx="6638925" cy="4105275"/>
            <a:chOff x="2281" y="1776"/>
            <a:chExt cx="7765" cy="4459"/>
          </a:xfrm>
        </p:grpSpPr>
        <p:sp>
          <p:nvSpPr>
            <p:cNvPr id="15371" name="AutoShape 5"/>
            <p:cNvSpPr>
              <a:spLocks noChangeAspect="1" noChangeArrowheads="1"/>
            </p:cNvSpPr>
            <p:nvPr/>
          </p:nvSpPr>
          <p:spPr bwMode="auto">
            <a:xfrm>
              <a:off x="2281" y="1776"/>
              <a:ext cx="7765" cy="4459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/>
            <a:lstStyle/>
            <a:p>
              <a:pPr>
                <a:defRPr/>
              </a:pPr>
              <a:endParaRPr lang="ru-RU" sz="3600">
                <a:latin typeface="Arial" charset="0"/>
              </a:endParaRPr>
            </a:p>
          </p:txBody>
        </p:sp>
        <p:sp>
          <p:nvSpPr>
            <p:cNvPr id="15372" name="Line 6"/>
            <p:cNvSpPr>
              <a:spLocks noChangeShapeType="1"/>
            </p:cNvSpPr>
            <p:nvPr/>
          </p:nvSpPr>
          <p:spPr bwMode="auto">
            <a:xfrm flipH="1" flipV="1">
              <a:off x="2846" y="2194"/>
              <a:ext cx="141" cy="250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373" name="Line 7"/>
            <p:cNvSpPr>
              <a:spLocks noChangeShapeType="1"/>
            </p:cNvSpPr>
            <p:nvPr/>
          </p:nvSpPr>
          <p:spPr bwMode="auto">
            <a:xfrm>
              <a:off x="2422" y="2751"/>
              <a:ext cx="1412" cy="153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374" name="Line 8"/>
            <p:cNvSpPr>
              <a:spLocks noChangeShapeType="1"/>
            </p:cNvSpPr>
            <p:nvPr/>
          </p:nvSpPr>
          <p:spPr bwMode="auto">
            <a:xfrm>
              <a:off x="4903" y="2194"/>
              <a:ext cx="0" cy="250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375" name="Line 9"/>
            <p:cNvSpPr>
              <a:spLocks noChangeShapeType="1"/>
            </p:cNvSpPr>
            <p:nvPr/>
          </p:nvSpPr>
          <p:spPr bwMode="auto">
            <a:xfrm>
              <a:off x="4116" y="4941"/>
              <a:ext cx="254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376" name="Line 10"/>
            <p:cNvSpPr>
              <a:spLocks noChangeShapeType="1"/>
            </p:cNvSpPr>
            <p:nvPr/>
          </p:nvSpPr>
          <p:spPr bwMode="auto">
            <a:xfrm>
              <a:off x="6375" y="2473"/>
              <a:ext cx="1694" cy="306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377" name="Line 11"/>
            <p:cNvSpPr>
              <a:spLocks noChangeShapeType="1"/>
            </p:cNvSpPr>
            <p:nvPr/>
          </p:nvSpPr>
          <p:spPr bwMode="auto">
            <a:xfrm>
              <a:off x="6850" y="1875"/>
              <a:ext cx="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378" name="Line 12"/>
            <p:cNvSpPr>
              <a:spLocks noChangeShapeType="1"/>
            </p:cNvSpPr>
            <p:nvPr/>
          </p:nvSpPr>
          <p:spPr bwMode="auto">
            <a:xfrm flipH="1" flipV="1">
              <a:off x="6799" y="2333"/>
              <a:ext cx="1694" cy="306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692275" y="5013325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1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284663" y="5516563"/>
            <a:ext cx="312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2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227763" y="3789363"/>
            <a:ext cx="312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3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116013" y="404813"/>
            <a:ext cx="4913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/>
              <a:t>Назовите номера прямых линий, которые ...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 flipH="1">
            <a:off x="4284663" y="1052513"/>
            <a:ext cx="2879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пересекаются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116013" y="1484313"/>
            <a:ext cx="5680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никогда не пересекутся (параллельные прямые) </a:t>
            </a:r>
          </a:p>
        </p:txBody>
      </p:sp>
      <p:sp>
        <p:nvSpPr>
          <p:cNvPr id="21513" name="TextBox 28"/>
          <p:cNvSpPr txBox="1">
            <a:spLocks noChangeArrowheads="1"/>
          </p:cNvSpPr>
          <p:nvPr/>
        </p:nvSpPr>
        <p:spPr bwMode="auto">
          <a:xfrm>
            <a:off x="2484438" y="148431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 flipH="1">
            <a:off x="7308850" y="981075"/>
            <a:ext cx="142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,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0.01226 C 0.02327 -0.01133 0.0717 -0.03469 0.09427 -0.09761 C 0.11684 -0.16053 0.07361 -0.31158 0.11077 -0.36525 C 0.14792 -0.41892 0.23976 -0.40966 0.31719 -0.41915 C 0.39462 -0.42863 0.5323 -0.39555 0.57587 -0.42285 C 0.61945 -0.45015 0.57813 -0.55632 0.57865 -0.58292 " pathEditMode="relative" rAng="0" ptsTypes="aaaaaA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" y="-2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6 0.02198 C 0.14983 0.05321 0.29323 0.08444 0.34514 0.01596 C 0.39705 -0.05251 0.31528 -0.28036 0.31771 -0.38862 C 0.32014 -0.49687 0.35295 -0.59125 0.3599 -0.63428 C 0.36684 -0.6773 0.35868 -0.6433 0.35903 -0.64654 C 0.35938 -0.64978 0.36042 -0.65186 0.36163 -0.65394 " pathEditMode="relative" rAng="0" ptsTypes="aaaaaA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-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93245E-6 L 0.08542 -0.3312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-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25" grpId="0"/>
      <p:bldP spid="26" grpId="0"/>
      <p:bldP spid="28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артинка 58 из 521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3213100"/>
            <a:ext cx="1800225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ьная выноска 6"/>
          <p:cNvSpPr/>
          <p:nvPr/>
        </p:nvSpPr>
        <p:spPr>
          <a:xfrm>
            <a:off x="1476375" y="1412875"/>
            <a:ext cx="5256213" cy="2303463"/>
          </a:xfrm>
          <a:prstGeom prst="wedgeEllipseCallout">
            <a:avLst>
              <a:gd name="adj1" fmla="val 51656"/>
              <a:gd name="adj2" fmla="val 57435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При помощи линий можно начертить любую геометрическую фигуру.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2051720" y="2636912"/>
            <a:ext cx="6133292" cy="3287391"/>
            <a:chOff x="2705" y="2542"/>
            <a:chExt cx="6448" cy="3487"/>
          </a:xfrm>
          <a:blipFill>
            <a:blip r:embed="rId2"/>
            <a:tile tx="0" ty="0" sx="100000" sy="100000" flip="none" algn="tl"/>
          </a:blipFill>
        </p:grpSpPr>
        <p:sp>
          <p:nvSpPr>
            <p:cNvPr id="109574" name="AutoShape 6" descr="Папирус"/>
            <p:cNvSpPr>
              <a:spLocks noChangeArrowheads="1"/>
            </p:cNvSpPr>
            <p:nvPr/>
          </p:nvSpPr>
          <p:spPr bwMode="auto">
            <a:xfrm>
              <a:off x="2705" y="3238"/>
              <a:ext cx="2960" cy="2791"/>
            </a:xfrm>
            <a:prstGeom prst="smileyFace">
              <a:avLst>
                <a:gd name="adj" fmla="val 4653"/>
              </a:avLst>
            </a:prstGeom>
            <a:grpFill/>
            <a:ln w="38100">
              <a:solidFill>
                <a:srgbClr val="00000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9575" name="AutoShape 7" descr="Папирус"/>
            <p:cNvSpPr>
              <a:spLocks noChangeArrowheads="1"/>
            </p:cNvSpPr>
            <p:nvPr/>
          </p:nvSpPr>
          <p:spPr bwMode="auto">
            <a:xfrm>
              <a:off x="6234" y="3238"/>
              <a:ext cx="2919" cy="2791"/>
            </a:xfrm>
            <a:prstGeom prst="smileyFace">
              <a:avLst>
                <a:gd name="adj" fmla="val 4653"/>
              </a:avLst>
            </a:prstGeom>
            <a:grp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9576" name="AutoShape 8" descr="Папирус"/>
            <p:cNvSpPr>
              <a:spLocks noChangeArrowheads="1"/>
            </p:cNvSpPr>
            <p:nvPr/>
          </p:nvSpPr>
          <p:spPr bwMode="auto">
            <a:xfrm rot="1449243">
              <a:off x="4681" y="2542"/>
              <a:ext cx="709" cy="814"/>
            </a:xfrm>
            <a:prstGeom prst="triangle">
              <a:avLst>
                <a:gd name="adj" fmla="val 50000"/>
              </a:avLst>
            </a:prstGeom>
            <a:grpFill/>
            <a:ln w="38100" algn="ctr">
              <a:solidFill>
                <a:srgbClr val="000000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9577" name="AutoShape 9" descr="Папирус"/>
            <p:cNvSpPr>
              <a:spLocks noChangeArrowheads="1"/>
            </p:cNvSpPr>
            <p:nvPr/>
          </p:nvSpPr>
          <p:spPr bwMode="auto">
            <a:xfrm rot="-1373204">
              <a:off x="2987" y="2542"/>
              <a:ext cx="710" cy="816"/>
            </a:xfrm>
            <a:prstGeom prst="triangle">
              <a:avLst>
                <a:gd name="adj" fmla="val 50000"/>
              </a:avLst>
            </a:prstGeom>
            <a:grpFill/>
            <a:ln w="38100" algn="ctr">
              <a:solidFill>
                <a:srgbClr val="000000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9578" name="AutoShape 10" descr="Папирус"/>
            <p:cNvSpPr>
              <a:spLocks noChangeArrowheads="1"/>
            </p:cNvSpPr>
            <p:nvPr/>
          </p:nvSpPr>
          <p:spPr bwMode="auto">
            <a:xfrm rot="1605990">
              <a:off x="8210" y="2542"/>
              <a:ext cx="709" cy="814"/>
            </a:xfrm>
            <a:prstGeom prst="triangle">
              <a:avLst>
                <a:gd name="adj" fmla="val 50000"/>
              </a:avLst>
            </a:prstGeom>
            <a:grpFill/>
            <a:ln w="38100" algn="ctr">
              <a:solidFill>
                <a:srgbClr val="000000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9579" name="AutoShape 11" descr="Папирус"/>
            <p:cNvSpPr>
              <a:spLocks noChangeArrowheads="1"/>
            </p:cNvSpPr>
            <p:nvPr/>
          </p:nvSpPr>
          <p:spPr bwMode="auto">
            <a:xfrm rot="-1467929">
              <a:off x="6516" y="2542"/>
              <a:ext cx="709" cy="814"/>
            </a:xfrm>
            <a:prstGeom prst="triangle">
              <a:avLst>
                <a:gd name="adj" fmla="val 50000"/>
              </a:avLst>
            </a:prstGeom>
            <a:grpFill/>
            <a:ln w="38100" algn="ctr">
              <a:solidFill>
                <a:srgbClr val="000000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9580" name="Rectangle 12" descr="Папирус"/>
            <p:cNvSpPr>
              <a:spLocks noChangeArrowheads="1"/>
            </p:cNvSpPr>
            <p:nvPr/>
          </p:nvSpPr>
          <p:spPr bwMode="auto">
            <a:xfrm rot="5400000">
              <a:off x="3837" y="4770"/>
              <a:ext cx="417" cy="142"/>
            </a:xfrm>
            <a:prstGeom prst="rect">
              <a:avLst/>
            </a:prstGeom>
            <a:grpFill/>
            <a:ln w="38100" algn="ctr">
              <a:solidFill>
                <a:srgbClr val="000000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9581" name="Rectangle 13" descr="Папирус"/>
            <p:cNvSpPr>
              <a:spLocks noChangeArrowheads="1"/>
            </p:cNvSpPr>
            <p:nvPr/>
          </p:nvSpPr>
          <p:spPr bwMode="auto">
            <a:xfrm rot="16200000">
              <a:off x="4119" y="4770"/>
              <a:ext cx="418" cy="142"/>
            </a:xfrm>
            <a:prstGeom prst="rect">
              <a:avLst/>
            </a:prstGeom>
            <a:grpFill/>
            <a:ln w="38100" algn="ctr">
              <a:solidFill>
                <a:srgbClr val="000000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9582" name="Rectangle 14" descr="Папирус"/>
            <p:cNvSpPr>
              <a:spLocks noChangeArrowheads="1"/>
            </p:cNvSpPr>
            <p:nvPr/>
          </p:nvSpPr>
          <p:spPr bwMode="auto">
            <a:xfrm rot="5468893" flipH="1">
              <a:off x="7367" y="4770"/>
              <a:ext cx="417" cy="141"/>
            </a:xfrm>
            <a:prstGeom prst="rect">
              <a:avLst/>
            </a:prstGeom>
            <a:grpFill/>
            <a:ln w="38100" algn="ctr">
              <a:solidFill>
                <a:srgbClr val="000000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9583" name="Rectangle 15" descr="Папирус"/>
            <p:cNvSpPr>
              <a:spLocks noChangeArrowheads="1"/>
            </p:cNvSpPr>
            <p:nvPr/>
          </p:nvSpPr>
          <p:spPr bwMode="auto">
            <a:xfrm rot="16200000">
              <a:off x="7789" y="4630"/>
              <a:ext cx="139" cy="143"/>
            </a:xfrm>
            <a:prstGeom prst="rect">
              <a:avLst/>
            </a:prstGeom>
            <a:grpFill/>
            <a:ln w="38100" algn="ctr">
              <a:solidFill>
                <a:srgbClr val="000000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9584" name="Rectangle 16" descr="Папирус"/>
            <p:cNvSpPr>
              <a:spLocks noChangeArrowheads="1"/>
            </p:cNvSpPr>
            <p:nvPr/>
          </p:nvSpPr>
          <p:spPr bwMode="auto">
            <a:xfrm rot="16200000">
              <a:off x="7789" y="4909"/>
              <a:ext cx="138" cy="142"/>
            </a:xfrm>
            <a:prstGeom prst="rect">
              <a:avLst/>
            </a:prstGeom>
            <a:grpFill/>
            <a:ln w="38100" algn="ctr">
              <a:solidFill>
                <a:srgbClr val="000000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9585" name="AutoShape 17" descr="Папирус"/>
            <p:cNvSpPr>
              <a:spLocks noChangeArrowheads="1"/>
            </p:cNvSpPr>
            <p:nvPr/>
          </p:nvSpPr>
          <p:spPr bwMode="auto">
            <a:xfrm rot="10800000">
              <a:off x="7081" y="5329"/>
              <a:ext cx="1271" cy="418"/>
            </a:xfrm>
            <a:prstGeom prst="triangle">
              <a:avLst>
                <a:gd name="adj" fmla="val 50000"/>
              </a:avLst>
            </a:prstGeom>
            <a:grpFill/>
            <a:ln w="38100" algn="ctr">
              <a:solidFill>
                <a:srgbClr val="000000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9586" name="Rectangle 18" descr="Папирус"/>
            <p:cNvSpPr>
              <a:spLocks noChangeArrowheads="1"/>
            </p:cNvSpPr>
            <p:nvPr/>
          </p:nvSpPr>
          <p:spPr bwMode="auto">
            <a:xfrm rot="16200000">
              <a:off x="4048" y="4974"/>
              <a:ext cx="278" cy="988"/>
            </a:xfrm>
            <a:prstGeom prst="rect">
              <a:avLst/>
            </a:prstGeom>
            <a:grpFill/>
            <a:ln w="38100" algn="ctr">
              <a:solidFill>
                <a:srgbClr val="000000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9587" name="Line 19" descr="Папирус"/>
            <p:cNvSpPr>
              <a:spLocks noChangeShapeType="1"/>
            </p:cNvSpPr>
            <p:nvPr/>
          </p:nvSpPr>
          <p:spPr bwMode="auto">
            <a:xfrm flipV="1">
              <a:off x="4399" y="3935"/>
              <a:ext cx="282" cy="279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9588" name="Line 20" descr="Папирус"/>
            <p:cNvSpPr>
              <a:spLocks noChangeShapeType="1"/>
            </p:cNvSpPr>
            <p:nvPr/>
          </p:nvSpPr>
          <p:spPr bwMode="auto">
            <a:xfrm>
              <a:off x="4681" y="3935"/>
              <a:ext cx="424" cy="418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9589" name="Line 21" descr="Папирус"/>
            <p:cNvSpPr>
              <a:spLocks noChangeShapeType="1"/>
            </p:cNvSpPr>
            <p:nvPr/>
          </p:nvSpPr>
          <p:spPr bwMode="auto">
            <a:xfrm flipH="1">
              <a:off x="4399" y="4353"/>
              <a:ext cx="706" cy="1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9590" name="Line 22" descr="Папирус"/>
            <p:cNvSpPr>
              <a:spLocks noChangeShapeType="1"/>
            </p:cNvSpPr>
            <p:nvPr/>
          </p:nvSpPr>
          <p:spPr bwMode="auto">
            <a:xfrm flipV="1">
              <a:off x="4257" y="4214"/>
              <a:ext cx="142" cy="139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9591" name="Line 23" descr="Папирус"/>
            <p:cNvSpPr>
              <a:spLocks noChangeShapeType="1"/>
            </p:cNvSpPr>
            <p:nvPr/>
          </p:nvSpPr>
          <p:spPr bwMode="auto">
            <a:xfrm flipH="1">
              <a:off x="4257" y="4353"/>
              <a:ext cx="142" cy="1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9592" name="Line 24" descr="Папирус"/>
            <p:cNvSpPr>
              <a:spLocks noChangeShapeType="1"/>
            </p:cNvSpPr>
            <p:nvPr/>
          </p:nvSpPr>
          <p:spPr bwMode="auto">
            <a:xfrm>
              <a:off x="3410" y="4353"/>
              <a:ext cx="0" cy="0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9593" name="Line 25" descr="Папирус"/>
            <p:cNvSpPr>
              <a:spLocks noChangeShapeType="1"/>
            </p:cNvSpPr>
            <p:nvPr/>
          </p:nvSpPr>
          <p:spPr bwMode="auto">
            <a:xfrm flipH="1">
              <a:off x="3269" y="3935"/>
              <a:ext cx="424" cy="418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9594" name="Line 26" descr="Папирус"/>
            <p:cNvSpPr>
              <a:spLocks noChangeShapeType="1"/>
            </p:cNvSpPr>
            <p:nvPr/>
          </p:nvSpPr>
          <p:spPr bwMode="auto">
            <a:xfrm>
              <a:off x="3269" y="4353"/>
              <a:ext cx="706" cy="0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9595" name="Line 27" descr="Папирус"/>
            <p:cNvSpPr>
              <a:spLocks noChangeShapeType="1"/>
            </p:cNvSpPr>
            <p:nvPr/>
          </p:nvSpPr>
          <p:spPr bwMode="auto">
            <a:xfrm>
              <a:off x="3693" y="3935"/>
              <a:ext cx="423" cy="418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9596" name="Line 28" descr="Папирус"/>
            <p:cNvSpPr>
              <a:spLocks noChangeShapeType="1"/>
            </p:cNvSpPr>
            <p:nvPr/>
          </p:nvSpPr>
          <p:spPr bwMode="auto">
            <a:xfrm flipH="1">
              <a:off x="3975" y="4353"/>
              <a:ext cx="141" cy="0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9597" name="Line 29" descr="Папирус"/>
            <p:cNvSpPr>
              <a:spLocks noChangeShapeType="1"/>
            </p:cNvSpPr>
            <p:nvPr/>
          </p:nvSpPr>
          <p:spPr bwMode="auto">
            <a:xfrm flipH="1">
              <a:off x="7923" y="4075"/>
              <a:ext cx="5" cy="269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9598" name="Line 30" descr="Папирус"/>
            <p:cNvSpPr>
              <a:spLocks noChangeShapeType="1"/>
            </p:cNvSpPr>
            <p:nvPr/>
          </p:nvSpPr>
          <p:spPr bwMode="auto">
            <a:xfrm>
              <a:off x="7928" y="4353"/>
              <a:ext cx="424" cy="1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9599" name="Line 31" descr="Папирус"/>
            <p:cNvSpPr>
              <a:spLocks noChangeShapeType="1"/>
            </p:cNvSpPr>
            <p:nvPr/>
          </p:nvSpPr>
          <p:spPr bwMode="auto">
            <a:xfrm flipH="1" flipV="1">
              <a:off x="8493" y="4075"/>
              <a:ext cx="1" cy="278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9600" name="Line 32" descr="Папирус"/>
            <p:cNvSpPr>
              <a:spLocks noChangeShapeType="1"/>
            </p:cNvSpPr>
            <p:nvPr/>
          </p:nvSpPr>
          <p:spPr bwMode="auto">
            <a:xfrm flipV="1">
              <a:off x="8069" y="4353"/>
              <a:ext cx="424" cy="1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9601" name="Line 33" descr="Папирус"/>
            <p:cNvSpPr>
              <a:spLocks noChangeShapeType="1"/>
            </p:cNvSpPr>
            <p:nvPr/>
          </p:nvSpPr>
          <p:spPr bwMode="auto">
            <a:xfrm flipH="1">
              <a:off x="7928" y="4075"/>
              <a:ext cx="141" cy="0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9602" name="Line 34" descr="Папирус"/>
            <p:cNvSpPr>
              <a:spLocks noChangeShapeType="1"/>
            </p:cNvSpPr>
            <p:nvPr/>
          </p:nvSpPr>
          <p:spPr bwMode="auto">
            <a:xfrm>
              <a:off x="7500" y="4087"/>
              <a:ext cx="0" cy="279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9603" name="Line 35" descr="Папирус"/>
            <p:cNvSpPr>
              <a:spLocks noChangeShapeType="1"/>
            </p:cNvSpPr>
            <p:nvPr/>
          </p:nvSpPr>
          <p:spPr bwMode="auto">
            <a:xfrm flipH="1">
              <a:off x="6940" y="4353"/>
              <a:ext cx="565" cy="0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9604" name="Line 36" descr="Папирус"/>
            <p:cNvSpPr>
              <a:spLocks noChangeShapeType="1"/>
            </p:cNvSpPr>
            <p:nvPr/>
          </p:nvSpPr>
          <p:spPr bwMode="auto">
            <a:xfrm flipH="1">
              <a:off x="6940" y="4075"/>
              <a:ext cx="565" cy="0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9605" name="Line 37" descr="Папирус"/>
            <p:cNvSpPr>
              <a:spLocks noChangeShapeType="1"/>
            </p:cNvSpPr>
            <p:nvPr/>
          </p:nvSpPr>
          <p:spPr bwMode="auto">
            <a:xfrm>
              <a:off x="6940" y="4075"/>
              <a:ext cx="0" cy="278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9606" name="Line 38" descr="Папирус"/>
            <p:cNvSpPr>
              <a:spLocks noChangeShapeType="1"/>
            </p:cNvSpPr>
            <p:nvPr/>
          </p:nvSpPr>
          <p:spPr bwMode="auto">
            <a:xfrm flipH="1">
              <a:off x="8069" y="4075"/>
              <a:ext cx="424" cy="0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42" name="Rectangle 3"/>
          <p:cNvSpPr txBox="1">
            <a:spLocks noChangeArrowheads="1"/>
          </p:cNvSpPr>
          <p:nvPr/>
        </p:nvSpPr>
        <p:spPr bwMode="auto">
          <a:xfrm>
            <a:off x="0" y="-152400"/>
            <a:ext cx="9144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endParaRPr lang="ru-RU" sz="3600" b="1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ru-RU" sz="3600" b="1" kern="0" dirty="0">
              <a:latin typeface="+mn-lt"/>
            </a:endParaRPr>
          </a:p>
        </p:txBody>
      </p:sp>
      <p:sp>
        <p:nvSpPr>
          <p:cNvPr id="23556" name="TextBox 42"/>
          <p:cNvSpPr txBox="1">
            <a:spLocks noChangeArrowheads="1"/>
          </p:cNvSpPr>
          <p:nvPr/>
        </p:nvSpPr>
        <p:spPr bwMode="auto">
          <a:xfrm>
            <a:off x="2771775" y="184467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1763713" y="404813"/>
            <a:ext cx="6450012" cy="1584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28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Чем похожи и чем отличаются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28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эти два поросёнка?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28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Назовите геометрические фигуры.</a:t>
            </a:r>
            <a:endParaRPr lang="ru-RU" sz="2800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23558" name="TextBox 45"/>
          <p:cNvSpPr txBox="1">
            <a:spLocks noChangeArrowheads="1"/>
          </p:cNvSpPr>
          <p:nvPr/>
        </p:nvSpPr>
        <p:spPr bwMode="auto">
          <a:xfrm>
            <a:off x="4500563" y="61658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ru-RU" sz="4000" smtClean="0">
              <a:solidFill>
                <a:schemeClr val="accent2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sz="4000" smtClean="0">
                <a:solidFill>
                  <a:srgbClr val="003399"/>
                </a:solidFill>
              </a:rPr>
              <a:t> </a:t>
            </a:r>
            <a:r>
              <a:rPr lang="ru-RU" sz="4000" smtClean="0">
                <a:solidFill>
                  <a:srgbClr val="003399"/>
                </a:solidFill>
              </a:rPr>
              <a:t>  </a:t>
            </a:r>
            <a:r>
              <a:rPr lang="ru-RU" smtClean="0">
                <a:solidFill>
                  <a:srgbClr val="003399"/>
                </a:solidFill>
              </a:rPr>
              <a:t>Сколько квадратов на каждом рисунке?</a:t>
            </a:r>
          </a:p>
          <a:p>
            <a:pPr algn="ctr" eaLnBrk="1" hangingPunct="1">
              <a:buFontTx/>
              <a:buNone/>
            </a:pPr>
            <a:r>
              <a:rPr lang="ru-RU" smtClean="0">
                <a:solidFill>
                  <a:srgbClr val="003399"/>
                </a:solidFill>
              </a:rPr>
              <a:t>    Где больше? </a:t>
            </a:r>
          </a:p>
        </p:txBody>
      </p:sp>
      <p:grpSp>
        <p:nvGrpSpPr>
          <p:cNvPr id="24579" name="Group 4"/>
          <p:cNvGrpSpPr>
            <a:grpSpLocks noChangeAspect="1"/>
          </p:cNvGrpSpPr>
          <p:nvPr/>
        </p:nvGrpSpPr>
        <p:grpSpPr bwMode="auto">
          <a:xfrm>
            <a:off x="2195513" y="3141663"/>
            <a:ext cx="5395912" cy="2903537"/>
            <a:chOff x="2894" y="3855"/>
            <a:chExt cx="5740" cy="3076"/>
          </a:xfrm>
        </p:grpSpPr>
        <p:sp>
          <p:nvSpPr>
            <p:cNvPr id="18436" name="Rectangle 6"/>
            <p:cNvSpPr>
              <a:spLocks noChangeArrowheads="1"/>
            </p:cNvSpPr>
            <p:nvPr/>
          </p:nvSpPr>
          <p:spPr bwMode="auto">
            <a:xfrm>
              <a:off x="2894" y="4389"/>
              <a:ext cx="2400" cy="2509"/>
            </a:xfrm>
            <a:prstGeom prst="rect">
              <a:avLst/>
            </a:prstGeom>
            <a:solidFill>
              <a:srgbClr val="FFFFFF"/>
            </a:solidFill>
            <a:ln w="38100" algn="ctr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437" name="Rectangle 7"/>
            <p:cNvSpPr>
              <a:spLocks noChangeArrowheads="1"/>
            </p:cNvSpPr>
            <p:nvPr/>
          </p:nvSpPr>
          <p:spPr bwMode="auto">
            <a:xfrm rot="18897964">
              <a:off x="3198" y="4767"/>
              <a:ext cx="1802" cy="1747"/>
            </a:xfrm>
            <a:prstGeom prst="rect">
              <a:avLst/>
            </a:prstGeom>
            <a:solidFill>
              <a:srgbClr val="FFFFFF"/>
            </a:solidFill>
            <a:ln w="38100" algn="ctr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438" name="Rectangle 8"/>
            <p:cNvSpPr>
              <a:spLocks noChangeArrowheads="1"/>
            </p:cNvSpPr>
            <p:nvPr/>
          </p:nvSpPr>
          <p:spPr bwMode="auto">
            <a:xfrm>
              <a:off x="3430" y="5075"/>
              <a:ext cx="1302" cy="1149"/>
            </a:xfrm>
            <a:prstGeom prst="rect">
              <a:avLst/>
            </a:prstGeom>
            <a:solidFill>
              <a:srgbClr val="FFFFFF"/>
            </a:solidFill>
            <a:ln w="38100" algn="ctr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439" name="Rectangle 9"/>
            <p:cNvSpPr>
              <a:spLocks noChangeArrowheads="1"/>
            </p:cNvSpPr>
            <p:nvPr/>
          </p:nvSpPr>
          <p:spPr bwMode="auto">
            <a:xfrm>
              <a:off x="6234" y="4830"/>
              <a:ext cx="2400" cy="2091"/>
            </a:xfrm>
            <a:prstGeom prst="rect">
              <a:avLst/>
            </a:prstGeom>
            <a:solidFill>
              <a:srgbClr val="FFFFFF"/>
            </a:solidFill>
            <a:ln w="38100" algn="ctr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440" name="Rectangle 10"/>
            <p:cNvSpPr>
              <a:spLocks noChangeArrowheads="1"/>
            </p:cNvSpPr>
            <p:nvPr/>
          </p:nvSpPr>
          <p:spPr bwMode="auto">
            <a:xfrm>
              <a:off x="6657" y="5248"/>
              <a:ext cx="566" cy="558"/>
            </a:xfrm>
            <a:prstGeom prst="rect">
              <a:avLst/>
            </a:prstGeom>
            <a:solidFill>
              <a:srgbClr val="FFFFFF"/>
            </a:solidFill>
            <a:ln w="38100" algn="ctr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441" name="Rectangle 11"/>
            <p:cNvSpPr>
              <a:spLocks noChangeArrowheads="1"/>
            </p:cNvSpPr>
            <p:nvPr/>
          </p:nvSpPr>
          <p:spPr bwMode="auto">
            <a:xfrm>
              <a:off x="7646" y="5248"/>
              <a:ext cx="564" cy="548"/>
            </a:xfrm>
            <a:prstGeom prst="rect">
              <a:avLst/>
            </a:prstGeom>
            <a:solidFill>
              <a:srgbClr val="FFFFFF"/>
            </a:solidFill>
            <a:ln w="38100" algn="ctr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442" name="Rectangle 12"/>
            <p:cNvSpPr>
              <a:spLocks noChangeArrowheads="1"/>
            </p:cNvSpPr>
            <p:nvPr/>
          </p:nvSpPr>
          <p:spPr bwMode="auto">
            <a:xfrm>
              <a:off x="7787" y="6224"/>
              <a:ext cx="847" cy="707"/>
            </a:xfrm>
            <a:prstGeom prst="rect">
              <a:avLst/>
            </a:prstGeom>
            <a:solidFill>
              <a:srgbClr val="FFFFFF"/>
            </a:solidFill>
            <a:ln w="38100" algn="ctr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443" name="AutoShape 13"/>
            <p:cNvSpPr>
              <a:spLocks noChangeArrowheads="1"/>
            </p:cNvSpPr>
            <p:nvPr/>
          </p:nvSpPr>
          <p:spPr bwMode="auto">
            <a:xfrm rot="8100000">
              <a:off x="6516" y="3855"/>
              <a:ext cx="1836" cy="1811"/>
            </a:xfrm>
            <a:prstGeom prst="rtTriangle">
              <a:avLst/>
            </a:prstGeom>
            <a:solidFill>
              <a:srgbClr val="FFFFFF"/>
            </a:solidFill>
            <a:ln w="38100" algn="ctr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6"/>
          <p:cNvGrpSpPr>
            <a:grpSpLocks noChangeAspect="1"/>
          </p:cNvGrpSpPr>
          <p:nvPr/>
        </p:nvGrpSpPr>
        <p:grpSpPr bwMode="auto">
          <a:xfrm>
            <a:off x="1403350" y="692150"/>
            <a:ext cx="6705600" cy="4076700"/>
            <a:chOff x="2281" y="7176"/>
            <a:chExt cx="7200" cy="4320"/>
          </a:xfrm>
        </p:grpSpPr>
        <p:sp>
          <p:nvSpPr>
            <p:cNvPr id="19460" name="AutoShape 7"/>
            <p:cNvSpPr>
              <a:spLocks noChangeAspect="1" noChangeArrowheads="1"/>
            </p:cNvSpPr>
            <p:nvPr/>
          </p:nvSpPr>
          <p:spPr bwMode="auto">
            <a:xfrm>
              <a:off x="2281" y="7176"/>
              <a:ext cx="720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461" name="Oval 8"/>
            <p:cNvSpPr>
              <a:spLocks noChangeArrowheads="1"/>
            </p:cNvSpPr>
            <p:nvPr/>
          </p:nvSpPr>
          <p:spPr bwMode="auto">
            <a:xfrm>
              <a:off x="3975" y="8709"/>
              <a:ext cx="1130" cy="1115"/>
            </a:xfrm>
            <a:prstGeom prst="ellipse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462" name="Oval 9"/>
            <p:cNvSpPr>
              <a:spLocks noChangeArrowheads="1"/>
            </p:cNvSpPr>
            <p:nvPr/>
          </p:nvSpPr>
          <p:spPr bwMode="auto">
            <a:xfrm>
              <a:off x="3975" y="9963"/>
              <a:ext cx="1130" cy="1114"/>
            </a:xfrm>
            <a:prstGeom prst="ellipse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463" name="Oval 10"/>
            <p:cNvSpPr>
              <a:spLocks noChangeArrowheads="1"/>
            </p:cNvSpPr>
            <p:nvPr/>
          </p:nvSpPr>
          <p:spPr bwMode="auto">
            <a:xfrm>
              <a:off x="3975" y="7455"/>
              <a:ext cx="1130" cy="1115"/>
            </a:xfrm>
            <a:prstGeom prst="ellipse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464" name="Oval 11"/>
            <p:cNvSpPr>
              <a:spLocks noChangeArrowheads="1"/>
            </p:cNvSpPr>
            <p:nvPr/>
          </p:nvSpPr>
          <p:spPr bwMode="auto">
            <a:xfrm>
              <a:off x="5387" y="9963"/>
              <a:ext cx="1129" cy="1115"/>
            </a:xfrm>
            <a:prstGeom prst="ellipse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465" name="Oval 12"/>
            <p:cNvSpPr>
              <a:spLocks noChangeArrowheads="1"/>
            </p:cNvSpPr>
            <p:nvPr/>
          </p:nvSpPr>
          <p:spPr bwMode="auto">
            <a:xfrm>
              <a:off x="5387" y="8709"/>
              <a:ext cx="1130" cy="1115"/>
            </a:xfrm>
            <a:prstGeom prst="ellipse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466" name="Oval 13"/>
            <p:cNvSpPr>
              <a:spLocks noChangeArrowheads="1"/>
            </p:cNvSpPr>
            <p:nvPr/>
          </p:nvSpPr>
          <p:spPr bwMode="auto">
            <a:xfrm>
              <a:off x="5387" y="7455"/>
              <a:ext cx="1130" cy="1115"/>
            </a:xfrm>
            <a:prstGeom prst="ellipse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467" name="Oval 14"/>
            <p:cNvSpPr>
              <a:spLocks noChangeArrowheads="1"/>
            </p:cNvSpPr>
            <p:nvPr/>
          </p:nvSpPr>
          <p:spPr bwMode="auto">
            <a:xfrm>
              <a:off x="6799" y="9963"/>
              <a:ext cx="1129" cy="1116"/>
            </a:xfrm>
            <a:prstGeom prst="ellipse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468" name="Oval 15"/>
            <p:cNvSpPr>
              <a:spLocks noChangeArrowheads="1"/>
            </p:cNvSpPr>
            <p:nvPr/>
          </p:nvSpPr>
          <p:spPr bwMode="auto">
            <a:xfrm>
              <a:off x="6799" y="8709"/>
              <a:ext cx="1129" cy="1116"/>
            </a:xfrm>
            <a:prstGeom prst="ellipse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469" name="Oval 16"/>
            <p:cNvSpPr>
              <a:spLocks noChangeArrowheads="1"/>
            </p:cNvSpPr>
            <p:nvPr/>
          </p:nvSpPr>
          <p:spPr bwMode="auto">
            <a:xfrm>
              <a:off x="6799" y="7455"/>
              <a:ext cx="1130" cy="1115"/>
            </a:xfrm>
            <a:prstGeom prst="ellipse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114706" name="Text Box 18"/>
          <p:cNvSpPr txBox="1">
            <a:spLocks noChangeArrowheads="1"/>
          </p:cNvSpPr>
          <p:nvPr/>
        </p:nvSpPr>
        <p:spPr bwMode="auto">
          <a:xfrm>
            <a:off x="1547813" y="5084763"/>
            <a:ext cx="6492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Раскрасьте </a:t>
            </a:r>
            <a:r>
              <a:rPr lang="ru-RU" b="1">
                <a:solidFill>
                  <a:srgbClr val="FF0000"/>
                </a:solidFill>
              </a:rPr>
              <a:t>КРУГИ </a:t>
            </a:r>
            <a:r>
              <a:rPr lang="ru-RU" b="1"/>
              <a:t>в красный, жёлтый и зелёный цвета так, чтобы порядок их следования в каждом ряду был различным.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4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4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4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0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 bwMode="auto">
          <a:xfrm>
            <a:off x="2268538" y="1700213"/>
            <a:ext cx="4759325" cy="4421187"/>
            <a:chOff x="3975" y="7455"/>
            <a:chExt cx="3954" cy="3624"/>
          </a:xfrm>
        </p:grpSpPr>
        <p:sp>
          <p:nvSpPr>
            <p:cNvPr id="20484" name="Oval 4"/>
            <p:cNvSpPr>
              <a:spLocks noChangeArrowheads="1"/>
            </p:cNvSpPr>
            <p:nvPr/>
          </p:nvSpPr>
          <p:spPr bwMode="auto">
            <a:xfrm>
              <a:off x="3975" y="8709"/>
              <a:ext cx="1130" cy="1115"/>
            </a:xfrm>
            <a:prstGeom prst="ellipse">
              <a:avLst/>
            </a:prstGeom>
            <a:solidFill>
              <a:schemeClr val="hlink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485" name="Oval 5"/>
            <p:cNvSpPr>
              <a:spLocks noChangeArrowheads="1"/>
            </p:cNvSpPr>
            <p:nvPr/>
          </p:nvSpPr>
          <p:spPr bwMode="auto">
            <a:xfrm>
              <a:off x="3975" y="9963"/>
              <a:ext cx="1130" cy="1114"/>
            </a:xfrm>
            <a:prstGeom prst="ellipse">
              <a:avLst/>
            </a:prstGeom>
            <a:solidFill>
              <a:srgbClr val="ED6E27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486" name="Oval 6"/>
            <p:cNvSpPr>
              <a:spLocks noChangeArrowheads="1"/>
            </p:cNvSpPr>
            <p:nvPr/>
          </p:nvSpPr>
          <p:spPr bwMode="auto">
            <a:xfrm>
              <a:off x="3975" y="7455"/>
              <a:ext cx="1130" cy="1115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/>
            <a:lstStyle/>
            <a:p>
              <a:pPr>
                <a:defRPr/>
              </a:pPr>
              <a:endParaRPr lang="ru-RU" sz="1400">
                <a:solidFill>
                  <a:srgbClr val="FFFF66"/>
                </a:solidFill>
                <a:latin typeface="Arial" charset="0"/>
              </a:endParaRPr>
            </a:p>
          </p:txBody>
        </p:sp>
        <p:sp>
          <p:nvSpPr>
            <p:cNvPr id="20487" name="Oval 7"/>
            <p:cNvSpPr>
              <a:spLocks noChangeArrowheads="1"/>
            </p:cNvSpPr>
            <p:nvPr/>
          </p:nvSpPr>
          <p:spPr bwMode="auto">
            <a:xfrm>
              <a:off x="5387" y="9963"/>
              <a:ext cx="1129" cy="1115"/>
            </a:xfrm>
            <a:prstGeom prst="ellipse">
              <a:avLst/>
            </a:prstGeom>
            <a:solidFill>
              <a:schemeClr val="hlink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488" name="Oval 8"/>
            <p:cNvSpPr>
              <a:spLocks noChangeArrowheads="1"/>
            </p:cNvSpPr>
            <p:nvPr/>
          </p:nvSpPr>
          <p:spPr bwMode="auto">
            <a:xfrm>
              <a:off x="5387" y="8709"/>
              <a:ext cx="1130" cy="1115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rgbClr val="FFFF66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489" name="Oval 9"/>
            <p:cNvSpPr>
              <a:spLocks noChangeArrowheads="1"/>
            </p:cNvSpPr>
            <p:nvPr/>
          </p:nvSpPr>
          <p:spPr bwMode="auto">
            <a:xfrm>
              <a:off x="5387" y="7455"/>
              <a:ext cx="1130" cy="1115"/>
            </a:xfrm>
            <a:prstGeom prst="ellipse">
              <a:avLst/>
            </a:prstGeom>
            <a:solidFill>
              <a:srgbClr val="ED6E27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490" name="Oval 10"/>
            <p:cNvSpPr>
              <a:spLocks noChangeArrowheads="1"/>
            </p:cNvSpPr>
            <p:nvPr/>
          </p:nvSpPr>
          <p:spPr bwMode="auto">
            <a:xfrm>
              <a:off x="6799" y="9963"/>
              <a:ext cx="1129" cy="1116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491" name="Oval 11"/>
            <p:cNvSpPr>
              <a:spLocks noChangeArrowheads="1"/>
            </p:cNvSpPr>
            <p:nvPr/>
          </p:nvSpPr>
          <p:spPr bwMode="auto">
            <a:xfrm>
              <a:off x="6799" y="8709"/>
              <a:ext cx="1129" cy="1116"/>
            </a:xfrm>
            <a:prstGeom prst="ellipse">
              <a:avLst/>
            </a:prstGeom>
            <a:solidFill>
              <a:srgbClr val="ED6E27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492" name="Oval 12"/>
            <p:cNvSpPr>
              <a:spLocks noChangeArrowheads="1"/>
            </p:cNvSpPr>
            <p:nvPr/>
          </p:nvSpPr>
          <p:spPr bwMode="auto">
            <a:xfrm>
              <a:off x="6799" y="7455"/>
              <a:ext cx="1130" cy="1115"/>
            </a:xfrm>
            <a:prstGeom prst="ellipse">
              <a:avLst/>
            </a:prstGeom>
            <a:solidFill>
              <a:schemeClr val="hlink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779838" y="620713"/>
            <a:ext cx="17240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/>
              <a:t>ОТВЕТ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692275" y="692150"/>
            <a:ext cx="6769100" cy="11525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  <a:latin typeface="Arial" charset="0"/>
                <a:cs typeface="Arial" charset="0"/>
              </a:rPr>
              <a:t>Линии изучает древнейшая наука …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916238" y="2924175"/>
            <a:ext cx="35528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latin typeface="Times New Roman" pitchFamily="18" charset="0"/>
                <a:cs typeface="Times New Roman" pitchFamily="18" charset="0"/>
              </a:rPr>
              <a:t>ГЕОМЕТРИЯ</a:t>
            </a:r>
          </a:p>
        </p:txBody>
      </p:sp>
      <p:pic>
        <p:nvPicPr>
          <p:cNvPr id="3078" name="Picture 6" descr="Картинка 54 из 118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78904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7" name="Овальная выноска 6"/>
          <p:cNvSpPr/>
          <p:nvPr/>
        </p:nvSpPr>
        <p:spPr>
          <a:xfrm>
            <a:off x="2555776" y="2420888"/>
            <a:ext cx="5328592" cy="1980800"/>
          </a:xfrm>
          <a:prstGeom prst="wedgeEllipseCallout">
            <a:avLst>
              <a:gd name="adj1" fmla="val -51482"/>
              <a:gd name="adj2" fmla="val 3921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rgbClr val="0033CC"/>
                </a:solidFill>
              </a:rPr>
              <a:t>В переводе с греческого это слово означает «землемерие» </a:t>
            </a:r>
            <a:endParaRPr lang="ru-RU" b="1" dirty="0">
              <a:solidFill>
                <a:srgbClr val="0033CC"/>
              </a:solidFill>
            </a:endParaRPr>
          </a:p>
          <a:p>
            <a:pPr>
              <a:defRPr/>
            </a:pPr>
            <a:r>
              <a:rPr lang="ru-RU" b="1" dirty="0">
                <a:solidFill>
                  <a:srgbClr val="0033CC"/>
                </a:solidFill>
              </a:rPr>
              <a:t>(«</a:t>
            </a:r>
            <a:r>
              <a:rPr lang="ru-RU" b="1" dirty="0" err="1">
                <a:solidFill>
                  <a:srgbClr val="0033CC"/>
                </a:solidFill>
              </a:rPr>
              <a:t>гео</a:t>
            </a:r>
            <a:r>
              <a:rPr lang="ru-RU" b="1" dirty="0">
                <a:solidFill>
                  <a:srgbClr val="0033CC"/>
                </a:solidFill>
              </a:rPr>
              <a:t>» - земля, «</a:t>
            </a:r>
            <a:r>
              <a:rPr lang="ru-RU" b="1" dirty="0" err="1">
                <a:solidFill>
                  <a:srgbClr val="0033CC"/>
                </a:solidFill>
              </a:rPr>
              <a:t>метрио</a:t>
            </a:r>
            <a:r>
              <a:rPr lang="ru-RU" b="1" dirty="0">
                <a:solidFill>
                  <a:srgbClr val="0033CC"/>
                </a:solidFill>
              </a:rPr>
              <a:t>» - </a:t>
            </a:r>
            <a:r>
              <a:rPr lang="ru-RU" b="1" dirty="0">
                <a:solidFill>
                  <a:srgbClr val="0033CC"/>
                </a:solidFill>
              </a:rPr>
              <a:t>измерять</a:t>
            </a:r>
            <a:r>
              <a:rPr lang="ru-RU" b="1" dirty="0">
                <a:solidFill>
                  <a:srgbClr val="0033CC"/>
                </a:solidFill>
              </a:rPr>
              <a:t>).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167 " pathEditMode="relative" ptsTypes="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4" grpId="1"/>
      <p:bldP spid="5" grpId="0"/>
      <p:bldP spid="5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0" y="1104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763713" y="620713"/>
            <a:ext cx="66929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/>
              <a:t>Конструируем из счётных палочек</a:t>
            </a: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1907704" y="1556792"/>
            <a:ext cx="1060450" cy="914400"/>
          </a:xfrm>
          <a:prstGeom prst="triangl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Трапеция 19"/>
          <p:cNvSpPr/>
          <p:nvPr/>
        </p:nvSpPr>
        <p:spPr>
          <a:xfrm rot="10800000">
            <a:off x="1187624" y="2492896"/>
            <a:ext cx="2376487" cy="1144588"/>
          </a:xfrm>
          <a:prstGeom prst="trapezoid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795963" y="2349500"/>
            <a:ext cx="914400" cy="914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 rot="5400000">
            <a:off x="4786313" y="2349500"/>
            <a:ext cx="1060450" cy="914400"/>
          </a:xfrm>
          <a:prstGeom prst="triangl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 rot="16200000">
            <a:off x="6659563" y="2349500"/>
            <a:ext cx="1060450" cy="914400"/>
          </a:xfrm>
          <a:prstGeom prst="triangl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Трапеция 34"/>
          <p:cNvSpPr/>
          <p:nvPr/>
        </p:nvSpPr>
        <p:spPr>
          <a:xfrm rot="10800000">
            <a:off x="3419475" y="4005263"/>
            <a:ext cx="2089150" cy="1216025"/>
          </a:xfrm>
          <a:prstGeom prst="trapezoid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Равнобедренный треугольник 35"/>
          <p:cNvSpPr/>
          <p:nvPr/>
        </p:nvSpPr>
        <p:spPr>
          <a:xfrm>
            <a:off x="3923928" y="5229200"/>
            <a:ext cx="1060450" cy="914400"/>
          </a:xfrm>
          <a:prstGeom prst="triangle">
            <a:avLst>
              <a:gd name="adj" fmla="val 50791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http://im8-tub-ru.yandex.net/i?id=458815891-67-72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4644008" y="1772816"/>
            <a:ext cx="3312368" cy="2119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1" descr="http://im8-tub-ru.yandex.net/i?id=443873003-59-72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1331640" y="1772816"/>
            <a:ext cx="2983189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7" descr="http://im2-tub-ru.yandex.net/i?id=67803468-48-72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1259632" y="4149080"/>
            <a:ext cx="3212457" cy="1992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7" descr="http://im0-tub-ru.yandex.net/i?id=392613729-33-72"/>
          <p:cNvPicPr>
            <a:picLocks noChangeAspect="1" noChangeArrowheads="1"/>
          </p:cNvPicPr>
          <p:nvPr/>
        </p:nvPicPr>
        <p:blipFill>
          <a:blip r:embed="rId5" cstate="print">
            <a:lum bright="20000"/>
          </a:blip>
          <a:srcRect/>
          <a:stretch>
            <a:fillRect/>
          </a:stretch>
        </p:blipFill>
        <p:spPr bwMode="auto">
          <a:xfrm>
            <a:off x="4572000" y="4149080"/>
            <a:ext cx="3560671" cy="2065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187450" y="549275"/>
            <a:ext cx="6697663" cy="954088"/>
          </a:xfrm>
          <a:prstGeom prst="rect">
            <a:avLst/>
          </a:prstGeom>
          <a:blipFill dpi="0" rotWithShape="1">
            <a:blip r:embed="rId6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/>
              <a:t>Какие фигуры вы можете сложить</a:t>
            </a:r>
          </a:p>
          <a:p>
            <a:pPr algn="ctr"/>
            <a:r>
              <a:rPr lang="ru-RU" sz="2800"/>
              <a:t> из палочек?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63688" y="692696"/>
            <a:ext cx="67437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>
              <a:defRPr/>
            </a:pPr>
            <a:endParaRPr lang="ru-RU" sz="6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6000" dirty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Чему вы научились </a:t>
            </a:r>
          </a:p>
          <a:p>
            <a:pPr algn="ctr">
              <a:defRPr/>
            </a:pPr>
            <a:r>
              <a:rPr lang="ru-RU" sz="6000" dirty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на уроке ?</a:t>
            </a:r>
          </a:p>
          <a:p>
            <a:pPr algn="ctr">
              <a:defRPr/>
            </a:pPr>
            <a:r>
              <a:rPr lang="ru-RU" sz="6000" dirty="0">
                <a:solidFill>
                  <a:srgbClr val="7F5FD9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узнали нового?</a:t>
            </a:r>
            <a:endParaRPr lang="ru-RU" sz="6000" dirty="0">
              <a:solidFill>
                <a:srgbClr val="7F5FD9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</a:endParaRPr>
          </a:p>
          <a:p>
            <a:pPr algn="just" eaLnBrk="0" hangingPunct="0">
              <a:defRPr/>
            </a:pPr>
            <a:r>
              <a:rPr lang="ru-RU" sz="6000" dirty="0">
                <a:solidFill>
                  <a:srgbClr val="7F5FD9"/>
                </a:solidFill>
                <a:latin typeface="Trebuchet MS" pitchFamily="34" charset="0"/>
                <a:cs typeface="Times New Roman" pitchFamily="18" charset="0"/>
              </a:rPr>
              <a:t>    </a:t>
            </a:r>
            <a:endParaRPr lang="ru-RU" sz="6000" dirty="0">
              <a:solidFill>
                <a:srgbClr val="7F5FD9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764704"/>
            <a:ext cx="4177084" cy="5262979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>
            <a:spAutoFit/>
            <a:sp3d extrusionH="57150">
              <a:bevelT w="38100" h="38100" prst="angle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7F5F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Оцените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7F5F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свою работу: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i="1" dirty="0">
                <a:solidFill>
                  <a:srgbClr val="FF0000"/>
                </a:solidFill>
                <a:latin typeface="+mn-lt"/>
              </a:rPr>
              <a:t>У меня всё получилось!!!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 dirty="0">
              <a:latin typeface="+mn-lt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solidFill>
                  <a:srgbClr val="00B050"/>
                </a:solidFill>
                <a:latin typeface="+mn-lt"/>
              </a:rPr>
              <a:t>Были небольшие трудности.</a:t>
            </a:r>
            <a:endParaRPr lang="ru-RU" i="1" dirty="0">
              <a:solidFill>
                <a:srgbClr val="00B050"/>
              </a:solidFill>
              <a:latin typeface="+mn-lt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 dirty="0">
              <a:latin typeface="+mn-lt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solidFill>
                  <a:srgbClr val="003399"/>
                </a:solidFill>
                <a:latin typeface="+mn-lt"/>
              </a:rPr>
              <a:t>Было трудно, надо поработать.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i="1" dirty="0">
              <a:latin typeface="+mn-lt"/>
            </a:endParaRPr>
          </a:p>
        </p:txBody>
      </p:sp>
      <p:pic>
        <p:nvPicPr>
          <p:cNvPr id="22532" name="Picture 4" descr="http://im8-tub-ru.yandex.net/i?id=211516522-27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725144"/>
            <a:ext cx="1475656" cy="11016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riblet"/>
            <a:contourClr>
              <a:srgbClr val="FFFFFF"/>
            </a:contourClr>
          </a:sp3d>
        </p:spPr>
      </p:pic>
      <p:pic>
        <p:nvPicPr>
          <p:cNvPr id="8201" name="Picture 9" descr="http://im0-tub-ru.yandex.net/i?id=356114454-68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140968"/>
            <a:ext cx="2016224" cy="1301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convex"/>
            <a:contourClr>
              <a:srgbClr val="FFFFFF"/>
            </a:contourClr>
          </a:sp3d>
        </p:spPr>
      </p:pic>
      <p:pic>
        <p:nvPicPr>
          <p:cNvPr id="8203" name="Picture 11" descr="http://im7-tub-ru.yandex.net/i?id=319477345-16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124744"/>
            <a:ext cx="2520280" cy="18146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convex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8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7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0" name="Picture 8" descr="Картинка 96 из 14296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476250"/>
            <a:ext cx="5111750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619672" y="620688"/>
            <a:ext cx="6912768" cy="584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DeflateBottom">
              <a:avLst/>
            </a:prstTxWarp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rgbClr val="FF0000"/>
                </a:solidFill>
                <a:latin typeface="Arial" charset="0"/>
              </a:rPr>
              <a:t>ВЫ ОТЛИЧНО ПОРАБОТАЛИ!</a:t>
            </a:r>
            <a:endParaRPr lang="ru-RU" sz="3200" dirty="0">
              <a:latin typeface="Arial" charset="0"/>
            </a:endParaRPr>
          </a:p>
        </p:txBody>
      </p:sp>
      <p:pic>
        <p:nvPicPr>
          <p:cNvPr id="4" name="Picture 7" descr="Картинка 431 из 5764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753039">
            <a:off x="1532428" y="4133844"/>
            <a:ext cx="2018845" cy="2018844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5" name="Picture 10" descr="Картинка 295 из 757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861048"/>
            <a:ext cx="1584325" cy="2506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7" name="Picture 2" descr="Картинка 58 из 521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25" y="4149725"/>
            <a:ext cx="1800225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Прямоугольник 2"/>
          <p:cNvSpPr>
            <a:spLocks noChangeArrowheads="1"/>
          </p:cNvSpPr>
          <p:nvPr/>
        </p:nvSpPr>
        <p:spPr bwMode="auto">
          <a:xfrm>
            <a:off x="1187450" y="4076700"/>
            <a:ext cx="6707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2"/>
              </a:rPr>
              <a:t>http://vzlet-vniz.do-forum.com/t54-topic</a:t>
            </a:r>
            <a:r>
              <a:rPr lang="ru-RU"/>
              <a:t> - карандаш (анимация)</a:t>
            </a:r>
          </a:p>
        </p:txBody>
      </p:sp>
      <p:sp>
        <p:nvSpPr>
          <p:cNvPr id="32771" name="Прямоугольник 3"/>
          <p:cNvSpPr>
            <a:spLocks noChangeArrowheads="1"/>
          </p:cNvSpPr>
          <p:nvPr/>
        </p:nvSpPr>
        <p:spPr bwMode="auto">
          <a:xfrm>
            <a:off x="1187450" y="4581525"/>
            <a:ext cx="66262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3"/>
              </a:rPr>
              <a:t>http://kinderrazukraski.ru/animatsiya-smayliki.html</a:t>
            </a:r>
            <a:r>
              <a:rPr lang="ru-RU"/>
              <a:t> - смайлики (анимация)</a:t>
            </a:r>
          </a:p>
        </p:txBody>
      </p:sp>
      <p:sp>
        <p:nvSpPr>
          <p:cNvPr id="32772" name="TextBox 6"/>
          <p:cNvSpPr txBox="1">
            <a:spLocks noChangeArrowheads="1"/>
          </p:cNvSpPr>
          <p:nvPr/>
        </p:nvSpPr>
        <p:spPr bwMode="auto">
          <a:xfrm>
            <a:off x="3779838" y="3500438"/>
            <a:ext cx="1722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7F5FD9"/>
                </a:solidFill>
              </a:rPr>
              <a:t>Иллюстрации:</a:t>
            </a:r>
          </a:p>
        </p:txBody>
      </p:sp>
      <p:pic>
        <p:nvPicPr>
          <p:cNvPr id="32773" name="Picture 8" descr="Картинка 41 из 15075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588" y="4652963"/>
            <a:ext cx="1670050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Прямоугольник 1"/>
          <p:cNvSpPr>
            <a:spLocks noChangeArrowheads="1"/>
          </p:cNvSpPr>
          <p:nvPr/>
        </p:nvSpPr>
        <p:spPr bwMode="auto">
          <a:xfrm>
            <a:off x="1187450" y="5516563"/>
            <a:ext cx="58308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5"/>
              </a:rPr>
              <a:t>http://www.europoltech.pl/ruler-cartoon</a:t>
            </a:r>
            <a:r>
              <a:rPr lang="ru-RU"/>
              <a:t> - линейка</a:t>
            </a: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1476375" y="620713"/>
            <a:ext cx="6054725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b="1">
                <a:solidFill>
                  <a:srgbClr val="7F5FD9"/>
                </a:solidFill>
              </a:rPr>
              <a:t>Список используемых источников: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ru-RU" b="1"/>
              <a:t> </a:t>
            </a:r>
            <a:r>
              <a:rPr lang="ru-RU" sz="2400"/>
              <a:t>Жильцова Т.В., Обухова Л.А. «Поурочные разработки по наглядной геометрии», М., «ВАКО», 2004</a:t>
            </a:r>
          </a:p>
          <a:p>
            <a:r>
              <a:rPr lang="ru-RU" sz="2400"/>
              <a:t>К программам общеобразовательных учреждений (М.И.Моро, Л.Г.Петерсон, Н.Б.Истоминой, Э.И.Александровой)</a:t>
            </a:r>
          </a:p>
          <a:p>
            <a:endParaRPr lang="ru-RU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Прямоугольник 2"/>
          <p:cNvSpPr>
            <a:spLocks noChangeArrowheads="1"/>
          </p:cNvSpPr>
          <p:nvPr/>
        </p:nvSpPr>
        <p:spPr bwMode="auto">
          <a:xfrm>
            <a:off x="1403350" y="1916113"/>
            <a:ext cx="58324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2"/>
              </a:rPr>
              <a:t>http://learning.9151394.ru/course/view.php?id=710</a:t>
            </a:r>
            <a:r>
              <a:rPr lang="ru-RU"/>
              <a:t>  - грек</a:t>
            </a:r>
          </a:p>
        </p:txBody>
      </p:sp>
      <p:sp>
        <p:nvSpPr>
          <p:cNvPr id="33795" name="Прямоугольник 3"/>
          <p:cNvSpPr>
            <a:spLocks noChangeArrowheads="1"/>
          </p:cNvSpPr>
          <p:nvPr/>
        </p:nvSpPr>
        <p:spPr bwMode="auto">
          <a:xfrm>
            <a:off x="1403350" y="2781300"/>
            <a:ext cx="54006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3"/>
              </a:rPr>
              <a:t>http://www.smekalka.pp.ru/forum/index.php?topic=1483.45</a:t>
            </a:r>
            <a:r>
              <a:rPr lang="ru-RU"/>
              <a:t> - сбор в прямую линию</a:t>
            </a:r>
          </a:p>
        </p:txBody>
      </p:sp>
      <p:sp>
        <p:nvSpPr>
          <p:cNvPr id="33796" name="Прямоугольник 4"/>
          <p:cNvSpPr>
            <a:spLocks noChangeArrowheads="1"/>
          </p:cNvSpPr>
          <p:nvPr/>
        </p:nvSpPr>
        <p:spPr bwMode="auto">
          <a:xfrm>
            <a:off x="1403350" y="3789363"/>
            <a:ext cx="6697663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4"/>
              </a:rPr>
              <a:t>http://didaktica.ru/prakticheskij-kurs-podgotovki-k-shkole/304-izuchaem-geometricheskie-figury.html</a:t>
            </a:r>
            <a:r>
              <a:rPr lang="ru-RU"/>
              <a:t> - геометрические фигуры</a:t>
            </a:r>
          </a:p>
        </p:txBody>
      </p:sp>
      <p:sp>
        <p:nvSpPr>
          <p:cNvPr id="33797" name="Прямоугольник 5"/>
          <p:cNvSpPr>
            <a:spLocks noChangeArrowheads="1"/>
          </p:cNvSpPr>
          <p:nvPr/>
        </p:nvSpPr>
        <p:spPr bwMode="auto">
          <a:xfrm>
            <a:off x="1476375" y="5805488"/>
            <a:ext cx="6048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u="sng">
                <a:solidFill>
                  <a:srgbClr val="00B050"/>
                </a:solidFill>
                <a:hlinkClick r:id="rId5"/>
              </a:rPr>
              <a:t>http://forum.uneol.com/showthread.php?181</a:t>
            </a:r>
            <a:r>
              <a:rPr lang="ru-RU"/>
              <a:t> - «спасибо»</a:t>
            </a:r>
          </a:p>
        </p:txBody>
      </p:sp>
      <p:sp>
        <p:nvSpPr>
          <p:cNvPr id="33798" name="Прямоугольник 6"/>
          <p:cNvSpPr>
            <a:spLocks noChangeArrowheads="1"/>
          </p:cNvSpPr>
          <p:nvPr/>
        </p:nvSpPr>
        <p:spPr bwMode="auto">
          <a:xfrm>
            <a:off x="1403350" y="4797425"/>
            <a:ext cx="64087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6"/>
              </a:rPr>
              <a:t>http://developer.redhat.com/mirrors/LDP/linuxfocus/Russian/May1998/article40.html</a:t>
            </a:r>
            <a:r>
              <a:rPr lang="ru-RU"/>
              <a:t> - компьютер (анимация)</a:t>
            </a:r>
          </a:p>
        </p:txBody>
      </p:sp>
      <p:sp>
        <p:nvSpPr>
          <p:cNvPr id="33799" name="Прямоугольник 6"/>
          <p:cNvSpPr>
            <a:spLocks noChangeArrowheads="1"/>
          </p:cNvSpPr>
          <p:nvPr/>
        </p:nvSpPr>
        <p:spPr bwMode="auto">
          <a:xfrm>
            <a:off x="1476375" y="1268413"/>
            <a:ext cx="6019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7"/>
              </a:rPr>
              <a:t>http://nattik.ru/?p=3047</a:t>
            </a:r>
            <a:r>
              <a:rPr lang="ru-RU"/>
              <a:t>  -  конструирование из счетных </a:t>
            </a:r>
          </a:p>
          <a:p>
            <a:r>
              <a:rPr lang="ru-RU"/>
              <a:t>палочек</a:t>
            </a:r>
          </a:p>
        </p:txBody>
      </p:sp>
      <p:pic>
        <p:nvPicPr>
          <p:cNvPr id="33800" name="Picture 8" descr="Картинка 41 из 15075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2588" y="260350"/>
            <a:ext cx="93503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8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1619250" y="549275"/>
            <a:ext cx="6911975" cy="7921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Путешествие в страну Геометрия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800600"/>
            <a:ext cx="6400800" cy="1752600"/>
          </a:xfrm>
          <a:blipFill dpi="0" rotWithShape="1">
            <a:blip r:embed="rId2" cstate="print">
              <a:alphaModFix amt="10000"/>
            </a:blip>
            <a:srcRect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Будем думать, чертить, рисовать и конструировать.</a:t>
            </a: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835150" y="1484313"/>
            <a:ext cx="5829300" cy="3543300"/>
            <a:chOff x="2281" y="2458"/>
            <a:chExt cx="7200" cy="4320"/>
          </a:xfrm>
        </p:grpSpPr>
        <p:sp>
          <p:nvSpPr>
            <p:cNvPr id="10245" name="AutoShape 5"/>
            <p:cNvSpPr>
              <a:spLocks noChangeAspect="1" noChangeArrowheads="1"/>
            </p:cNvSpPr>
            <p:nvPr/>
          </p:nvSpPr>
          <p:spPr bwMode="auto">
            <a:xfrm>
              <a:off x="2281" y="2458"/>
              <a:ext cx="720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6" name="AutoShape 6"/>
            <p:cNvSpPr>
              <a:spLocks noChangeArrowheads="1"/>
            </p:cNvSpPr>
            <p:nvPr/>
          </p:nvSpPr>
          <p:spPr bwMode="auto">
            <a:xfrm>
              <a:off x="3128" y="3015"/>
              <a:ext cx="1835" cy="1673"/>
            </a:xfrm>
            <a:prstGeom prst="triangle">
              <a:avLst>
                <a:gd name="adj" fmla="val 50000"/>
              </a:avLst>
            </a:prstGeom>
            <a:solidFill>
              <a:srgbClr val="99CC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7" name="Rectangle 7"/>
            <p:cNvSpPr>
              <a:spLocks noChangeArrowheads="1"/>
            </p:cNvSpPr>
            <p:nvPr/>
          </p:nvSpPr>
          <p:spPr bwMode="auto">
            <a:xfrm>
              <a:off x="6516" y="2737"/>
              <a:ext cx="1130" cy="1115"/>
            </a:xfrm>
            <a:prstGeom prst="rect">
              <a:avLst/>
            </a:prstGeom>
            <a:solidFill>
              <a:srgbClr val="80008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8" name="Oval 8"/>
            <p:cNvSpPr>
              <a:spLocks noChangeArrowheads="1"/>
            </p:cNvSpPr>
            <p:nvPr/>
          </p:nvSpPr>
          <p:spPr bwMode="auto">
            <a:xfrm>
              <a:off x="6516" y="2737"/>
              <a:ext cx="1129" cy="1115"/>
            </a:xfrm>
            <a:prstGeom prst="ellipse">
              <a:avLst/>
            </a:prstGeom>
            <a:solidFill>
              <a:srgbClr val="00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9" name="Oval 9"/>
            <p:cNvSpPr>
              <a:spLocks noChangeArrowheads="1"/>
            </p:cNvSpPr>
            <p:nvPr/>
          </p:nvSpPr>
          <p:spPr bwMode="auto">
            <a:xfrm>
              <a:off x="2563" y="4130"/>
              <a:ext cx="1131" cy="111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0" name="AutoShape 10"/>
            <p:cNvSpPr>
              <a:spLocks noChangeArrowheads="1"/>
            </p:cNvSpPr>
            <p:nvPr/>
          </p:nvSpPr>
          <p:spPr bwMode="auto">
            <a:xfrm rot="-5400000">
              <a:off x="6806" y="4698"/>
              <a:ext cx="1100" cy="1114"/>
            </a:xfrm>
            <a:prstGeom prst="rtTriangle">
              <a:avLst/>
            </a:prstGeom>
            <a:solidFill>
              <a:srgbClr val="00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1" name="Rectangle 11"/>
            <p:cNvSpPr>
              <a:spLocks noChangeArrowheads="1"/>
            </p:cNvSpPr>
            <p:nvPr/>
          </p:nvSpPr>
          <p:spPr bwMode="auto">
            <a:xfrm>
              <a:off x="7928" y="4688"/>
              <a:ext cx="1129" cy="1115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2" name="Oval 12"/>
            <p:cNvSpPr>
              <a:spLocks noChangeArrowheads="1"/>
            </p:cNvSpPr>
            <p:nvPr/>
          </p:nvSpPr>
          <p:spPr bwMode="auto">
            <a:xfrm>
              <a:off x="6776" y="5384"/>
              <a:ext cx="1135" cy="1121"/>
            </a:xfrm>
            <a:prstGeom prst="ellipse">
              <a:avLst/>
            </a:prstGeom>
            <a:solidFill>
              <a:srgbClr val="FF66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3" name="Oval 13"/>
            <p:cNvSpPr>
              <a:spLocks noChangeArrowheads="1"/>
            </p:cNvSpPr>
            <p:nvPr/>
          </p:nvSpPr>
          <p:spPr bwMode="auto">
            <a:xfrm>
              <a:off x="7319" y="5942"/>
              <a:ext cx="53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4" name="Freeform 14"/>
            <p:cNvSpPr>
              <a:spLocks/>
            </p:cNvSpPr>
            <p:nvPr/>
          </p:nvSpPr>
          <p:spPr bwMode="auto">
            <a:xfrm>
              <a:off x="3693" y="4641"/>
              <a:ext cx="1553" cy="1649"/>
            </a:xfrm>
            <a:custGeom>
              <a:avLst/>
              <a:gdLst>
                <a:gd name="T0" fmla="*/ 0 w 1980"/>
                <a:gd name="T1" fmla="*/ 33 h 2130"/>
                <a:gd name="T2" fmla="*/ 32 w 1980"/>
                <a:gd name="T3" fmla="*/ 19 h 2130"/>
                <a:gd name="T4" fmla="*/ 96 w 1980"/>
                <a:gd name="T5" fmla="*/ 144 h 2130"/>
                <a:gd name="T6" fmla="*/ 158 w 1980"/>
                <a:gd name="T7" fmla="*/ 144 h 2130"/>
                <a:gd name="T8" fmla="*/ 174 w 1980"/>
                <a:gd name="T9" fmla="*/ 19 h 21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80"/>
                <a:gd name="T16" fmla="*/ 0 h 2130"/>
                <a:gd name="T17" fmla="*/ 1980 w 1980"/>
                <a:gd name="T18" fmla="*/ 2130 h 21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80" h="2130">
                  <a:moveTo>
                    <a:pt x="0" y="420"/>
                  </a:moveTo>
                  <a:cubicBezTo>
                    <a:pt x="90" y="210"/>
                    <a:pt x="180" y="0"/>
                    <a:pt x="360" y="240"/>
                  </a:cubicBezTo>
                  <a:cubicBezTo>
                    <a:pt x="540" y="480"/>
                    <a:pt x="840" y="1590"/>
                    <a:pt x="1080" y="1860"/>
                  </a:cubicBezTo>
                  <a:cubicBezTo>
                    <a:pt x="1320" y="2130"/>
                    <a:pt x="1650" y="2130"/>
                    <a:pt x="1800" y="1860"/>
                  </a:cubicBezTo>
                  <a:cubicBezTo>
                    <a:pt x="1950" y="1590"/>
                    <a:pt x="1920" y="450"/>
                    <a:pt x="1980" y="24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5" name="Oval 15"/>
            <p:cNvSpPr>
              <a:spLocks noChangeArrowheads="1"/>
            </p:cNvSpPr>
            <p:nvPr/>
          </p:nvSpPr>
          <p:spPr bwMode="auto">
            <a:xfrm>
              <a:off x="5854" y="4594"/>
              <a:ext cx="54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6" name="Oval 16"/>
            <p:cNvSpPr>
              <a:spLocks noChangeArrowheads="1"/>
            </p:cNvSpPr>
            <p:nvPr/>
          </p:nvSpPr>
          <p:spPr bwMode="auto">
            <a:xfrm>
              <a:off x="6043" y="4780"/>
              <a:ext cx="53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7" name="Oval 17"/>
            <p:cNvSpPr>
              <a:spLocks noChangeArrowheads="1"/>
            </p:cNvSpPr>
            <p:nvPr/>
          </p:nvSpPr>
          <p:spPr bwMode="auto">
            <a:xfrm>
              <a:off x="6234" y="4688"/>
              <a:ext cx="53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8" grpId="0"/>
      <p:bldP spid="512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547813" y="908050"/>
            <a:ext cx="5472112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ru-RU" b="1">
                <a:solidFill>
                  <a:srgbClr val="0033CC"/>
                </a:solidFill>
              </a:rPr>
              <a:t>Верными помощниками в стране Геометрии</a:t>
            </a:r>
          </a:p>
          <a:p>
            <a:pPr marL="342900" indent="-342900">
              <a:spcBef>
                <a:spcPct val="20000"/>
              </a:spcBef>
            </a:pPr>
            <a:r>
              <a:rPr lang="ru-RU" b="1">
                <a:solidFill>
                  <a:srgbClr val="0033CC"/>
                </a:solidFill>
              </a:rPr>
              <a:t>будут </a:t>
            </a:r>
          </a:p>
          <a:p>
            <a:pPr marL="342900" indent="-342900">
              <a:spcBef>
                <a:spcPct val="20000"/>
              </a:spcBef>
            </a:pPr>
            <a:r>
              <a:rPr lang="ru-RU" b="1">
                <a:solidFill>
                  <a:srgbClr val="0033CC"/>
                </a:solidFill>
              </a:rPr>
              <a:t>Точка,</a:t>
            </a:r>
          </a:p>
          <a:p>
            <a:pPr marL="342900" indent="-342900">
              <a:spcBef>
                <a:spcPct val="20000"/>
              </a:spcBef>
            </a:pPr>
            <a:r>
              <a:rPr lang="ru-RU" b="1">
                <a:solidFill>
                  <a:srgbClr val="0033CC"/>
                </a:solidFill>
              </a:rPr>
              <a:t>Карандаш</a:t>
            </a:r>
          </a:p>
          <a:p>
            <a:pPr marL="342900" indent="-342900">
              <a:spcBef>
                <a:spcPct val="20000"/>
              </a:spcBef>
            </a:pPr>
            <a:r>
              <a:rPr lang="ru-RU" b="1">
                <a:solidFill>
                  <a:srgbClr val="0033CC"/>
                </a:solidFill>
              </a:rPr>
              <a:t>и</a:t>
            </a:r>
          </a:p>
          <a:p>
            <a:pPr marL="342900" indent="-342900">
              <a:spcBef>
                <a:spcPct val="20000"/>
              </a:spcBef>
            </a:pPr>
            <a:r>
              <a:rPr lang="ru-RU" b="1">
                <a:solidFill>
                  <a:srgbClr val="0033CC"/>
                </a:solidFill>
              </a:rPr>
              <a:t>Линейка.</a:t>
            </a:r>
          </a:p>
        </p:txBody>
      </p:sp>
      <p:pic>
        <p:nvPicPr>
          <p:cNvPr id="18434" name="Picture 2" descr="Картинка 58 из 521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4076700"/>
            <a:ext cx="1800225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0" descr="Картинка 295 из 757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717032"/>
            <a:ext cx="1584325" cy="2506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103" name="Picture 7" descr="Картинка 431 из 576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753039">
            <a:off x="5318577" y="1799314"/>
            <a:ext cx="1872208" cy="1872207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300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Картинка 295 из 75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717032"/>
            <a:ext cx="1584325" cy="2506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5" name="Picture 7" descr="Картинка 431 из 5764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753039">
            <a:off x="5390584" y="1871321"/>
            <a:ext cx="1872208" cy="1872207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292" name="Picture 2" descr="Картинка 58 из 521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688" y="4076700"/>
            <a:ext cx="1800225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Выноска-облако 6"/>
          <p:cNvSpPr/>
          <p:nvPr/>
        </p:nvSpPr>
        <p:spPr>
          <a:xfrm>
            <a:off x="2627784" y="620688"/>
            <a:ext cx="4752528" cy="2519610"/>
          </a:xfrm>
          <a:prstGeom prst="cloudCallout">
            <a:avLst>
              <a:gd name="adj1" fmla="val -33013"/>
              <a:gd name="adj2" fmla="val 89136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chemeClr val="tx1"/>
                </a:solidFill>
              </a:rPr>
              <a:t>Вы готовы выполнить наши задания?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6.84247E-6 L -0.13385 0.34628 " pathEditMode="relative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Картинка 397 из 576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980728"/>
            <a:ext cx="6237693" cy="4752528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1331913" y="4149725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771775" y="333375"/>
            <a:ext cx="3251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7F5F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Из точек состоят линии.</a:t>
            </a:r>
            <a:endParaRPr lang="ru-RU" sz="2000" dirty="0">
              <a:solidFill>
                <a:srgbClr val="7F5FD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8" name="Picture 7" descr="Картинка 431 из 5764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350964">
            <a:off x="6116716" y="1555257"/>
            <a:ext cx="1504365" cy="1560016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Выноска-облако 8"/>
          <p:cNvSpPr/>
          <p:nvPr/>
        </p:nvSpPr>
        <p:spPr>
          <a:xfrm>
            <a:off x="1115616" y="2132856"/>
            <a:ext cx="4608512" cy="2664296"/>
          </a:xfrm>
          <a:prstGeom prst="cloudCallout">
            <a:avLst>
              <a:gd name="adj1" fmla="val 60135"/>
              <a:gd name="adj2" fmla="val -38007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А сколько прямых линий можно провести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ЧЕРЕЗ ОДНУ ТОЧКУ?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5"/>
          <p:cNvSpPr>
            <a:spLocks noChangeShapeType="1"/>
          </p:cNvSpPr>
          <p:nvPr/>
        </p:nvSpPr>
        <p:spPr bwMode="auto">
          <a:xfrm flipH="1">
            <a:off x="1676400" y="2514600"/>
            <a:ext cx="5562600" cy="1828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195" name="Text Box 6"/>
          <p:cNvSpPr>
            <a:spLocks noGrp="1" noChangeArrowheads="1"/>
          </p:cNvSpPr>
          <p:nvPr>
            <p:ph idx="1"/>
          </p:nvPr>
        </p:nvSpPr>
        <p:spPr>
          <a:xfrm>
            <a:off x="1547664" y="2060848"/>
            <a:ext cx="7056437" cy="4321175"/>
          </a:xfr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algn="ctr">
            <a:solidFill>
              <a:srgbClr val="000000"/>
            </a:solidFill>
          </a:ln>
        </p:spPr>
        <p:txBody>
          <a:bodyPr>
            <a:normAutofit/>
          </a:bodyPr>
          <a:lstStyle/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800" dirty="0" smtClean="0"/>
              <a:t>							</a:t>
            </a:r>
          </a:p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800" dirty="0" smtClean="0"/>
              <a:t>							</a:t>
            </a:r>
          </a:p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dirty="0" smtClean="0"/>
              <a:t> </a:t>
            </a:r>
            <a:r>
              <a:rPr lang="ru-RU" sz="2800" dirty="0" smtClean="0"/>
              <a:t>						</a:t>
            </a:r>
            <a:endParaRPr lang="en-US" sz="2800" dirty="0" smtClean="0"/>
          </a:p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dirty="0" smtClean="0"/>
              <a:t>										  	</a:t>
            </a:r>
          </a:p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dirty="0" smtClean="0"/>
              <a:t>							</a:t>
            </a:r>
          </a:p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800" dirty="0" smtClean="0"/>
              <a:t>   </a:t>
            </a:r>
            <a:r>
              <a:rPr lang="en-US" sz="2800" dirty="0" smtClean="0"/>
              <a:t>						</a:t>
            </a:r>
            <a:r>
              <a:rPr lang="ru-RU" sz="2800" dirty="0" smtClean="0"/>
              <a:t>         </a:t>
            </a:r>
          </a:p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dirty="0" smtClean="0"/>
              <a:t>		    	</a:t>
            </a:r>
            <a:endParaRPr lang="ru-RU" sz="2800" dirty="0" smtClean="0"/>
          </a:p>
        </p:txBody>
      </p:sp>
      <p:sp>
        <p:nvSpPr>
          <p:cNvPr id="14342" name="Line 7"/>
          <p:cNvSpPr>
            <a:spLocks noChangeShapeType="1"/>
          </p:cNvSpPr>
          <p:nvPr/>
        </p:nvSpPr>
        <p:spPr bwMode="auto">
          <a:xfrm flipH="1">
            <a:off x="1547813" y="2276475"/>
            <a:ext cx="7056437" cy="14398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3" name="Oval 9"/>
          <p:cNvSpPr>
            <a:spLocks noChangeArrowheads="1"/>
          </p:cNvSpPr>
          <p:nvPr/>
        </p:nvSpPr>
        <p:spPr bwMode="auto">
          <a:xfrm>
            <a:off x="3203575" y="3716338"/>
            <a:ext cx="44450" cy="39687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4" name="Oval 10"/>
          <p:cNvSpPr>
            <a:spLocks noChangeArrowheads="1"/>
          </p:cNvSpPr>
          <p:nvPr/>
        </p:nvSpPr>
        <p:spPr bwMode="auto">
          <a:xfrm>
            <a:off x="1908175" y="3644900"/>
            <a:ext cx="46038" cy="46038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5" name="Oval 11"/>
          <p:cNvSpPr>
            <a:spLocks noChangeArrowheads="1"/>
          </p:cNvSpPr>
          <p:nvPr/>
        </p:nvSpPr>
        <p:spPr bwMode="auto">
          <a:xfrm>
            <a:off x="6227763" y="2781300"/>
            <a:ext cx="73025" cy="46038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6" name="Oval 12"/>
          <p:cNvSpPr>
            <a:spLocks noChangeArrowheads="1"/>
          </p:cNvSpPr>
          <p:nvPr/>
        </p:nvSpPr>
        <p:spPr bwMode="auto">
          <a:xfrm>
            <a:off x="4643438" y="2636838"/>
            <a:ext cx="44450" cy="39687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7" name="Oval 13"/>
          <p:cNvSpPr>
            <a:spLocks noChangeArrowheads="1"/>
          </p:cNvSpPr>
          <p:nvPr/>
        </p:nvSpPr>
        <p:spPr bwMode="auto">
          <a:xfrm>
            <a:off x="6659563" y="5157788"/>
            <a:ext cx="44450" cy="39687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268538" y="404813"/>
            <a:ext cx="564673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/>
              <a:t>Какие из точек лежат на прямой,</a:t>
            </a:r>
          </a:p>
          <a:p>
            <a:pPr algn="ctr"/>
            <a:r>
              <a:rPr lang="ru-RU" sz="2800"/>
              <a:t> а какие -  НЕТ?</a:t>
            </a:r>
          </a:p>
        </p:txBody>
      </p:sp>
      <p:sp>
        <p:nvSpPr>
          <p:cNvPr id="14349" name="TextBox 11"/>
          <p:cNvSpPr txBox="1">
            <a:spLocks noChangeArrowheads="1"/>
          </p:cNvSpPr>
          <p:nvPr/>
        </p:nvSpPr>
        <p:spPr bwMode="auto">
          <a:xfrm>
            <a:off x="1619250" y="3860800"/>
            <a:ext cx="48418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М</a:t>
            </a:r>
            <a:endParaRPr lang="ru-RU" sz="2800"/>
          </a:p>
          <a:p>
            <a:endParaRPr lang="ru-RU" sz="2800" b="1"/>
          </a:p>
        </p:txBody>
      </p:sp>
      <p:sp>
        <p:nvSpPr>
          <p:cNvPr id="14350" name="TextBox 12"/>
          <p:cNvSpPr txBox="1">
            <a:spLocks noChangeArrowheads="1"/>
          </p:cNvSpPr>
          <p:nvPr/>
        </p:nvSpPr>
        <p:spPr bwMode="auto">
          <a:xfrm>
            <a:off x="4787900" y="2133600"/>
            <a:ext cx="360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А</a:t>
            </a:r>
          </a:p>
        </p:txBody>
      </p:sp>
      <p:sp>
        <p:nvSpPr>
          <p:cNvPr id="14351" name="TextBox 12"/>
          <p:cNvSpPr txBox="1">
            <a:spLocks noChangeArrowheads="1"/>
          </p:cNvSpPr>
          <p:nvPr/>
        </p:nvSpPr>
        <p:spPr bwMode="auto">
          <a:xfrm>
            <a:off x="6300788" y="2781300"/>
            <a:ext cx="3603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С</a:t>
            </a:r>
          </a:p>
        </p:txBody>
      </p:sp>
      <p:sp>
        <p:nvSpPr>
          <p:cNvPr id="14352" name="TextBox 13"/>
          <p:cNvSpPr txBox="1">
            <a:spLocks noChangeArrowheads="1"/>
          </p:cNvSpPr>
          <p:nvPr/>
        </p:nvSpPr>
        <p:spPr bwMode="auto">
          <a:xfrm>
            <a:off x="6732588" y="4581525"/>
            <a:ext cx="4445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В</a:t>
            </a:r>
          </a:p>
        </p:txBody>
      </p:sp>
      <p:sp>
        <p:nvSpPr>
          <p:cNvPr id="14353" name="TextBox 14"/>
          <p:cNvSpPr txBox="1">
            <a:spLocks noChangeArrowheads="1"/>
          </p:cNvSpPr>
          <p:nvPr/>
        </p:nvSpPr>
        <p:spPr bwMode="auto">
          <a:xfrm>
            <a:off x="3276600" y="3500438"/>
            <a:ext cx="422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7740352" y="2996952"/>
            <a:ext cx="72008" cy="3528392"/>
          </a:xfrm>
          <a:prstGeom prst="line">
            <a:avLst/>
          </a:prstGeom>
          <a:ln w="285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773238" y="2708920"/>
            <a:ext cx="0" cy="2664296"/>
          </a:xfrm>
          <a:prstGeom prst="line">
            <a:avLst/>
          </a:prstGeom>
          <a:ln w="28575">
            <a:solidFill>
              <a:schemeClr val="bg2"/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059832" y="2219325"/>
            <a:ext cx="2664296" cy="0"/>
          </a:xfrm>
          <a:prstGeom prst="line">
            <a:avLst/>
          </a:prstGeom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779912" y="5310188"/>
            <a:ext cx="2664296" cy="0"/>
          </a:xfrm>
          <a:prstGeom prst="line">
            <a:avLst/>
          </a:prstGeom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1476375" y="333375"/>
            <a:ext cx="6769100" cy="1568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Здесь нарисовано несколько линий. </a:t>
            </a:r>
          </a:p>
          <a:p>
            <a:pPr algn="ctr">
              <a:defRPr/>
            </a:pPr>
            <a:r>
              <a:rPr lang="ru-RU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Посмотрите на них. </a:t>
            </a:r>
            <a:endParaRPr lang="ru-RU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6516216" y="3861048"/>
            <a:ext cx="1008112" cy="1800200"/>
          </a:xfrm>
          <a:prstGeom prst="line">
            <a:avLst/>
          </a:prstGeom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051720" y="4509120"/>
            <a:ext cx="864096" cy="1728192"/>
          </a:xfrm>
          <a:prstGeom prst="line">
            <a:avLst/>
          </a:prstGeom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олилиния 26"/>
          <p:cNvSpPr/>
          <p:nvPr/>
        </p:nvSpPr>
        <p:spPr>
          <a:xfrm>
            <a:off x="1115616" y="4437112"/>
            <a:ext cx="576064" cy="1816522"/>
          </a:xfrm>
          <a:custGeom>
            <a:avLst/>
            <a:gdLst>
              <a:gd name="connsiteX0" fmla="*/ 106296 w 989960"/>
              <a:gd name="connsiteY0" fmla="*/ 703089 h 2320578"/>
              <a:gd name="connsiteX1" fmla="*/ 259977 w 989960"/>
              <a:gd name="connsiteY1" fmla="*/ 3842 h 2320578"/>
              <a:gd name="connsiteX2" fmla="*/ 551970 w 989960"/>
              <a:gd name="connsiteY2" fmla="*/ 726141 h 2320578"/>
              <a:gd name="connsiteX3" fmla="*/ 67876 w 989960"/>
              <a:gd name="connsiteY3" fmla="*/ 1302443 h 2320578"/>
              <a:gd name="connsiteX4" fmla="*/ 959224 w 989960"/>
              <a:gd name="connsiteY4" fmla="*/ 1940218 h 2320578"/>
              <a:gd name="connsiteX5" fmla="*/ 252293 w 989960"/>
              <a:gd name="connsiteY5" fmla="*/ 2270632 h 2320578"/>
              <a:gd name="connsiteX6" fmla="*/ 67876 w 989960"/>
              <a:gd name="connsiteY6" fmla="*/ 2239896 h 2320578"/>
              <a:gd name="connsiteX7" fmla="*/ 113980 w 989960"/>
              <a:gd name="connsiteY7" fmla="*/ 2270632 h 2320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9960" h="2320578">
                <a:moveTo>
                  <a:pt x="106296" y="703089"/>
                </a:moveTo>
                <a:cubicBezTo>
                  <a:pt x="145997" y="351544"/>
                  <a:pt x="185698" y="0"/>
                  <a:pt x="259977" y="3842"/>
                </a:cubicBezTo>
                <a:cubicBezTo>
                  <a:pt x="334256" y="7684"/>
                  <a:pt x="583987" y="509707"/>
                  <a:pt x="551970" y="726141"/>
                </a:cubicBezTo>
                <a:cubicBezTo>
                  <a:pt x="519953" y="942575"/>
                  <a:pt x="0" y="1100097"/>
                  <a:pt x="67876" y="1302443"/>
                </a:cubicBezTo>
                <a:cubicBezTo>
                  <a:pt x="135752" y="1504789"/>
                  <a:pt x="928488" y="1778853"/>
                  <a:pt x="959224" y="1940218"/>
                </a:cubicBezTo>
                <a:cubicBezTo>
                  <a:pt x="989960" y="2101583"/>
                  <a:pt x="400851" y="2220686"/>
                  <a:pt x="252293" y="2270632"/>
                </a:cubicBezTo>
                <a:cubicBezTo>
                  <a:pt x="103735" y="2320578"/>
                  <a:pt x="90928" y="2239896"/>
                  <a:pt x="67876" y="2239896"/>
                </a:cubicBezTo>
                <a:cubicBezTo>
                  <a:pt x="44824" y="2239896"/>
                  <a:pt x="79402" y="2255264"/>
                  <a:pt x="113980" y="2270632"/>
                </a:cubicBezTo>
              </a:path>
            </a:pathLst>
          </a:custGeom>
          <a:ln w="28575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4860032" y="3717032"/>
            <a:ext cx="1210236" cy="1675119"/>
          </a:xfrm>
          <a:custGeom>
            <a:avLst/>
            <a:gdLst>
              <a:gd name="connsiteX0" fmla="*/ 852928 w 1210236"/>
              <a:gd name="connsiteY0" fmla="*/ 494339 h 1675119"/>
              <a:gd name="connsiteX1" fmla="*/ 430306 w 1210236"/>
              <a:gd name="connsiteY1" fmla="*/ 432867 h 1675119"/>
              <a:gd name="connsiteX2" fmla="*/ 1037345 w 1210236"/>
              <a:gd name="connsiteY2" fmla="*/ 932329 h 1675119"/>
              <a:gd name="connsiteX3" fmla="*/ 845244 w 1210236"/>
              <a:gd name="connsiteY3" fmla="*/ 71718 h 1675119"/>
              <a:gd name="connsiteX4" fmla="*/ 30736 w 1210236"/>
              <a:gd name="connsiteY4" fmla="*/ 502023 h 1675119"/>
              <a:gd name="connsiteX5" fmla="*/ 1029661 w 1210236"/>
              <a:gd name="connsiteY5" fmla="*/ 1500948 h 1675119"/>
              <a:gd name="connsiteX6" fmla="*/ 1114185 w 1210236"/>
              <a:gd name="connsiteY6" fmla="*/ 1547052 h 167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0236" h="1675119">
                <a:moveTo>
                  <a:pt x="852928" y="494339"/>
                </a:moveTo>
                <a:cubicBezTo>
                  <a:pt x="626249" y="427104"/>
                  <a:pt x="399570" y="359869"/>
                  <a:pt x="430306" y="432867"/>
                </a:cubicBezTo>
                <a:cubicBezTo>
                  <a:pt x="461042" y="505865"/>
                  <a:pt x="968189" y="992521"/>
                  <a:pt x="1037345" y="932329"/>
                </a:cubicBezTo>
                <a:cubicBezTo>
                  <a:pt x="1106501" y="872138"/>
                  <a:pt x="1013012" y="143436"/>
                  <a:pt x="845244" y="71718"/>
                </a:cubicBezTo>
                <a:cubicBezTo>
                  <a:pt x="677476" y="0"/>
                  <a:pt x="0" y="263818"/>
                  <a:pt x="30736" y="502023"/>
                </a:cubicBezTo>
                <a:cubicBezTo>
                  <a:pt x="61472" y="740228"/>
                  <a:pt x="849086" y="1326777"/>
                  <a:pt x="1029661" y="1500948"/>
                </a:cubicBezTo>
                <a:cubicBezTo>
                  <a:pt x="1210236" y="1675119"/>
                  <a:pt x="1162210" y="1611085"/>
                  <a:pt x="1114185" y="1547052"/>
                </a:cubicBezTo>
              </a:path>
            </a:pathLst>
          </a:custGeom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5652120" y="2492896"/>
            <a:ext cx="2151530" cy="1048871"/>
          </a:xfrm>
          <a:custGeom>
            <a:avLst/>
            <a:gdLst>
              <a:gd name="connsiteX0" fmla="*/ 2151530 w 2151530"/>
              <a:gd name="connsiteY0" fmla="*/ 0 h 1048871"/>
              <a:gd name="connsiteX1" fmla="*/ 1536807 w 2151530"/>
              <a:gd name="connsiteY1" fmla="*/ 361150 h 1048871"/>
              <a:gd name="connsiteX2" fmla="*/ 1536807 w 2151530"/>
              <a:gd name="connsiteY2" fmla="*/ 699247 h 1048871"/>
              <a:gd name="connsiteX3" fmla="*/ 699247 w 2151530"/>
              <a:gd name="connsiteY3" fmla="*/ 637775 h 1048871"/>
              <a:gd name="connsiteX4" fmla="*/ 215153 w 2151530"/>
              <a:gd name="connsiteY4" fmla="*/ 875980 h 1048871"/>
              <a:gd name="connsiteX5" fmla="*/ 130629 w 2151530"/>
              <a:gd name="connsiteY5" fmla="*/ 1029661 h 1048871"/>
              <a:gd name="connsiteX6" fmla="*/ 0 w 2151530"/>
              <a:gd name="connsiteY6" fmla="*/ 991241 h 104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51530" h="1048871">
                <a:moveTo>
                  <a:pt x="2151530" y="0"/>
                </a:moveTo>
                <a:cubicBezTo>
                  <a:pt x="1895395" y="122304"/>
                  <a:pt x="1639261" y="244609"/>
                  <a:pt x="1536807" y="361150"/>
                </a:cubicBezTo>
                <a:cubicBezTo>
                  <a:pt x="1434353" y="477691"/>
                  <a:pt x="1676400" y="653143"/>
                  <a:pt x="1536807" y="699247"/>
                </a:cubicBezTo>
                <a:cubicBezTo>
                  <a:pt x="1397214" y="745351"/>
                  <a:pt x="919523" y="608319"/>
                  <a:pt x="699247" y="637775"/>
                </a:cubicBezTo>
                <a:cubicBezTo>
                  <a:pt x="478971" y="667231"/>
                  <a:pt x="309923" y="810666"/>
                  <a:pt x="215153" y="875980"/>
                </a:cubicBezTo>
                <a:cubicBezTo>
                  <a:pt x="120383" y="941294"/>
                  <a:pt x="166488" y="1010451"/>
                  <a:pt x="130629" y="1029661"/>
                </a:cubicBezTo>
                <a:cubicBezTo>
                  <a:pt x="94770" y="1048871"/>
                  <a:pt x="47385" y="1020056"/>
                  <a:pt x="0" y="991241"/>
                </a:cubicBezTo>
              </a:path>
            </a:pathLst>
          </a:custGeom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Полилиния 34"/>
          <p:cNvSpPr/>
          <p:nvPr/>
        </p:nvSpPr>
        <p:spPr>
          <a:xfrm>
            <a:off x="2555776" y="2924944"/>
            <a:ext cx="1435633" cy="1625173"/>
          </a:xfrm>
          <a:custGeom>
            <a:avLst/>
            <a:gdLst>
              <a:gd name="connsiteX0" fmla="*/ 0 w 1435633"/>
              <a:gd name="connsiteY0" fmla="*/ 0 h 1625173"/>
              <a:gd name="connsiteX1" fmla="*/ 998925 w 1435633"/>
              <a:gd name="connsiteY1" fmla="*/ 1459966 h 1625173"/>
              <a:gd name="connsiteX2" fmla="*/ 1406178 w 1435633"/>
              <a:gd name="connsiteY2" fmla="*/ 991240 h 1625173"/>
              <a:gd name="connsiteX3" fmla="*/ 1175657 w 1435633"/>
              <a:gd name="connsiteY3" fmla="*/ 729983 h 1625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5633" h="1625173">
                <a:moveTo>
                  <a:pt x="0" y="0"/>
                </a:moveTo>
                <a:cubicBezTo>
                  <a:pt x="382281" y="647379"/>
                  <a:pt x="764562" y="1294759"/>
                  <a:pt x="998925" y="1459966"/>
                </a:cubicBezTo>
                <a:cubicBezTo>
                  <a:pt x="1233288" y="1625173"/>
                  <a:pt x="1376723" y="1112904"/>
                  <a:pt x="1406178" y="991240"/>
                </a:cubicBezTo>
                <a:cubicBezTo>
                  <a:pt x="1435633" y="869576"/>
                  <a:pt x="1305645" y="799779"/>
                  <a:pt x="1175657" y="729983"/>
                </a:cubicBezTo>
              </a:path>
            </a:pathLst>
          </a:custGeom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381" name="TextBox 35"/>
          <p:cNvSpPr txBox="1">
            <a:spLocks noChangeArrowheads="1"/>
          </p:cNvSpPr>
          <p:nvPr/>
        </p:nvSpPr>
        <p:spPr bwMode="auto">
          <a:xfrm>
            <a:off x="6516688" y="2276475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10</a:t>
            </a:r>
          </a:p>
        </p:txBody>
      </p:sp>
      <p:sp>
        <p:nvSpPr>
          <p:cNvPr id="15382" name="TextBox 36"/>
          <p:cNvSpPr txBox="1">
            <a:spLocks noChangeArrowheads="1"/>
          </p:cNvSpPr>
          <p:nvPr/>
        </p:nvSpPr>
        <p:spPr bwMode="auto">
          <a:xfrm>
            <a:off x="6588125" y="3573463"/>
            <a:ext cx="3603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5</a:t>
            </a:r>
          </a:p>
        </p:txBody>
      </p:sp>
      <p:sp>
        <p:nvSpPr>
          <p:cNvPr id="15383" name="TextBox 37"/>
          <p:cNvSpPr txBox="1">
            <a:spLocks noChangeArrowheads="1"/>
          </p:cNvSpPr>
          <p:nvPr/>
        </p:nvSpPr>
        <p:spPr bwMode="auto">
          <a:xfrm>
            <a:off x="5003800" y="4868863"/>
            <a:ext cx="3603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6</a:t>
            </a:r>
          </a:p>
        </p:txBody>
      </p:sp>
      <p:sp>
        <p:nvSpPr>
          <p:cNvPr id="15384" name="TextBox 38"/>
          <p:cNvSpPr txBox="1">
            <a:spLocks noChangeArrowheads="1"/>
          </p:cNvSpPr>
          <p:nvPr/>
        </p:nvSpPr>
        <p:spPr bwMode="auto">
          <a:xfrm>
            <a:off x="1476375" y="2781300"/>
            <a:ext cx="241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4</a:t>
            </a:r>
          </a:p>
        </p:txBody>
      </p:sp>
      <p:sp>
        <p:nvSpPr>
          <p:cNvPr id="15385" name="TextBox 40"/>
          <p:cNvSpPr txBox="1">
            <a:spLocks noChangeArrowheads="1"/>
          </p:cNvSpPr>
          <p:nvPr/>
        </p:nvSpPr>
        <p:spPr bwMode="auto">
          <a:xfrm>
            <a:off x="5003800" y="6021388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8</a:t>
            </a:r>
          </a:p>
        </p:txBody>
      </p:sp>
      <p:sp>
        <p:nvSpPr>
          <p:cNvPr id="15386" name="TextBox 41"/>
          <p:cNvSpPr txBox="1">
            <a:spLocks noChangeArrowheads="1"/>
          </p:cNvSpPr>
          <p:nvPr/>
        </p:nvSpPr>
        <p:spPr bwMode="auto">
          <a:xfrm>
            <a:off x="4140200" y="2924175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7</a:t>
            </a:r>
          </a:p>
        </p:txBody>
      </p:sp>
      <p:sp>
        <p:nvSpPr>
          <p:cNvPr id="15387" name="TextBox 42"/>
          <p:cNvSpPr txBox="1">
            <a:spLocks noChangeArrowheads="1"/>
          </p:cNvSpPr>
          <p:nvPr/>
        </p:nvSpPr>
        <p:spPr bwMode="auto">
          <a:xfrm>
            <a:off x="2916238" y="5805488"/>
            <a:ext cx="312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1</a:t>
            </a:r>
          </a:p>
        </p:txBody>
      </p:sp>
      <p:sp>
        <p:nvSpPr>
          <p:cNvPr id="15388" name="TextBox 43"/>
          <p:cNvSpPr txBox="1">
            <a:spLocks noChangeArrowheads="1"/>
          </p:cNvSpPr>
          <p:nvPr/>
        </p:nvSpPr>
        <p:spPr bwMode="auto">
          <a:xfrm>
            <a:off x="1476375" y="5300663"/>
            <a:ext cx="288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2</a:t>
            </a:r>
          </a:p>
        </p:txBody>
      </p:sp>
      <p:sp>
        <p:nvSpPr>
          <p:cNvPr id="15389" name="TextBox 44"/>
          <p:cNvSpPr txBox="1">
            <a:spLocks noChangeArrowheads="1"/>
          </p:cNvSpPr>
          <p:nvPr/>
        </p:nvSpPr>
        <p:spPr bwMode="auto">
          <a:xfrm>
            <a:off x="3059113" y="3284538"/>
            <a:ext cx="314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3</a:t>
            </a:r>
          </a:p>
        </p:txBody>
      </p:sp>
      <p:sp>
        <p:nvSpPr>
          <p:cNvPr id="15390" name="TextBox 45"/>
          <p:cNvSpPr txBox="1">
            <a:spLocks noChangeArrowheads="1"/>
          </p:cNvSpPr>
          <p:nvPr/>
        </p:nvSpPr>
        <p:spPr bwMode="auto">
          <a:xfrm>
            <a:off x="7885113" y="6092825"/>
            <a:ext cx="3603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9</a:t>
            </a:r>
          </a:p>
        </p:txBody>
      </p:sp>
      <p:sp>
        <p:nvSpPr>
          <p:cNvPr id="47" name="Прямоугольник 46"/>
          <p:cNvSpPr>
            <a:spLocks noChangeArrowheads="1"/>
          </p:cNvSpPr>
          <p:nvPr/>
        </p:nvSpPr>
        <p:spPr bwMode="auto">
          <a:xfrm>
            <a:off x="1692275" y="404813"/>
            <a:ext cx="69119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Есть ли среди них похожие? </a:t>
            </a:r>
          </a:p>
          <a:p>
            <a:pPr algn="ctr">
              <a:defRPr/>
            </a:pPr>
            <a:r>
              <a:rPr lang="ru-RU" sz="28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Чем они похожи?</a:t>
            </a:r>
          </a:p>
          <a:p>
            <a:pPr algn="ctr">
              <a:defRPr/>
            </a:pPr>
            <a:r>
              <a:rPr lang="ru-RU" sz="28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Как можно охарактеризовать их форму?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7740352" y="2996952"/>
            <a:ext cx="72008" cy="3528392"/>
          </a:xfrm>
          <a:prstGeom prst="line">
            <a:avLst/>
          </a:prstGeom>
          <a:ln w="28575"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773238" y="2708920"/>
            <a:ext cx="0" cy="2736304"/>
          </a:xfrm>
          <a:prstGeom prst="line">
            <a:avLst/>
          </a:prstGeom>
          <a:ln w="28575">
            <a:solidFill>
              <a:schemeClr val="bg2"/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059832" y="2219325"/>
            <a:ext cx="2664296" cy="0"/>
          </a:xfrm>
          <a:prstGeom prst="line">
            <a:avLst/>
          </a:prstGeom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779912" y="5310188"/>
            <a:ext cx="2664296" cy="0"/>
          </a:xfrm>
          <a:prstGeom prst="line">
            <a:avLst/>
          </a:prstGeom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6516216" y="3861048"/>
            <a:ext cx="1008112" cy="1800200"/>
          </a:xfrm>
          <a:prstGeom prst="line">
            <a:avLst/>
          </a:prstGeom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051720" y="4509120"/>
            <a:ext cx="864096" cy="1728192"/>
          </a:xfrm>
          <a:prstGeom prst="line">
            <a:avLst/>
          </a:prstGeom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олилиния 26"/>
          <p:cNvSpPr/>
          <p:nvPr/>
        </p:nvSpPr>
        <p:spPr>
          <a:xfrm>
            <a:off x="1115616" y="4437112"/>
            <a:ext cx="576064" cy="1816522"/>
          </a:xfrm>
          <a:custGeom>
            <a:avLst/>
            <a:gdLst>
              <a:gd name="connsiteX0" fmla="*/ 106296 w 989960"/>
              <a:gd name="connsiteY0" fmla="*/ 703089 h 2320578"/>
              <a:gd name="connsiteX1" fmla="*/ 259977 w 989960"/>
              <a:gd name="connsiteY1" fmla="*/ 3842 h 2320578"/>
              <a:gd name="connsiteX2" fmla="*/ 551970 w 989960"/>
              <a:gd name="connsiteY2" fmla="*/ 726141 h 2320578"/>
              <a:gd name="connsiteX3" fmla="*/ 67876 w 989960"/>
              <a:gd name="connsiteY3" fmla="*/ 1302443 h 2320578"/>
              <a:gd name="connsiteX4" fmla="*/ 959224 w 989960"/>
              <a:gd name="connsiteY4" fmla="*/ 1940218 h 2320578"/>
              <a:gd name="connsiteX5" fmla="*/ 252293 w 989960"/>
              <a:gd name="connsiteY5" fmla="*/ 2270632 h 2320578"/>
              <a:gd name="connsiteX6" fmla="*/ 67876 w 989960"/>
              <a:gd name="connsiteY6" fmla="*/ 2239896 h 2320578"/>
              <a:gd name="connsiteX7" fmla="*/ 113980 w 989960"/>
              <a:gd name="connsiteY7" fmla="*/ 2270632 h 2320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9960" h="2320578">
                <a:moveTo>
                  <a:pt x="106296" y="703089"/>
                </a:moveTo>
                <a:cubicBezTo>
                  <a:pt x="145997" y="351544"/>
                  <a:pt x="185698" y="0"/>
                  <a:pt x="259977" y="3842"/>
                </a:cubicBezTo>
                <a:cubicBezTo>
                  <a:pt x="334256" y="7684"/>
                  <a:pt x="583987" y="509707"/>
                  <a:pt x="551970" y="726141"/>
                </a:cubicBezTo>
                <a:cubicBezTo>
                  <a:pt x="519953" y="942575"/>
                  <a:pt x="0" y="1100097"/>
                  <a:pt x="67876" y="1302443"/>
                </a:cubicBezTo>
                <a:cubicBezTo>
                  <a:pt x="135752" y="1504789"/>
                  <a:pt x="928488" y="1778853"/>
                  <a:pt x="959224" y="1940218"/>
                </a:cubicBezTo>
                <a:cubicBezTo>
                  <a:pt x="989960" y="2101583"/>
                  <a:pt x="400851" y="2220686"/>
                  <a:pt x="252293" y="2270632"/>
                </a:cubicBezTo>
                <a:cubicBezTo>
                  <a:pt x="103735" y="2320578"/>
                  <a:pt x="90928" y="2239896"/>
                  <a:pt x="67876" y="2239896"/>
                </a:cubicBezTo>
                <a:cubicBezTo>
                  <a:pt x="44824" y="2239896"/>
                  <a:pt x="79402" y="2255264"/>
                  <a:pt x="113980" y="2270632"/>
                </a:cubicBezTo>
              </a:path>
            </a:pathLst>
          </a:custGeom>
          <a:ln w="28575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4860032" y="3717032"/>
            <a:ext cx="1210236" cy="1675119"/>
          </a:xfrm>
          <a:custGeom>
            <a:avLst/>
            <a:gdLst>
              <a:gd name="connsiteX0" fmla="*/ 852928 w 1210236"/>
              <a:gd name="connsiteY0" fmla="*/ 494339 h 1675119"/>
              <a:gd name="connsiteX1" fmla="*/ 430306 w 1210236"/>
              <a:gd name="connsiteY1" fmla="*/ 432867 h 1675119"/>
              <a:gd name="connsiteX2" fmla="*/ 1037345 w 1210236"/>
              <a:gd name="connsiteY2" fmla="*/ 932329 h 1675119"/>
              <a:gd name="connsiteX3" fmla="*/ 845244 w 1210236"/>
              <a:gd name="connsiteY3" fmla="*/ 71718 h 1675119"/>
              <a:gd name="connsiteX4" fmla="*/ 30736 w 1210236"/>
              <a:gd name="connsiteY4" fmla="*/ 502023 h 1675119"/>
              <a:gd name="connsiteX5" fmla="*/ 1029661 w 1210236"/>
              <a:gd name="connsiteY5" fmla="*/ 1500948 h 1675119"/>
              <a:gd name="connsiteX6" fmla="*/ 1114185 w 1210236"/>
              <a:gd name="connsiteY6" fmla="*/ 1547052 h 167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0236" h="1675119">
                <a:moveTo>
                  <a:pt x="852928" y="494339"/>
                </a:moveTo>
                <a:cubicBezTo>
                  <a:pt x="626249" y="427104"/>
                  <a:pt x="399570" y="359869"/>
                  <a:pt x="430306" y="432867"/>
                </a:cubicBezTo>
                <a:cubicBezTo>
                  <a:pt x="461042" y="505865"/>
                  <a:pt x="968189" y="992521"/>
                  <a:pt x="1037345" y="932329"/>
                </a:cubicBezTo>
                <a:cubicBezTo>
                  <a:pt x="1106501" y="872138"/>
                  <a:pt x="1013012" y="143436"/>
                  <a:pt x="845244" y="71718"/>
                </a:cubicBezTo>
                <a:cubicBezTo>
                  <a:pt x="677476" y="0"/>
                  <a:pt x="0" y="263818"/>
                  <a:pt x="30736" y="502023"/>
                </a:cubicBezTo>
                <a:cubicBezTo>
                  <a:pt x="61472" y="740228"/>
                  <a:pt x="849086" y="1326777"/>
                  <a:pt x="1029661" y="1500948"/>
                </a:cubicBezTo>
                <a:cubicBezTo>
                  <a:pt x="1210236" y="1675119"/>
                  <a:pt x="1162210" y="1611085"/>
                  <a:pt x="1114185" y="1547052"/>
                </a:cubicBezTo>
              </a:path>
            </a:pathLst>
          </a:custGeom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5652120" y="2492896"/>
            <a:ext cx="2151530" cy="1048871"/>
          </a:xfrm>
          <a:custGeom>
            <a:avLst/>
            <a:gdLst>
              <a:gd name="connsiteX0" fmla="*/ 2151530 w 2151530"/>
              <a:gd name="connsiteY0" fmla="*/ 0 h 1048871"/>
              <a:gd name="connsiteX1" fmla="*/ 1536807 w 2151530"/>
              <a:gd name="connsiteY1" fmla="*/ 361150 h 1048871"/>
              <a:gd name="connsiteX2" fmla="*/ 1536807 w 2151530"/>
              <a:gd name="connsiteY2" fmla="*/ 699247 h 1048871"/>
              <a:gd name="connsiteX3" fmla="*/ 699247 w 2151530"/>
              <a:gd name="connsiteY3" fmla="*/ 637775 h 1048871"/>
              <a:gd name="connsiteX4" fmla="*/ 215153 w 2151530"/>
              <a:gd name="connsiteY4" fmla="*/ 875980 h 1048871"/>
              <a:gd name="connsiteX5" fmla="*/ 130629 w 2151530"/>
              <a:gd name="connsiteY5" fmla="*/ 1029661 h 1048871"/>
              <a:gd name="connsiteX6" fmla="*/ 0 w 2151530"/>
              <a:gd name="connsiteY6" fmla="*/ 991241 h 104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51530" h="1048871">
                <a:moveTo>
                  <a:pt x="2151530" y="0"/>
                </a:moveTo>
                <a:cubicBezTo>
                  <a:pt x="1895395" y="122304"/>
                  <a:pt x="1639261" y="244609"/>
                  <a:pt x="1536807" y="361150"/>
                </a:cubicBezTo>
                <a:cubicBezTo>
                  <a:pt x="1434353" y="477691"/>
                  <a:pt x="1676400" y="653143"/>
                  <a:pt x="1536807" y="699247"/>
                </a:cubicBezTo>
                <a:cubicBezTo>
                  <a:pt x="1397214" y="745351"/>
                  <a:pt x="919523" y="608319"/>
                  <a:pt x="699247" y="637775"/>
                </a:cubicBezTo>
                <a:cubicBezTo>
                  <a:pt x="478971" y="667231"/>
                  <a:pt x="309923" y="810666"/>
                  <a:pt x="215153" y="875980"/>
                </a:cubicBezTo>
                <a:cubicBezTo>
                  <a:pt x="120383" y="941294"/>
                  <a:pt x="166488" y="1010451"/>
                  <a:pt x="130629" y="1029661"/>
                </a:cubicBezTo>
                <a:cubicBezTo>
                  <a:pt x="94770" y="1048871"/>
                  <a:pt x="47385" y="1020056"/>
                  <a:pt x="0" y="991241"/>
                </a:cubicBezTo>
              </a:path>
            </a:pathLst>
          </a:custGeom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Полилиния 34"/>
          <p:cNvSpPr/>
          <p:nvPr/>
        </p:nvSpPr>
        <p:spPr>
          <a:xfrm>
            <a:off x="2555776" y="2924944"/>
            <a:ext cx="1435633" cy="1625173"/>
          </a:xfrm>
          <a:custGeom>
            <a:avLst/>
            <a:gdLst>
              <a:gd name="connsiteX0" fmla="*/ 0 w 1435633"/>
              <a:gd name="connsiteY0" fmla="*/ 0 h 1625173"/>
              <a:gd name="connsiteX1" fmla="*/ 998925 w 1435633"/>
              <a:gd name="connsiteY1" fmla="*/ 1459966 h 1625173"/>
              <a:gd name="connsiteX2" fmla="*/ 1406178 w 1435633"/>
              <a:gd name="connsiteY2" fmla="*/ 991240 h 1625173"/>
              <a:gd name="connsiteX3" fmla="*/ 1175657 w 1435633"/>
              <a:gd name="connsiteY3" fmla="*/ 729983 h 1625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5633" h="1625173">
                <a:moveTo>
                  <a:pt x="0" y="0"/>
                </a:moveTo>
                <a:cubicBezTo>
                  <a:pt x="382281" y="647379"/>
                  <a:pt x="764562" y="1294759"/>
                  <a:pt x="998925" y="1459966"/>
                </a:cubicBezTo>
                <a:cubicBezTo>
                  <a:pt x="1233288" y="1625173"/>
                  <a:pt x="1376723" y="1112904"/>
                  <a:pt x="1406178" y="991240"/>
                </a:cubicBezTo>
                <a:cubicBezTo>
                  <a:pt x="1435633" y="869576"/>
                  <a:pt x="1305645" y="799779"/>
                  <a:pt x="1175657" y="729983"/>
                </a:cubicBezTo>
              </a:path>
            </a:pathLst>
          </a:custGeom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89" name="TextBox 35"/>
          <p:cNvSpPr txBox="1">
            <a:spLocks noChangeArrowheads="1"/>
          </p:cNvSpPr>
          <p:nvPr/>
        </p:nvSpPr>
        <p:spPr bwMode="auto">
          <a:xfrm>
            <a:off x="6516688" y="2276475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10</a:t>
            </a:r>
          </a:p>
        </p:txBody>
      </p:sp>
      <p:sp>
        <p:nvSpPr>
          <p:cNvPr id="7190" name="TextBox 36"/>
          <p:cNvSpPr txBox="1">
            <a:spLocks noChangeArrowheads="1"/>
          </p:cNvSpPr>
          <p:nvPr/>
        </p:nvSpPr>
        <p:spPr bwMode="auto">
          <a:xfrm>
            <a:off x="6588125" y="3573463"/>
            <a:ext cx="3603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5</a:t>
            </a:r>
          </a:p>
        </p:txBody>
      </p:sp>
      <p:sp>
        <p:nvSpPr>
          <p:cNvPr id="7191" name="TextBox 37"/>
          <p:cNvSpPr txBox="1">
            <a:spLocks noChangeArrowheads="1"/>
          </p:cNvSpPr>
          <p:nvPr/>
        </p:nvSpPr>
        <p:spPr bwMode="auto">
          <a:xfrm>
            <a:off x="5003800" y="4868863"/>
            <a:ext cx="3603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6</a:t>
            </a:r>
          </a:p>
        </p:txBody>
      </p:sp>
      <p:sp>
        <p:nvSpPr>
          <p:cNvPr id="16407" name="TextBox 38"/>
          <p:cNvSpPr txBox="1">
            <a:spLocks noChangeArrowheads="1"/>
          </p:cNvSpPr>
          <p:nvPr/>
        </p:nvSpPr>
        <p:spPr bwMode="auto">
          <a:xfrm>
            <a:off x="1476375" y="2708275"/>
            <a:ext cx="241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4</a:t>
            </a:r>
          </a:p>
        </p:txBody>
      </p:sp>
      <p:sp>
        <p:nvSpPr>
          <p:cNvPr id="7193" name="TextBox 40"/>
          <p:cNvSpPr txBox="1">
            <a:spLocks noChangeArrowheads="1"/>
          </p:cNvSpPr>
          <p:nvPr/>
        </p:nvSpPr>
        <p:spPr bwMode="auto">
          <a:xfrm>
            <a:off x="5003800" y="6021388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8</a:t>
            </a:r>
          </a:p>
        </p:txBody>
      </p:sp>
      <p:sp>
        <p:nvSpPr>
          <p:cNvPr id="7194" name="TextBox 41"/>
          <p:cNvSpPr txBox="1">
            <a:spLocks noChangeArrowheads="1"/>
          </p:cNvSpPr>
          <p:nvPr/>
        </p:nvSpPr>
        <p:spPr bwMode="auto">
          <a:xfrm>
            <a:off x="4140200" y="2924175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7</a:t>
            </a:r>
          </a:p>
        </p:txBody>
      </p:sp>
      <p:sp>
        <p:nvSpPr>
          <p:cNvPr id="7195" name="TextBox 42"/>
          <p:cNvSpPr txBox="1">
            <a:spLocks noChangeArrowheads="1"/>
          </p:cNvSpPr>
          <p:nvPr/>
        </p:nvSpPr>
        <p:spPr bwMode="auto">
          <a:xfrm>
            <a:off x="2916238" y="5805488"/>
            <a:ext cx="312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1</a:t>
            </a:r>
          </a:p>
        </p:txBody>
      </p:sp>
      <p:sp>
        <p:nvSpPr>
          <p:cNvPr id="7196" name="TextBox 43"/>
          <p:cNvSpPr txBox="1">
            <a:spLocks noChangeArrowheads="1"/>
          </p:cNvSpPr>
          <p:nvPr/>
        </p:nvSpPr>
        <p:spPr bwMode="auto">
          <a:xfrm>
            <a:off x="1476375" y="5300663"/>
            <a:ext cx="288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2</a:t>
            </a:r>
          </a:p>
        </p:txBody>
      </p:sp>
      <p:sp>
        <p:nvSpPr>
          <p:cNvPr id="7197" name="TextBox 44"/>
          <p:cNvSpPr txBox="1">
            <a:spLocks noChangeArrowheads="1"/>
          </p:cNvSpPr>
          <p:nvPr/>
        </p:nvSpPr>
        <p:spPr bwMode="auto">
          <a:xfrm>
            <a:off x="3059113" y="3284538"/>
            <a:ext cx="314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3</a:t>
            </a:r>
          </a:p>
        </p:txBody>
      </p:sp>
      <p:sp>
        <p:nvSpPr>
          <p:cNvPr id="16413" name="TextBox 45"/>
          <p:cNvSpPr txBox="1">
            <a:spLocks noChangeArrowheads="1"/>
          </p:cNvSpPr>
          <p:nvPr/>
        </p:nvSpPr>
        <p:spPr bwMode="auto">
          <a:xfrm>
            <a:off x="7885113" y="6092825"/>
            <a:ext cx="3603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9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547813" y="333375"/>
            <a:ext cx="6981825" cy="76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Вертикальные линии…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9" grpId="0"/>
      <p:bldP spid="7190" grpId="0"/>
      <p:bldP spid="7191" grpId="0"/>
      <p:bldP spid="7193" grpId="0"/>
      <p:bldP spid="7194" grpId="0"/>
      <p:bldP spid="7195" grpId="0"/>
      <p:bldP spid="7196" grpId="0"/>
      <p:bldP spid="719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782</TotalTime>
  <Words>443</Words>
  <Application>Microsoft Office PowerPoint</Application>
  <PresentationFormat>Экран (4:3)</PresentationFormat>
  <Paragraphs>148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4" baseType="lpstr">
      <vt:lpstr>Arial</vt:lpstr>
      <vt:lpstr>Corbel</vt:lpstr>
      <vt:lpstr>Wingdings 2</vt:lpstr>
      <vt:lpstr>Verdana</vt:lpstr>
      <vt:lpstr>Calibri</vt:lpstr>
      <vt:lpstr>Gill Sans MT</vt:lpstr>
      <vt:lpstr>Times New Roman</vt:lpstr>
      <vt:lpstr>Солнцестояние</vt:lpstr>
      <vt:lpstr>Урок математики в 1 классе по теме: «Линии пересекающиеся  и непересекающиеся»</vt:lpstr>
      <vt:lpstr>Линии изучает древнейшая наука …</vt:lpstr>
      <vt:lpstr>Путешествие в страну Геометрия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 и Данил</dc:creator>
  <cp:lastModifiedBy>Светлана и Данил</cp:lastModifiedBy>
  <cp:revision>95</cp:revision>
  <dcterms:created xsi:type="dcterms:W3CDTF">2012-06-29T13:26:42Z</dcterms:created>
  <dcterms:modified xsi:type="dcterms:W3CDTF">2012-09-14T03:24:06Z</dcterms:modified>
</cp:coreProperties>
</file>