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93" r:id="rId1"/>
  </p:sldMasterIdLst>
  <p:sldIdLst>
    <p:sldId id="256" r:id="rId2"/>
    <p:sldId id="303" r:id="rId3"/>
    <p:sldId id="302" r:id="rId4"/>
    <p:sldId id="257" r:id="rId5"/>
    <p:sldId id="279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91" r:id="rId17"/>
    <p:sldId id="292" r:id="rId18"/>
    <p:sldId id="293" r:id="rId19"/>
    <p:sldId id="294" r:id="rId20"/>
    <p:sldId id="296" r:id="rId21"/>
    <p:sldId id="297" r:id="rId22"/>
    <p:sldId id="267" r:id="rId23"/>
    <p:sldId id="298" r:id="rId24"/>
    <p:sldId id="258" r:id="rId25"/>
    <p:sldId id="268" r:id="rId26"/>
    <p:sldId id="272" r:id="rId27"/>
    <p:sldId id="270" r:id="rId28"/>
    <p:sldId id="304" r:id="rId29"/>
    <p:sldId id="274" r:id="rId30"/>
    <p:sldId id="301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89F"/>
    <a:srgbClr val="FF3300"/>
    <a:srgbClr val="F1B3FF"/>
    <a:srgbClr val="FFD5D5"/>
    <a:srgbClr val="FFFFE1"/>
    <a:srgbClr val="008000"/>
    <a:srgbClr val="3333CC"/>
    <a:srgbClr val="FFFFB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3CDC1628-8750-42AD-8B1C-54C9149D4E3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5FCF9D-8F53-4BEC-905C-CF3189801CB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ABE3D-626C-4660-8C96-4A1BFF0DED2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1C49-42E9-4E74-A7ED-664520BB9C09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0F99E-14BF-4F6B-9EC0-9DA2C4636B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1C49-42E9-4E74-A7ED-664520BB9C09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0F99E-14BF-4F6B-9EC0-9DA2C4636B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1C49-42E9-4E74-A7ED-664520BB9C09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0F99E-14BF-4F6B-9EC0-9DA2C4636B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1C49-42E9-4E74-A7ED-664520BB9C09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0F99E-14BF-4F6B-9EC0-9DA2C4636B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1C49-42E9-4E74-A7ED-664520BB9C09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0F99E-14BF-4F6B-9EC0-9DA2C4636B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1C49-42E9-4E74-A7ED-664520BB9C09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0F99E-14BF-4F6B-9EC0-9DA2C4636B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1C49-42E9-4E74-A7ED-664520BB9C09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0F99E-14BF-4F6B-9EC0-9DA2C4636B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1C49-42E9-4E74-A7ED-664520BB9C09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0F99E-14BF-4F6B-9EC0-9DA2C4636B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8E4811D2-F3DD-4A57-B31C-D8C367CD47B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1C49-42E9-4E74-A7ED-664520BB9C09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0F99E-14BF-4F6B-9EC0-9DA2C4636B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1C49-42E9-4E74-A7ED-664520BB9C09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0F99E-14BF-4F6B-9EC0-9DA2C4636B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1C49-42E9-4E74-A7ED-664520BB9C09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0F99E-14BF-4F6B-9EC0-9DA2C4636B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1C49-42E9-4E74-A7ED-664520BB9C09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0F99E-14BF-4F6B-9EC0-9DA2C4636B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1C49-42E9-4E74-A7ED-664520BB9C09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0F99E-14BF-4F6B-9EC0-9DA2C4636B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1C49-42E9-4E74-A7ED-664520BB9C09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0F99E-14BF-4F6B-9EC0-9DA2C4636B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1C49-42E9-4E74-A7ED-664520BB9C09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0F99E-14BF-4F6B-9EC0-9DA2C4636B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1C49-42E9-4E74-A7ED-664520BB9C09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0F99E-14BF-4F6B-9EC0-9DA2C4636B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2BA1DA-7ADE-4A4A-84E6-B142499F49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8BADA5-1BDC-4AE0-A512-B8ABFDC502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A3CE4F44-3FD0-4EF0-B71D-BD37921D0B8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EC0625-E5E2-49FF-8D8F-49E11F8EC3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DE58AF-2B9E-457F-80F3-BED7FB19FA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E3834F-E646-4C32-8B55-FDF5E4F596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B8B7F9-D30B-47B9-81E8-BB6F4AAAC8C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F3DB3985-1D2F-4E1A-B472-2D44150F64F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4" r:id="rId1"/>
    <p:sldLayoutId id="2147484195" r:id="rId2"/>
    <p:sldLayoutId id="2147484196" r:id="rId3"/>
    <p:sldLayoutId id="2147484197" r:id="rId4"/>
    <p:sldLayoutId id="2147484198" r:id="rId5"/>
    <p:sldLayoutId id="2147484199" r:id="rId6"/>
    <p:sldLayoutId id="2147484200" r:id="rId7"/>
    <p:sldLayoutId id="2147484201" r:id="rId8"/>
    <p:sldLayoutId id="2147484202" r:id="rId9"/>
    <p:sldLayoutId id="2147484203" r:id="rId10"/>
    <p:sldLayoutId id="2147484204" r:id="rId11"/>
    <p:sldLayoutId id="2147484205" r:id="rId12"/>
    <p:sldLayoutId id="2147484206" r:id="rId13"/>
    <p:sldLayoutId id="2147484207" r:id="rId14"/>
    <p:sldLayoutId id="2147484208" r:id="rId15"/>
    <p:sldLayoutId id="2147484209" r:id="rId16"/>
    <p:sldLayoutId id="2147484210" r:id="rId17"/>
    <p:sldLayoutId id="2147484211" r:id="rId18"/>
    <p:sldLayoutId id="2147484212" r:id="rId19"/>
    <p:sldLayoutId id="2147484213" r:id="rId20"/>
    <p:sldLayoutId id="2147484214" r:id="rId21"/>
    <p:sldLayoutId id="2147484215" r:id="rId22"/>
    <p:sldLayoutId id="2147484216" r:id="rId23"/>
    <p:sldLayoutId id="2147484217" r:id="rId24"/>
    <p:sldLayoutId id="2147484218" r:id="rId25"/>
    <p:sldLayoutId id="2147484219" r:id="rId26"/>
    <p:sldLayoutId id="2147484220" r:id="rId27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festival.1september.ru/articles/537959/" TargetMode="External"/><Relationship Id="rId2" Type="http://schemas.openxmlformats.org/officeDocument/2006/relationships/hyperlink" Target="http://festival.1september.ru/articles/619476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prezentacii.com/po_russkomu_yaziku/6391-prezentaciya-o-glagole.html" TargetMode="External"/><Relationship Id="rId5" Type="http://schemas.openxmlformats.org/officeDocument/2006/relationships/hyperlink" Target="http://www.forumchata.ru/poems/51-zapominalki-po-russkomu-jazyku/918-glagol.html" TargetMode="External"/><Relationship Id="rId4" Type="http://schemas.openxmlformats.org/officeDocument/2006/relationships/hyperlink" Target="http://nsportal.ru/nachalnaya-shkola/russkii-yazyk/opredelenie-glagola-kak-chast-rechi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685800" y="533400"/>
            <a:ext cx="8001000" cy="60198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ru-RU" sz="2400" b="1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ru-RU" sz="4400" b="1" dirty="0" smtClean="0">
                <a:solidFill>
                  <a:srgbClr val="C00000"/>
                </a:solidFill>
              </a:rPr>
              <a:t>ОПРЕДЕЛЕНИЕ ГЛАГОЛА</a:t>
            </a:r>
          </a:p>
          <a:p>
            <a:pPr eaLnBrk="1" hangingPunct="1">
              <a:lnSpc>
                <a:spcPct val="90000"/>
              </a:lnSpc>
            </a:pPr>
            <a:r>
              <a:rPr lang="ru-RU" sz="4400" b="1" dirty="0" smtClean="0">
                <a:solidFill>
                  <a:srgbClr val="C00000"/>
                </a:solidFill>
              </a:rPr>
              <a:t>КАК ЧАСТИ РЕЧИ</a:t>
            </a:r>
          </a:p>
          <a:p>
            <a:pPr algn="l" eaLnBrk="1" hangingPunct="1">
              <a:lnSpc>
                <a:spcPct val="90000"/>
              </a:lnSpc>
            </a:pPr>
            <a:endParaRPr lang="ru-RU" sz="4400" b="1" dirty="0" smtClean="0">
              <a:solidFill>
                <a:srgbClr val="C000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u-RU" sz="4400" b="1" dirty="0" smtClean="0">
                <a:solidFill>
                  <a:srgbClr val="C00000"/>
                </a:solidFill>
              </a:rPr>
              <a:t>     3 класс </a:t>
            </a:r>
          </a:p>
          <a:p>
            <a:pPr eaLnBrk="1" hangingPunct="1">
              <a:lnSpc>
                <a:spcPct val="90000"/>
              </a:lnSpc>
            </a:pPr>
            <a:r>
              <a:rPr lang="ru-RU" sz="4400" b="1" dirty="0" smtClean="0">
                <a:solidFill>
                  <a:srgbClr val="C00000"/>
                </a:solidFill>
              </a:rPr>
              <a:t>«Программа 2100»</a:t>
            </a:r>
          </a:p>
          <a:p>
            <a:pPr algn="r" eaLnBrk="1" hangingPunct="1">
              <a:lnSpc>
                <a:spcPct val="900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Презентация </a:t>
            </a:r>
          </a:p>
          <a:p>
            <a:pPr algn="r" eaLnBrk="1" hangingPunct="1">
              <a:lnSpc>
                <a:spcPct val="900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учителя начальных классов</a:t>
            </a:r>
          </a:p>
          <a:p>
            <a:pPr algn="r" eaLnBrk="1" hangingPunct="1">
              <a:lnSpc>
                <a:spcPct val="900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 ГБОУ лицей 179</a:t>
            </a:r>
          </a:p>
          <a:p>
            <a:pPr algn="r" eaLnBrk="1" hangingPunct="1">
              <a:lnSpc>
                <a:spcPct val="900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Коломенской И.Ю</a:t>
            </a:r>
            <a:r>
              <a:rPr lang="ru-RU" sz="2400" b="1" dirty="0" smtClean="0">
                <a:solidFill>
                  <a:srgbClr val="C00000"/>
                </a:solidFill>
              </a:rPr>
              <a:t>,</a:t>
            </a:r>
          </a:p>
          <a:p>
            <a:pPr algn="l" eaLnBrk="1" hangingPunct="1">
              <a:lnSpc>
                <a:spcPct val="90000"/>
              </a:lnSpc>
            </a:pPr>
            <a:endParaRPr lang="ru-RU" b="1" dirty="0" smtClean="0">
              <a:solidFill>
                <a:srgbClr val="C00000"/>
              </a:solidFill>
            </a:endParaRPr>
          </a:p>
        </p:txBody>
      </p:sp>
      <p:sp>
        <p:nvSpPr>
          <p:cNvPr id="4099" name="WordArt 3"/>
          <p:cNvSpPr>
            <a:spLocks noChangeArrowheads="1" noChangeShapeType="1" noTextEdit="1"/>
          </p:cNvSpPr>
          <p:nvPr/>
        </p:nvSpPr>
        <p:spPr bwMode="auto">
          <a:xfrm>
            <a:off x="381000" y="381000"/>
            <a:ext cx="83820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1444"/>
              </a:avLst>
            </a:prstTxWarp>
          </a:bodyPr>
          <a:lstStyle/>
          <a:p>
            <a:pPr algn="ctr"/>
            <a:endParaRPr lang="ru-RU" sz="3600" b="1" i="1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Georg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0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0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0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0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0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0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0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0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0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build="p"/>
      <p:bldP spid="409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2" y="642918"/>
          <a:ext cx="7858199" cy="5572158"/>
        </p:xfrm>
        <a:graphic>
          <a:graphicData uri="http://schemas.openxmlformats.org/drawingml/2006/table">
            <a:tbl>
              <a:tblPr/>
              <a:tblGrid>
                <a:gridCol w="371931"/>
                <a:gridCol w="371931"/>
                <a:gridCol w="371931"/>
                <a:gridCol w="371931"/>
                <a:gridCol w="373574"/>
                <a:gridCol w="374396"/>
                <a:gridCol w="377679"/>
                <a:gridCol w="378500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3574"/>
              </a:tblGrid>
              <a:tr h="327774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10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2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2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2" y="642918"/>
          <a:ext cx="7858199" cy="5572158"/>
        </p:xfrm>
        <a:graphic>
          <a:graphicData uri="http://schemas.openxmlformats.org/drawingml/2006/table">
            <a:tbl>
              <a:tblPr/>
              <a:tblGrid>
                <a:gridCol w="371931"/>
                <a:gridCol w="371931"/>
                <a:gridCol w="371931"/>
                <a:gridCol w="371931"/>
                <a:gridCol w="373574"/>
                <a:gridCol w="374396"/>
                <a:gridCol w="377679"/>
                <a:gridCol w="378500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3574"/>
              </a:tblGrid>
              <a:tr h="327774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10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2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2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2" y="642918"/>
          <a:ext cx="7858199" cy="5572158"/>
        </p:xfrm>
        <a:graphic>
          <a:graphicData uri="http://schemas.openxmlformats.org/drawingml/2006/table">
            <a:tbl>
              <a:tblPr/>
              <a:tblGrid>
                <a:gridCol w="371931"/>
                <a:gridCol w="371931"/>
                <a:gridCol w="371931"/>
                <a:gridCol w="371931"/>
                <a:gridCol w="373574"/>
                <a:gridCol w="374396"/>
                <a:gridCol w="377679"/>
                <a:gridCol w="378500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3574"/>
              </a:tblGrid>
              <a:tr h="327774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10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2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2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2" y="642918"/>
          <a:ext cx="7858199" cy="5572158"/>
        </p:xfrm>
        <a:graphic>
          <a:graphicData uri="http://schemas.openxmlformats.org/drawingml/2006/table">
            <a:tbl>
              <a:tblPr/>
              <a:tblGrid>
                <a:gridCol w="371931"/>
                <a:gridCol w="371931"/>
                <a:gridCol w="371931"/>
                <a:gridCol w="371931"/>
                <a:gridCol w="373574"/>
                <a:gridCol w="374396"/>
                <a:gridCol w="377679"/>
                <a:gridCol w="378500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3574"/>
              </a:tblGrid>
              <a:tr h="327774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10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2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Ж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2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2" y="642918"/>
          <a:ext cx="7858199" cy="5572158"/>
        </p:xfrm>
        <a:graphic>
          <a:graphicData uri="http://schemas.openxmlformats.org/drawingml/2006/table">
            <a:tbl>
              <a:tblPr/>
              <a:tblGrid>
                <a:gridCol w="371931"/>
                <a:gridCol w="371931"/>
                <a:gridCol w="371931"/>
                <a:gridCol w="371931"/>
                <a:gridCol w="373574"/>
                <a:gridCol w="374396"/>
                <a:gridCol w="377679"/>
                <a:gridCol w="378500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3574"/>
              </a:tblGrid>
              <a:tr h="327774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10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2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Ж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2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2" y="642918"/>
          <a:ext cx="7858199" cy="5572158"/>
        </p:xfrm>
        <a:graphic>
          <a:graphicData uri="http://schemas.openxmlformats.org/drawingml/2006/table">
            <a:tbl>
              <a:tblPr/>
              <a:tblGrid>
                <a:gridCol w="371931"/>
                <a:gridCol w="371931"/>
                <a:gridCol w="371931"/>
                <a:gridCol w="371931"/>
                <a:gridCol w="373574"/>
                <a:gridCol w="374396"/>
                <a:gridCol w="377679"/>
                <a:gridCol w="378500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3574"/>
              </a:tblGrid>
              <a:tr h="327774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10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2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Ж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Ф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Ф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2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2" y="642918"/>
          <a:ext cx="7858199" cy="5572158"/>
        </p:xfrm>
        <a:graphic>
          <a:graphicData uri="http://schemas.openxmlformats.org/drawingml/2006/table">
            <a:tbl>
              <a:tblPr/>
              <a:tblGrid>
                <a:gridCol w="371931"/>
                <a:gridCol w="371931"/>
                <a:gridCol w="371931"/>
                <a:gridCol w="371931"/>
                <a:gridCol w="373574"/>
                <a:gridCol w="374396"/>
                <a:gridCol w="377679"/>
                <a:gridCol w="378500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3574"/>
              </a:tblGrid>
              <a:tr h="327774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10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2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Ж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Ф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Ф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2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2" y="642918"/>
          <a:ext cx="7858199" cy="5572158"/>
        </p:xfrm>
        <a:graphic>
          <a:graphicData uri="http://schemas.openxmlformats.org/drawingml/2006/table">
            <a:tbl>
              <a:tblPr/>
              <a:tblGrid>
                <a:gridCol w="371931"/>
                <a:gridCol w="371931"/>
                <a:gridCol w="371931"/>
                <a:gridCol w="371931"/>
                <a:gridCol w="373574"/>
                <a:gridCol w="374396"/>
                <a:gridCol w="377679"/>
                <a:gridCol w="378500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3574"/>
              </a:tblGrid>
              <a:tr h="327774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10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2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Ж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Ф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Ф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2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2" y="642918"/>
          <a:ext cx="7858199" cy="5572158"/>
        </p:xfrm>
        <a:graphic>
          <a:graphicData uri="http://schemas.openxmlformats.org/drawingml/2006/table">
            <a:tbl>
              <a:tblPr/>
              <a:tblGrid>
                <a:gridCol w="371931"/>
                <a:gridCol w="371931"/>
                <a:gridCol w="371931"/>
                <a:gridCol w="371931"/>
                <a:gridCol w="373574"/>
                <a:gridCol w="374396"/>
                <a:gridCol w="377679"/>
                <a:gridCol w="378500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3574"/>
              </a:tblGrid>
              <a:tr h="327774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10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2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Ж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Ф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Ф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2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2" y="642918"/>
          <a:ext cx="7858199" cy="5572158"/>
        </p:xfrm>
        <a:graphic>
          <a:graphicData uri="http://schemas.openxmlformats.org/drawingml/2006/table">
            <a:tbl>
              <a:tblPr/>
              <a:tblGrid>
                <a:gridCol w="371931"/>
                <a:gridCol w="371931"/>
                <a:gridCol w="371931"/>
                <a:gridCol w="371931"/>
                <a:gridCol w="373574"/>
                <a:gridCol w="374396"/>
                <a:gridCol w="377679"/>
                <a:gridCol w="378500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3574"/>
              </a:tblGrid>
              <a:tr h="327774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10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2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Ж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Ф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Ф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2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СПИШИ ЛЮБУЮ ПОСЛОВИЦУ,ПОДЧЕРКНИ ОРФОГРАММЫ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419600" cy="4724400"/>
          </a:xfrm>
        </p:spPr>
        <p:txBody>
          <a:bodyPr>
            <a:normAutofit lnSpcReduction="10000"/>
          </a:bodyPr>
          <a:lstStyle/>
          <a:p>
            <a:r>
              <a:rPr lang="ru-RU" sz="4400" b="1" u="sng" dirty="0" smtClean="0"/>
              <a:t>В труде рождаются герои.</a:t>
            </a:r>
          </a:p>
          <a:p>
            <a:endParaRPr lang="ru-RU" sz="4400" b="1" dirty="0" smtClean="0"/>
          </a:p>
          <a:p>
            <a:r>
              <a:rPr lang="ru-RU" sz="4400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4000" b="1" u="sng" dirty="0" smtClean="0"/>
              <a:t>Без труда не вытащишь и рыбку из пруда.</a:t>
            </a:r>
            <a:endParaRPr lang="ru-RU" sz="4000" b="1" dirty="0" smtClean="0"/>
          </a:p>
          <a:p>
            <a:endParaRPr lang="ru-RU" dirty="0"/>
          </a:p>
        </p:txBody>
      </p:sp>
      <p:pic>
        <p:nvPicPr>
          <p:cNvPr id="59394" name="Picture 2" descr="http://izdatelde.ru/wp-content/uploads/2012/11/suvor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3429000"/>
            <a:ext cx="37338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2" y="642918"/>
          <a:ext cx="7858199" cy="5572158"/>
        </p:xfrm>
        <a:graphic>
          <a:graphicData uri="http://schemas.openxmlformats.org/drawingml/2006/table">
            <a:tbl>
              <a:tblPr/>
              <a:tblGrid>
                <a:gridCol w="371931"/>
                <a:gridCol w="371931"/>
                <a:gridCol w="371931"/>
                <a:gridCol w="371931"/>
                <a:gridCol w="373574"/>
                <a:gridCol w="374396"/>
                <a:gridCol w="377679"/>
                <a:gridCol w="378500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3574"/>
              </a:tblGrid>
              <a:tr h="327774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10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2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Ж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Ф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Ф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2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Щ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2" y="642918"/>
          <a:ext cx="7858199" cy="5572158"/>
        </p:xfrm>
        <a:graphic>
          <a:graphicData uri="http://schemas.openxmlformats.org/drawingml/2006/table">
            <a:tbl>
              <a:tblPr/>
              <a:tblGrid>
                <a:gridCol w="371931"/>
                <a:gridCol w="371931"/>
                <a:gridCol w="371931"/>
                <a:gridCol w="371931"/>
                <a:gridCol w="373574"/>
                <a:gridCol w="374396"/>
                <a:gridCol w="377679"/>
                <a:gridCol w="378500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3574"/>
              </a:tblGrid>
              <a:tr h="327774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10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2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Ж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Ф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Ф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2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Щ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304800"/>
            <a:ext cx="6289675" cy="762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2800" smtClean="0">
                <a:latin typeface="Arial Black" pitchFamily="34" charset="0"/>
              </a:rPr>
              <a:t>Что значит слово ГЛАГОЛ?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/>
              <a:t>В переводе со старославянского языка глагол – это значит слово, речь.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Наши предки рассматривали его как слово из слов, важнейшим видом слов.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Без глагола не построишь предложений, не передашь собеседнику никаких сообщений.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8600"/>
            <a:ext cx="1676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74638"/>
            <a:ext cx="7643866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Физминутка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714348" y="1571612"/>
            <a:ext cx="7643866" cy="490063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физминуткой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я дружу  свою спину разогну.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Руки кверху подниму, а потом их опущу,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А потом попрыгаю,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1-2-3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Ножками подрыгаю,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1-2-3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Ручками похлопаю,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1-2-3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Ножками потопаю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1-2-3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Сяду я за партой стройно,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Чтоб вести себя достойно</a:t>
            </a:r>
            <a:r>
              <a:rPr lang="ru-RU" sz="2200" b="1" dirty="0" smtClean="0"/>
              <a:t>!</a:t>
            </a:r>
            <a:endParaRPr lang="ru-RU" sz="2200" b="1" dirty="0"/>
          </a:p>
        </p:txBody>
      </p:sp>
      <p:pic>
        <p:nvPicPr>
          <p:cNvPr id="1027" name="Picture 3" descr="C:\Documents and Settings\ALINA.COMPUTER\Рабочий стол\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2714620"/>
            <a:ext cx="1428760" cy="1357322"/>
          </a:xfrm>
          <a:prstGeom prst="rect">
            <a:avLst/>
          </a:prstGeom>
          <a:noFill/>
        </p:spPr>
      </p:pic>
      <p:pic>
        <p:nvPicPr>
          <p:cNvPr id="1033" name="Picture 9" descr="C:\Documents and Settings\ALINA.COMPUTER\Рабочий стол\5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00513" y="2714620"/>
            <a:ext cx="1685933" cy="1428759"/>
          </a:xfrm>
          <a:prstGeom prst="rect">
            <a:avLst/>
          </a:prstGeom>
          <a:noFill/>
        </p:spPr>
      </p:pic>
      <p:pic>
        <p:nvPicPr>
          <p:cNvPr id="1034" name="Picture 10" descr="C:\Documents and Settings\ALINA.COMPUTER\Рабочий стол\65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4286256"/>
            <a:ext cx="1428760" cy="1643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130300" y="444500"/>
            <a:ext cx="6430963" cy="730250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FF0000"/>
                </a:solidFill>
              </a:rPr>
              <a:t>Чем похожи эти слова?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3681413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учиться</a:t>
            </a:r>
          </a:p>
          <a:p>
            <a:pPr>
              <a:buNone/>
            </a:pPr>
            <a:r>
              <a:rPr lang="ru-RU" b="1" dirty="0" smtClean="0"/>
              <a:t>трудиться</a:t>
            </a:r>
          </a:p>
          <a:p>
            <a:pPr>
              <a:buNone/>
            </a:pPr>
            <a:r>
              <a:rPr lang="ru-RU" b="1" dirty="0" smtClean="0"/>
              <a:t>подарить</a:t>
            </a:r>
          </a:p>
          <a:p>
            <a:pPr>
              <a:buNone/>
            </a:pPr>
            <a:r>
              <a:rPr lang="ru-RU" b="1" dirty="0" smtClean="0"/>
              <a:t>постараться</a:t>
            </a:r>
          </a:p>
          <a:p>
            <a:pPr eaLnBrk="1" hangingPunct="1">
              <a:buFontTx/>
              <a:buNone/>
            </a:pPr>
            <a:r>
              <a:rPr lang="ru-RU" b="1" dirty="0" smtClean="0"/>
              <a:t>вспыхивает</a:t>
            </a:r>
          </a:p>
          <a:p>
            <a:pPr eaLnBrk="1" hangingPunct="1">
              <a:buFontTx/>
              <a:buNone/>
            </a:pPr>
            <a:r>
              <a:rPr lang="ru-RU" b="1" dirty="0" smtClean="0"/>
              <a:t>играл</a:t>
            </a:r>
          </a:p>
          <a:p>
            <a:pPr eaLnBrk="1" hangingPunct="1">
              <a:buFontTx/>
              <a:buNone/>
            </a:pPr>
            <a:r>
              <a:rPr lang="ru-RU" b="1" dirty="0" smtClean="0"/>
              <a:t>Читал</a:t>
            </a:r>
          </a:p>
          <a:p>
            <a:pPr eaLnBrk="1" hangingPunct="1">
              <a:buFontTx/>
              <a:buNone/>
            </a:pPr>
            <a:r>
              <a:rPr lang="ru-RU" b="1" dirty="0" smtClean="0"/>
              <a:t>гулял</a:t>
            </a:r>
            <a:endParaRPr lang="en-US" b="1" dirty="0" smtClean="0"/>
          </a:p>
          <a:p>
            <a:pPr eaLnBrk="1" hangingPunct="1">
              <a:buFontTx/>
              <a:buNone/>
            </a:pPr>
            <a:endParaRPr lang="ru-RU" b="1" dirty="0" smtClean="0"/>
          </a:p>
        </p:txBody>
      </p:sp>
      <p:sp>
        <p:nvSpPr>
          <p:cNvPr id="19462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373563" y="1600200"/>
            <a:ext cx="4313237" cy="4525963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ru-RU" dirty="0" smtClean="0">
                <a:solidFill>
                  <a:srgbClr val="000000"/>
                </a:solidFill>
              </a:rPr>
              <a:t>Обозначают </a:t>
            </a:r>
          </a:p>
          <a:p>
            <a:pPr eaLnBrk="1" hangingPunct="1">
              <a:buFontTx/>
              <a:buNone/>
            </a:pPr>
            <a:r>
              <a:rPr lang="ru-RU" dirty="0" smtClean="0">
                <a:solidFill>
                  <a:srgbClr val="000000"/>
                </a:solidFill>
              </a:rPr>
              <a:t>действия предметов.</a:t>
            </a:r>
          </a:p>
          <a:p>
            <a:pPr eaLnBrk="1" hangingPunct="1">
              <a:buFontTx/>
              <a:buNone/>
            </a:pPr>
            <a:endParaRPr lang="ru-RU" dirty="0" smtClean="0">
              <a:solidFill>
                <a:srgbClr val="000000"/>
              </a:solidFill>
            </a:endParaRPr>
          </a:p>
          <a:p>
            <a:pPr eaLnBrk="1" hangingPunct="1">
              <a:buFontTx/>
              <a:buNone/>
            </a:pPr>
            <a:r>
              <a:rPr lang="ru-RU" dirty="0" smtClean="0">
                <a:solidFill>
                  <a:srgbClr val="000000"/>
                </a:solidFill>
              </a:rPr>
              <a:t>Отвечают на вопросы:</a:t>
            </a:r>
          </a:p>
          <a:p>
            <a:pPr eaLnBrk="1" hangingPunct="1">
              <a:buFontTx/>
              <a:buNone/>
            </a:pPr>
            <a:r>
              <a:rPr lang="ru-RU" dirty="0" smtClean="0">
                <a:solidFill>
                  <a:srgbClr val="000000"/>
                </a:solidFill>
              </a:rPr>
              <a:t>что делать</a:t>
            </a:r>
            <a:r>
              <a:rPr lang="en-US" dirty="0" smtClean="0">
                <a:solidFill>
                  <a:srgbClr val="000000"/>
                </a:solidFill>
              </a:rPr>
              <a:t>?</a:t>
            </a:r>
            <a:endParaRPr lang="ru-RU" dirty="0" smtClean="0">
              <a:solidFill>
                <a:srgbClr val="000000"/>
              </a:solidFill>
            </a:endParaRPr>
          </a:p>
          <a:p>
            <a:pPr eaLnBrk="1" hangingPunct="1">
              <a:buFontTx/>
              <a:buNone/>
            </a:pPr>
            <a:r>
              <a:rPr lang="ru-RU" dirty="0" smtClean="0">
                <a:solidFill>
                  <a:srgbClr val="000000"/>
                </a:solidFill>
              </a:rPr>
              <a:t>что сделать</a:t>
            </a:r>
            <a:r>
              <a:rPr lang="en-US" dirty="0" smtClean="0">
                <a:solidFill>
                  <a:srgbClr val="000000"/>
                </a:solidFill>
              </a:rPr>
              <a:t>?</a:t>
            </a:r>
            <a:endParaRPr lang="ru-RU" dirty="0" smtClean="0">
              <a:solidFill>
                <a:srgbClr val="000000"/>
              </a:solidFill>
            </a:endParaRPr>
          </a:p>
          <a:p>
            <a:pPr eaLnBrk="1" hangingPunct="1">
              <a:buFontTx/>
              <a:buNone/>
            </a:pPr>
            <a:r>
              <a:rPr lang="ru-RU" dirty="0" smtClean="0">
                <a:solidFill>
                  <a:srgbClr val="000000"/>
                </a:solidFill>
              </a:rPr>
              <a:t>что делает</a:t>
            </a:r>
            <a:r>
              <a:rPr lang="en-US" dirty="0" smtClean="0">
                <a:solidFill>
                  <a:srgbClr val="000000"/>
                </a:solidFill>
              </a:rPr>
              <a:t>?</a:t>
            </a:r>
            <a:endParaRPr lang="ru-RU" dirty="0" smtClean="0">
              <a:solidFill>
                <a:srgbClr val="000000"/>
              </a:solidFill>
            </a:endParaRPr>
          </a:p>
          <a:p>
            <a:pPr eaLnBrk="1" hangingPunct="1">
              <a:buFontTx/>
              <a:buNone/>
            </a:pPr>
            <a:r>
              <a:rPr lang="ru-RU" dirty="0" smtClean="0">
                <a:solidFill>
                  <a:srgbClr val="000000"/>
                </a:solidFill>
              </a:rPr>
              <a:t>что делал?</a:t>
            </a:r>
          </a:p>
        </p:txBody>
      </p:sp>
      <p:sp>
        <p:nvSpPr>
          <p:cNvPr id="19460" name="AutoShape 4"/>
          <p:cNvSpPr>
            <a:spLocks/>
          </p:cNvSpPr>
          <p:nvPr/>
        </p:nvSpPr>
        <p:spPr bwMode="auto">
          <a:xfrm>
            <a:off x="2743200" y="1676400"/>
            <a:ext cx="1447800" cy="3810000"/>
          </a:xfrm>
          <a:prstGeom prst="rightBrace">
            <a:avLst>
              <a:gd name="adj1" fmla="val 21930"/>
              <a:gd name="adj2" fmla="val 50000"/>
            </a:avLst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900" decel="100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94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4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94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94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4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94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94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94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4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94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6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2971800" y="304800"/>
            <a:ext cx="5603875" cy="914400"/>
          </a:xfrm>
        </p:spPr>
        <p:txBody>
          <a:bodyPr/>
          <a:lstStyle/>
          <a:p>
            <a:pPr algn="ctr" eaLnBrk="1" hangingPunct="1"/>
            <a:r>
              <a:rPr lang="ru-RU" smtClean="0">
                <a:solidFill>
                  <a:srgbClr val="FF0000"/>
                </a:solidFill>
                <a:latin typeface="Arial Black" pitchFamily="34" charset="0"/>
              </a:rPr>
              <a:t>Глагол</a:t>
            </a:r>
            <a:r>
              <a:rPr lang="ru-RU" smtClean="0">
                <a:latin typeface="Arial Black" pitchFamily="34" charset="0"/>
              </a:rPr>
              <a:t> 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>
          <a:xfrm>
            <a:off x="566738" y="2438400"/>
            <a:ext cx="8001000" cy="3581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600" dirty="0" smtClean="0"/>
              <a:t>Это </a:t>
            </a:r>
            <a:r>
              <a:rPr lang="ru-RU" sz="2600" dirty="0" smtClean="0">
                <a:solidFill>
                  <a:schemeClr val="accent2"/>
                </a:solidFill>
              </a:rPr>
              <a:t>самостоятельная часть речи.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600" dirty="0" smtClean="0"/>
          </a:p>
          <a:p>
            <a:pPr eaLnBrk="1" hangingPunct="1">
              <a:lnSpc>
                <a:spcPct val="90000"/>
              </a:lnSpc>
            </a:pPr>
            <a:r>
              <a:rPr lang="ru-RU" sz="2600" dirty="0" smtClean="0"/>
              <a:t>Обозначает </a:t>
            </a:r>
            <a:r>
              <a:rPr lang="ru-RU" sz="2600" dirty="0" smtClean="0">
                <a:solidFill>
                  <a:schemeClr val="accent2"/>
                </a:solidFill>
              </a:rPr>
              <a:t>действие предмета.</a:t>
            </a:r>
          </a:p>
          <a:p>
            <a:pPr eaLnBrk="1" hangingPunct="1">
              <a:lnSpc>
                <a:spcPct val="90000"/>
              </a:lnSpc>
            </a:pPr>
            <a:endParaRPr lang="ru-RU" sz="2600" dirty="0" smtClean="0"/>
          </a:p>
          <a:p>
            <a:pPr eaLnBrk="1" hangingPunct="1">
              <a:lnSpc>
                <a:spcPct val="90000"/>
              </a:lnSpc>
            </a:pPr>
            <a:r>
              <a:rPr lang="ru-RU" sz="2600" dirty="0" smtClean="0"/>
              <a:t>Отвечает на вопросы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600" dirty="0" smtClean="0">
                <a:solidFill>
                  <a:schemeClr val="accent2"/>
                </a:solidFill>
              </a:rPr>
              <a:t>что делать? что сделать?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600" dirty="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u-RU" sz="2600" dirty="0" smtClean="0"/>
              <a:t>Например: читать, нарисовать.</a:t>
            </a:r>
          </a:p>
        </p:txBody>
      </p:sp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0"/>
            <a:ext cx="2590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35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65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650"/>
                            </p:stCondLst>
                            <p:childTnLst>
                              <p:par>
                                <p:cTn id="3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6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6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6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6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950"/>
                            </p:stCondLst>
                            <p:childTnLst>
                              <p:par>
                                <p:cTn id="4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mtClean="0"/>
              <a:t>Подбери к существительным подходящие глаголы.</a:t>
            </a:r>
          </a:p>
        </p:txBody>
      </p:sp>
      <p:sp>
        <p:nvSpPr>
          <p:cNvPr id="62468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2286000" cy="4800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/>
              <a:t>ножницами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/>
              <a:t>молотком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/>
              <a:t>топором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/>
              <a:t>пилой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/>
              <a:t>клещами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/>
              <a:t>плугом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/>
              <a:t>бруском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/>
              <a:t>бритвой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/>
              <a:t>удочкой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/>
              <a:t>зубной щёткой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/>
              <a:t>градусником</a:t>
            </a:r>
          </a:p>
        </p:txBody>
      </p:sp>
      <p:sp>
        <p:nvSpPr>
          <p:cNvPr id="62469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3276600" y="1600200"/>
            <a:ext cx="3352800" cy="4876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/>
              <a:t>забивают гвозди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/>
              <a:t>стригут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/>
              <a:t>пилят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/>
              <a:t>рубят доски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/>
              <a:t>ловят рыбу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/>
              <a:t>выдёргивают гвозди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/>
              <a:t>бреют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/>
              <a:t>точат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/>
              <a:t>пашут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/>
              <a:t>меряют температуру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/>
              <a:t>чистят зубы</a:t>
            </a:r>
          </a:p>
        </p:txBody>
      </p:sp>
      <p:pic>
        <p:nvPicPr>
          <p:cNvPr id="19461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1905000"/>
            <a:ext cx="11620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1066800"/>
            <a:ext cx="13525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0" y="2895600"/>
            <a:ext cx="13716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3733800"/>
            <a:ext cx="138112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24800" y="4648200"/>
            <a:ext cx="10763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1800" y="5257800"/>
            <a:ext cx="962025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76" name="Line 12"/>
          <p:cNvSpPr>
            <a:spLocks noChangeShapeType="1"/>
          </p:cNvSpPr>
          <p:nvPr/>
        </p:nvSpPr>
        <p:spPr bwMode="auto">
          <a:xfrm>
            <a:off x="2209800" y="1828800"/>
            <a:ext cx="114300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2477" name="Line 13"/>
          <p:cNvSpPr>
            <a:spLocks noChangeShapeType="1"/>
          </p:cNvSpPr>
          <p:nvPr/>
        </p:nvSpPr>
        <p:spPr bwMode="auto">
          <a:xfrm flipV="1">
            <a:off x="1981200" y="1828800"/>
            <a:ext cx="12954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2478" name="Line 14"/>
          <p:cNvSpPr>
            <a:spLocks noChangeShapeType="1"/>
          </p:cNvSpPr>
          <p:nvPr/>
        </p:nvSpPr>
        <p:spPr bwMode="auto">
          <a:xfrm>
            <a:off x="1828800" y="2590800"/>
            <a:ext cx="15240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2479" name="Line 15"/>
          <p:cNvSpPr>
            <a:spLocks noChangeShapeType="1"/>
          </p:cNvSpPr>
          <p:nvPr/>
        </p:nvSpPr>
        <p:spPr bwMode="auto">
          <a:xfrm flipV="1">
            <a:off x="1447800" y="2590800"/>
            <a:ext cx="18288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2480" name="Line 16"/>
          <p:cNvSpPr>
            <a:spLocks noChangeShapeType="1"/>
          </p:cNvSpPr>
          <p:nvPr/>
        </p:nvSpPr>
        <p:spPr bwMode="auto">
          <a:xfrm>
            <a:off x="1828800" y="3429000"/>
            <a:ext cx="144780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2481" name="Line 17"/>
          <p:cNvSpPr>
            <a:spLocks noChangeShapeType="1"/>
          </p:cNvSpPr>
          <p:nvPr/>
        </p:nvSpPr>
        <p:spPr bwMode="auto">
          <a:xfrm>
            <a:off x="1600200" y="3810000"/>
            <a:ext cx="1676400" cy="1219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2482" name="Line 18"/>
          <p:cNvSpPr>
            <a:spLocks noChangeShapeType="1"/>
          </p:cNvSpPr>
          <p:nvPr/>
        </p:nvSpPr>
        <p:spPr bwMode="auto">
          <a:xfrm>
            <a:off x="1752600" y="4267200"/>
            <a:ext cx="160020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2483" name="Line 19"/>
          <p:cNvSpPr>
            <a:spLocks noChangeShapeType="1"/>
          </p:cNvSpPr>
          <p:nvPr/>
        </p:nvSpPr>
        <p:spPr bwMode="auto">
          <a:xfrm flipV="1">
            <a:off x="1676400" y="4267200"/>
            <a:ext cx="160020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2484" name="Line 20"/>
          <p:cNvSpPr>
            <a:spLocks noChangeShapeType="1"/>
          </p:cNvSpPr>
          <p:nvPr/>
        </p:nvSpPr>
        <p:spPr bwMode="auto">
          <a:xfrm flipV="1">
            <a:off x="1752600" y="3505200"/>
            <a:ext cx="1600200" cy="152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2485" name="Line 21"/>
          <p:cNvSpPr>
            <a:spLocks noChangeShapeType="1"/>
          </p:cNvSpPr>
          <p:nvPr/>
        </p:nvSpPr>
        <p:spPr bwMode="auto">
          <a:xfrm>
            <a:off x="2667000" y="5410200"/>
            <a:ext cx="6858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2486" name="Line 22"/>
          <p:cNvSpPr>
            <a:spLocks noChangeShapeType="1"/>
          </p:cNvSpPr>
          <p:nvPr/>
        </p:nvSpPr>
        <p:spPr bwMode="auto">
          <a:xfrm flipV="1">
            <a:off x="2362200" y="5486400"/>
            <a:ext cx="91440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2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2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2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2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2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2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2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2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2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2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2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62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624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24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24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24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624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624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624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624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624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624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624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624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624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624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624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624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624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624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624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624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624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624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624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624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6246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6246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6246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6246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6246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6246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6246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6246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00"/>
                            </p:stCondLst>
                            <p:childTnLst>
                              <p:par>
                                <p:cTn id="8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62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62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62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62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624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624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624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624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624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624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624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624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624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2000" fill="hold"/>
                                        <p:tgtEl>
                                          <p:spTgt spid="624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624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0" fill="hold"/>
                                        <p:tgtEl>
                                          <p:spTgt spid="624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624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624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000" fill="hold"/>
                                        <p:tgtEl>
                                          <p:spTgt spid="624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000" fill="hold"/>
                                        <p:tgtEl>
                                          <p:spTgt spid="624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624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2000" fill="hold"/>
                                        <p:tgtEl>
                                          <p:spTgt spid="624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000" fill="hold"/>
                                        <p:tgtEl>
                                          <p:spTgt spid="624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000" fill="hold"/>
                                        <p:tgtEl>
                                          <p:spTgt spid="624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000"/>
                                        <p:tgtEl>
                                          <p:spTgt spid="624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2000" fill="hold"/>
                                        <p:tgtEl>
                                          <p:spTgt spid="624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000" fill="hold"/>
                                        <p:tgtEl>
                                          <p:spTgt spid="624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000" fill="hold"/>
                                        <p:tgtEl>
                                          <p:spTgt spid="624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000"/>
                                        <p:tgtEl>
                                          <p:spTgt spid="624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2000" fill="hold"/>
                                        <p:tgtEl>
                                          <p:spTgt spid="624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000" fill="hold"/>
                                        <p:tgtEl>
                                          <p:spTgt spid="624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000" fill="hold"/>
                                        <p:tgtEl>
                                          <p:spTgt spid="624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2000"/>
                                        <p:tgtEl>
                                          <p:spTgt spid="624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2000" fill="hold"/>
                                        <p:tgtEl>
                                          <p:spTgt spid="624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000" fill="hold"/>
                                        <p:tgtEl>
                                          <p:spTgt spid="624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000" fill="hold"/>
                                        <p:tgtEl>
                                          <p:spTgt spid="624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2000"/>
                                        <p:tgtEl>
                                          <p:spTgt spid="6246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2000" fill="hold"/>
                                        <p:tgtEl>
                                          <p:spTgt spid="6246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2000" fill="hold"/>
                                        <p:tgtEl>
                                          <p:spTgt spid="6246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000" fill="hold"/>
                                        <p:tgtEl>
                                          <p:spTgt spid="6246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2000"/>
                                        <p:tgtEl>
                                          <p:spTgt spid="6246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2000" fill="hold"/>
                                        <p:tgtEl>
                                          <p:spTgt spid="6246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2000" fill="hold"/>
                                        <p:tgtEl>
                                          <p:spTgt spid="6246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2000" fill="hold"/>
                                        <p:tgtEl>
                                          <p:spTgt spid="6246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62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62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62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62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624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62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624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624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62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62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62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62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62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62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62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62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62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62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62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62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62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62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62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62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62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62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62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62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62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6" dur="500"/>
                                        <p:tgtEl>
                                          <p:spTgt spid="62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62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62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62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  <p:bldP spid="62476" grpId="0" animBg="1"/>
      <p:bldP spid="62477" grpId="0" animBg="1"/>
      <p:bldP spid="62478" grpId="0" animBg="1"/>
      <p:bldP spid="62479" grpId="0" animBg="1"/>
      <p:bldP spid="62480" grpId="0" animBg="1"/>
      <p:bldP spid="62481" grpId="0" animBg="1"/>
      <p:bldP spid="62482" grpId="0" animBg="1"/>
      <p:bldP spid="62483" grpId="0" animBg="1"/>
      <p:bldP spid="62484" grpId="0" animBg="1"/>
      <p:bldP spid="62485" grpId="0" animBg="1"/>
      <p:bldP spid="6248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60" name="Rectangle 8"/>
          <p:cNvSpPr>
            <a:spLocks noGrp="1" noChangeArrowheads="1"/>
          </p:cNvSpPr>
          <p:nvPr>
            <p:ph idx="1"/>
          </p:nvPr>
        </p:nvSpPr>
        <p:spPr>
          <a:xfrm>
            <a:off x="685800" y="533400"/>
            <a:ext cx="7696200" cy="49530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dirty="0" smtClean="0"/>
              <a:t>Экспресс - опрос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Что такое глагол?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>
                <a:solidFill>
                  <a:schemeClr val="tx2"/>
                </a:solidFill>
              </a:rPr>
              <a:t>Глагол – это самостоятельная часть речи.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Что обозначает глагол?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>
                <a:solidFill>
                  <a:schemeClr val="tx2"/>
                </a:solidFill>
              </a:rPr>
              <a:t>Глагол обозначает действие предмета.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На какие вопросы отвечает глагол?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>
                <a:solidFill>
                  <a:schemeClr val="tx2"/>
                </a:solidFill>
              </a:rPr>
              <a:t>Глагол отвечает на вопросы что делать? что сделать?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9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9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91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91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91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91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1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1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91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1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91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91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91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91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1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91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91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91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91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1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1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Упр.1 стр.116. Выучить определение стр.105.</a:t>
            </a:r>
          </a:p>
          <a:p>
            <a:r>
              <a:rPr lang="ru-RU" dirty="0" smtClean="0"/>
              <a:t>По желанию нарисовать портрет ГЛАГОЛА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5" name="Picture 5" descr="1acbfac431d009018b53ff8218c2b9a3[1]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3733800"/>
            <a:ext cx="2819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6" name="WordArt 6"/>
          <p:cNvSpPr>
            <a:spLocks noChangeArrowheads="1" noChangeShapeType="1" noTextEdit="1"/>
          </p:cNvSpPr>
          <p:nvPr/>
        </p:nvSpPr>
        <p:spPr bwMode="auto">
          <a:xfrm>
            <a:off x="1371600" y="1219200"/>
            <a:ext cx="6858000" cy="18288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b="1" kern="10" spc="-36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Bookman Old Style"/>
              </a:rPr>
              <a:t>Молодцы!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6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6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6" grpId="0" animBg="1"/>
      <p:bldP spid="66566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686800" cy="838200"/>
          </a:xfrm>
        </p:spPr>
        <p:txBody>
          <a:bodyPr/>
          <a:lstStyle/>
          <a:p>
            <a:r>
              <a:rPr lang="ru-RU" dirty="0" smtClean="0"/>
              <a:t>                             ГЕРОЙ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343400" cy="5181600"/>
          </a:xfrm>
        </p:spPr>
        <p:txBody>
          <a:bodyPr>
            <a:normAutofit fontScale="62500" lnSpcReduction="20000"/>
          </a:bodyPr>
          <a:lstStyle/>
          <a:p>
            <a:r>
              <a:rPr lang="ru-RU" sz="3400" b="1" dirty="0" smtClean="0"/>
              <a:t>1. Человек, совершающий подвиги, необычный по своей храбрости, (Герои Великой Отечественной войны.) </a:t>
            </a:r>
          </a:p>
          <a:p>
            <a:endParaRPr lang="ru-RU" sz="3400" b="1" dirty="0" smtClean="0"/>
          </a:p>
          <a:p>
            <a:r>
              <a:rPr lang="ru-RU" sz="3400" b="1" dirty="0" smtClean="0"/>
              <a:t>2. Главное действующее лицо литературного произведения. (Герой  сказки, повести  ……)</a:t>
            </a:r>
          </a:p>
          <a:p>
            <a:endParaRPr lang="ru-RU" sz="3400" b="1" dirty="0" smtClean="0"/>
          </a:p>
          <a:p>
            <a:r>
              <a:rPr lang="ru-RU" sz="3400" b="1" dirty="0" smtClean="0"/>
              <a:t>3 Кто привлек к себе внимание (чаще о том, кто вызывает восхищение,  Герой дня. – </a:t>
            </a:r>
          </a:p>
          <a:p>
            <a:r>
              <a:rPr lang="ru-RU" sz="3400" b="1" dirty="0" smtClean="0"/>
              <a:t>4.Мать-героиня - почетное звание, присваивавшееся женщине-матери, воспитавшей не менее 10 детей. </a:t>
            </a:r>
          </a:p>
          <a:p>
            <a:endParaRPr lang="ru-RU" b="1" dirty="0"/>
          </a:p>
        </p:txBody>
      </p:sp>
      <p:pic>
        <p:nvPicPr>
          <p:cNvPr id="1026" name="Picture 2" descr="http://img.pixs.ru/storage/5/4/9/0003008Rus_2195150_60615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066800"/>
            <a:ext cx="4019550" cy="5372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533400"/>
            <a:ext cx="8458200" cy="5181600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Использованные интернет ресурсы</a:t>
            </a:r>
          </a:p>
          <a:p>
            <a:endParaRPr lang="ru-RU" dirty="0" smtClean="0"/>
          </a:p>
          <a:p>
            <a:r>
              <a:rPr lang="en-US" sz="5900" spc="300" dirty="0" smtClean="0">
                <a:solidFill>
                  <a:schemeClr val="tx1"/>
                </a:solidFill>
                <a:hlinkClick r:id="rId2"/>
              </a:rPr>
              <a:t>http://festival.1september.ru/articles/619476/</a:t>
            </a:r>
            <a:endParaRPr lang="ru-RU" sz="5900" spc="300" dirty="0" smtClean="0">
              <a:solidFill>
                <a:schemeClr val="tx1"/>
              </a:solidFill>
            </a:endParaRPr>
          </a:p>
          <a:p>
            <a:r>
              <a:rPr lang="en-US" sz="5900" spc="300" dirty="0" smtClean="0">
                <a:solidFill>
                  <a:schemeClr val="tx1"/>
                </a:solidFill>
                <a:hlinkClick r:id="rId3"/>
              </a:rPr>
              <a:t>http://festival.1september.ru/articles/537959/</a:t>
            </a:r>
            <a:endParaRPr lang="ru-RU" sz="5900" spc="300" dirty="0" smtClean="0">
              <a:solidFill>
                <a:schemeClr val="tx1"/>
              </a:solidFill>
            </a:endParaRPr>
          </a:p>
          <a:p>
            <a:r>
              <a:rPr lang="en-US" sz="5900" spc="300" dirty="0" smtClean="0">
                <a:solidFill>
                  <a:schemeClr val="tx1"/>
                </a:solidFill>
                <a:hlinkClick r:id="rId4"/>
              </a:rPr>
              <a:t>http://nsportal.ru/nachalnaya-shkola/russkii-yazyk/opredelenie-glagola-kak-chast-rechi</a:t>
            </a:r>
            <a:endParaRPr lang="ru-RU" sz="5900" spc="300" dirty="0" smtClean="0">
              <a:solidFill>
                <a:schemeClr val="tx1"/>
              </a:solidFill>
            </a:endParaRPr>
          </a:p>
          <a:p>
            <a:r>
              <a:rPr lang="en-US" sz="5900" spc="300" dirty="0" smtClean="0">
                <a:solidFill>
                  <a:schemeClr val="tx1"/>
                </a:solidFill>
                <a:hlinkClick r:id="rId5"/>
              </a:rPr>
              <a:t>http://www.forumchata.ru/poems/51-zapominalki-po-russkomu-jazyku/918-glagol.html</a:t>
            </a:r>
            <a:endParaRPr lang="ru-RU" sz="5900" spc="300" dirty="0" smtClean="0">
              <a:solidFill>
                <a:schemeClr val="tx1"/>
              </a:solidFill>
            </a:endParaRPr>
          </a:p>
          <a:p>
            <a:r>
              <a:rPr lang="en-US" sz="5900" spc="300" dirty="0" smtClean="0">
                <a:solidFill>
                  <a:schemeClr val="tx1"/>
                </a:solidFill>
                <a:hlinkClick r:id="rId6"/>
              </a:rPr>
              <a:t>http://prezentacii.com/po_russkomu_yaziku/6391-prezentaciya-o-glagole.html</a:t>
            </a:r>
            <a:endParaRPr lang="ru-RU" sz="5900" spc="300" dirty="0" smtClean="0">
              <a:solidFill>
                <a:schemeClr val="tx1"/>
              </a:solidFill>
            </a:endParaRPr>
          </a:p>
          <a:p>
            <a:endParaRPr lang="ru-RU" sz="59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274638"/>
            <a:ext cx="7404100" cy="1143000"/>
          </a:xfrm>
        </p:spPr>
        <p:txBody>
          <a:bodyPr/>
          <a:lstStyle/>
          <a:p>
            <a:pPr eaLnBrk="1" hangingPunct="1"/>
            <a:endParaRPr lang="ru-RU" sz="3600" dirty="0" smtClean="0">
              <a:solidFill>
                <a:srgbClr val="FF00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pPr eaLnBrk="1" hangingPunct="1"/>
            <a:r>
              <a:rPr lang="ru-RU" sz="2800" dirty="0" smtClean="0"/>
              <a:t>Сильная буря. Гром. Молния. Дождь. Ручьи по дорожкам. Лесные озёра. Птицы на деревьях.</a:t>
            </a:r>
          </a:p>
          <a:p>
            <a:pPr eaLnBrk="1" hangingPunct="1"/>
            <a:endParaRPr lang="ru-RU" sz="2800" dirty="0" smtClean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3124200"/>
            <a:ext cx="63246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9200" y="914400"/>
            <a:ext cx="6553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ru-RU" sz="2400" dirty="0" smtClean="0">
                <a:latin typeface="Arial Black" pitchFamily="34" charset="0"/>
              </a:rPr>
              <a:t>Началась</a:t>
            </a:r>
            <a:r>
              <a:rPr lang="ru-RU" sz="2400" dirty="0" smtClean="0"/>
              <a:t> сильная буря. </a:t>
            </a:r>
            <a:r>
              <a:rPr lang="ru-RU" sz="2400" dirty="0" smtClean="0">
                <a:latin typeface="Arial Black" pitchFamily="34" charset="0"/>
              </a:rPr>
              <a:t>Ударил</a:t>
            </a:r>
            <a:r>
              <a:rPr lang="ru-RU" sz="2400" dirty="0" smtClean="0"/>
              <a:t> гром. </a:t>
            </a:r>
            <a:r>
              <a:rPr lang="ru-RU" sz="2400" dirty="0" smtClean="0">
                <a:latin typeface="Arial Black" pitchFamily="34" charset="0"/>
              </a:rPr>
              <a:t>Вспыхнула</a:t>
            </a:r>
            <a:r>
              <a:rPr lang="ru-RU" sz="2400" dirty="0" smtClean="0"/>
              <a:t> молния. </a:t>
            </a:r>
            <a:r>
              <a:rPr lang="ru-RU" sz="2400" dirty="0" smtClean="0">
                <a:latin typeface="Arial Black" pitchFamily="34" charset="0"/>
              </a:rPr>
              <a:t>Полил</a:t>
            </a:r>
            <a:r>
              <a:rPr lang="ru-RU" sz="2400" dirty="0" smtClean="0"/>
              <a:t> дождь. </a:t>
            </a:r>
            <a:r>
              <a:rPr lang="ru-RU" sz="2400" dirty="0" smtClean="0">
                <a:latin typeface="Arial Black" pitchFamily="34" charset="0"/>
              </a:rPr>
              <a:t>Побежали</a:t>
            </a:r>
            <a:r>
              <a:rPr lang="ru-RU" sz="2400" dirty="0" smtClean="0"/>
              <a:t> ручьи по дорожкам. </a:t>
            </a:r>
            <a:r>
              <a:rPr lang="ru-RU" sz="2400" dirty="0" smtClean="0">
                <a:latin typeface="Arial Black" pitchFamily="34" charset="0"/>
              </a:rPr>
              <a:t>Заблестели</a:t>
            </a:r>
            <a:r>
              <a:rPr lang="ru-RU" sz="2400" dirty="0" smtClean="0"/>
              <a:t> лесные озёра. </a:t>
            </a:r>
            <a:r>
              <a:rPr lang="ru-RU" sz="2400" dirty="0" smtClean="0">
                <a:latin typeface="Arial Black" pitchFamily="34" charset="0"/>
              </a:rPr>
              <a:t>Затихли</a:t>
            </a:r>
            <a:r>
              <a:rPr lang="ru-RU" sz="2400" dirty="0" smtClean="0"/>
              <a:t> птицы на деревьях.</a:t>
            </a:r>
          </a:p>
          <a:p>
            <a:pPr eaLnBrk="1" hangingPunct="1"/>
            <a:endParaRPr lang="ru-RU" sz="2400" dirty="0" smtClean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3124200"/>
            <a:ext cx="63246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2" y="642918"/>
          <a:ext cx="7858199" cy="5572158"/>
        </p:xfrm>
        <a:graphic>
          <a:graphicData uri="http://schemas.openxmlformats.org/drawingml/2006/table">
            <a:tbl>
              <a:tblPr/>
              <a:tblGrid>
                <a:gridCol w="371931"/>
                <a:gridCol w="371931"/>
                <a:gridCol w="371931"/>
                <a:gridCol w="371931"/>
                <a:gridCol w="373574"/>
                <a:gridCol w="374396"/>
                <a:gridCol w="377679"/>
                <a:gridCol w="378500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3574"/>
              </a:tblGrid>
              <a:tr h="327774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10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2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2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2" y="642918"/>
          <a:ext cx="7858199" cy="5572158"/>
        </p:xfrm>
        <a:graphic>
          <a:graphicData uri="http://schemas.openxmlformats.org/drawingml/2006/table">
            <a:tbl>
              <a:tblPr/>
              <a:tblGrid>
                <a:gridCol w="371931"/>
                <a:gridCol w="371931"/>
                <a:gridCol w="371931"/>
                <a:gridCol w="371931"/>
                <a:gridCol w="373574"/>
                <a:gridCol w="374396"/>
                <a:gridCol w="377679"/>
                <a:gridCol w="378500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3574"/>
              </a:tblGrid>
              <a:tr h="327774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10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2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2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2" y="642918"/>
          <a:ext cx="7858199" cy="5572158"/>
        </p:xfrm>
        <a:graphic>
          <a:graphicData uri="http://schemas.openxmlformats.org/drawingml/2006/table">
            <a:tbl>
              <a:tblPr/>
              <a:tblGrid>
                <a:gridCol w="371931"/>
                <a:gridCol w="371931"/>
                <a:gridCol w="371931"/>
                <a:gridCol w="371931"/>
                <a:gridCol w="373574"/>
                <a:gridCol w="374396"/>
                <a:gridCol w="377679"/>
                <a:gridCol w="378500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3574"/>
              </a:tblGrid>
              <a:tr h="327774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10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2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2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2" y="642918"/>
          <a:ext cx="7858199" cy="5572158"/>
        </p:xfrm>
        <a:graphic>
          <a:graphicData uri="http://schemas.openxmlformats.org/drawingml/2006/table">
            <a:tbl>
              <a:tblPr/>
              <a:tblGrid>
                <a:gridCol w="371931"/>
                <a:gridCol w="371931"/>
                <a:gridCol w="371931"/>
                <a:gridCol w="371931"/>
                <a:gridCol w="373574"/>
                <a:gridCol w="374396"/>
                <a:gridCol w="377679"/>
                <a:gridCol w="378500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4396"/>
                <a:gridCol w="373574"/>
              </a:tblGrid>
              <a:tr h="327774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10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2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2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774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7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1175</TotalTime>
  <Words>1540</Words>
  <Application>Microsoft Office PowerPoint</Application>
  <PresentationFormat>Экран (4:3)</PresentationFormat>
  <Paragraphs>1475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Трек</vt:lpstr>
      <vt:lpstr>Слайд 1</vt:lpstr>
      <vt:lpstr>СПИШИ ЛЮБУЮ ПОСЛОВИЦУ,ПОДЧЕРКНИ ОРФОГРАММЫ</vt:lpstr>
      <vt:lpstr>                             ГЕРОЙ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Что значит слово ГЛАГОЛ?</vt:lpstr>
      <vt:lpstr>Физминутка.</vt:lpstr>
      <vt:lpstr>Чем похожи эти слова?</vt:lpstr>
      <vt:lpstr>Глагол </vt:lpstr>
      <vt:lpstr>Подбери к существительным подходящие глаголы.</vt:lpstr>
      <vt:lpstr>Слайд 27</vt:lpstr>
      <vt:lpstr>             Домашнее задание</vt:lpstr>
      <vt:lpstr>Слайд 29</vt:lpstr>
      <vt:lpstr>Слайд 30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Master</cp:lastModifiedBy>
  <cp:revision>75</cp:revision>
  <cp:lastPrinted>1601-01-01T00:00:00Z</cp:lastPrinted>
  <dcterms:created xsi:type="dcterms:W3CDTF">1601-01-01T00:00:00Z</dcterms:created>
  <dcterms:modified xsi:type="dcterms:W3CDTF">2013-02-16T19:35:02Z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