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5"/>
  </p:notesMasterIdLst>
  <p:sldIdLst>
    <p:sldId id="256" r:id="rId2"/>
    <p:sldId id="293" r:id="rId3"/>
    <p:sldId id="292" r:id="rId4"/>
    <p:sldId id="280" r:id="rId5"/>
    <p:sldId id="285" r:id="rId6"/>
    <p:sldId id="282" r:id="rId7"/>
    <p:sldId id="288" r:id="rId8"/>
    <p:sldId id="289" r:id="rId9"/>
    <p:sldId id="283" r:id="rId10"/>
    <p:sldId id="284" r:id="rId11"/>
    <p:sldId id="291" r:id="rId12"/>
    <p:sldId id="290" r:id="rId13"/>
    <p:sldId id="261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A6E7"/>
    <a:srgbClr val="8FAAF5"/>
    <a:srgbClr val="AFA1E3"/>
    <a:srgbClr val="9DAFE7"/>
    <a:srgbClr val="5CA3AA"/>
    <a:srgbClr val="3399FF"/>
    <a:srgbClr val="76C278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7" autoAdjust="0"/>
  </p:normalViewPr>
  <p:slideViewPr>
    <p:cSldViewPr>
      <p:cViewPr varScale="1">
        <p:scale>
          <a:sx n="39" d="100"/>
          <a:sy n="39" d="100"/>
        </p:scale>
        <p:origin x="-102" y="-7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9ACEEE-9307-448D-BF1C-23D2523EF9FF}" type="datetimeFigureOut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D50E52-91F5-43A4-99AE-545BD68022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8BEA33-299A-42B0-A4FF-1688051C78C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ChangeArrowheads="1"/>
          </p:cNvSpPr>
          <p:nvPr/>
        </p:nvSpPr>
        <p:spPr bwMode="gray">
          <a:xfrm flipV="1">
            <a:off x="0" y="3003550"/>
            <a:ext cx="9144000" cy="77787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0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038600" y="5691188"/>
            <a:ext cx="1079500" cy="633412"/>
            <a:chOff x="2680" y="3678"/>
            <a:chExt cx="680" cy="399"/>
          </a:xfrm>
        </p:grpSpPr>
        <p:sp>
          <p:nvSpPr>
            <p:cNvPr id="6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chemeClr val="bg1"/>
                  </a:solidFill>
                  <a:latin typeface="+mn-lt"/>
                </a:rPr>
                <a:t>LOGO</a:t>
              </a:r>
            </a:p>
          </p:txBody>
        </p:sp>
        <p:sp>
          <p:nvSpPr>
            <p:cNvPr id="7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accent1"/>
                </a:solidFill>
                <a:latin typeface="+mn-lt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95275" y="3035300"/>
            <a:ext cx="8534400" cy="685800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600200" y="4800600"/>
            <a:ext cx="5867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49F52D9-E57D-429A-B6D8-5F0150A316DF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124200" y="6477000"/>
            <a:ext cx="2895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2E5A00E-5C10-4C28-B7CD-CEA85D9BF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2DD1-1FDF-467C-B2F5-82A2F8F453FD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20BA6-D127-4618-A9BE-6B1E3F6F0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211455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9125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A05F4-74FE-4763-AA11-DC29F98A8714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8B2C-8B3F-4D69-9AB7-1B8BA6FBB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533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88222-D53B-489C-9413-6649E1D62B62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6A182-A3D3-4D05-9C1C-00EB2EA3F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34818" name="Image" r:id="rId3" imgW="8698413" imgH="1104372" progId="">
              <p:embed/>
            </p:oleObj>
          </a:graphicData>
        </a:graphic>
      </p:graphicFrame>
      <p:sp>
        <p:nvSpPr>
          <p:cNvPr id="4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C8E6C-967E-4E7D-A12A-AE8DA8595942}" type="datetime1">
              <a:rPr lang="ru-RU" altLang="en-US"/>
              <a:pPr>
                <a:defRPr/>
              </a:pPr>
              <a:t>15.02.2013</a:t>
            </a:fld>
            <a:endParaRPr lang="ru-RU" alt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C574A-A33B-4271-868E-6C5419CEBEB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35842" name="Image" r:id="rId3" imgW="8698413" imgH="1104372" progId="">
              <p:embed/>
            </p:oleObj>
          </a:graphicData>
        </a:graphic>
      </p:graphicFrame>
      <p:sp>
        <p:nvSpPr>
          <p:cNvPr id="6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7C5C-8A57-4E31-A329-03D350CEC653}" type="datetime1">
              <a:rPr lang="ru-RU" altLang="en-US"/>
              <a:pPr>
                <a:defRPr/>
              </a:pPr>
              <a:t>15.02.2013</a:t>
            </a:fld>
            <a:endParaRPr lang="ru-RU" alt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FEF9-28D4-4FB8-A68D-C16A873933A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62D4-8807-44C1-BF97-4C1A3B65F13E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9B6F-F633-42A7-A971-F6A03B76F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F3F65-58D5-486E-8930-8D509626EA58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D23AF-4399-4B1C-8195-5913CA432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5B8E-35C7-4BFA-9C47-F9556B8BBDD8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75788-5E64-44C7-8659-450358540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F2BA4-C7D7-4A15-B64D-5E10B787E7AE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E131E-E174-4BD3-A14A-8A3F689EF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3E0BE-AF9C-4F9C-B0C3-23BC1C0B3AC7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6768A-F378-42EE-9052-A187DF306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BF890-A059-4E04-8ADD-55FB23C9723C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FB585-7039-4701-830C-B654D8658C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F9A0-DF8A-4463-BBDA-8B89D53735C1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8F78-6816-4ACE-A37E-ACCB8D245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F989C-11EE-46FB-9292-8F0622535BF4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735D-C411-4DB0-ADCD-8504A5404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4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26" name="Image" r:id="rId17" imgW="8698413" imgH="1104372" progId="">
              <p:embed/>
            </p:oleObj>
          </a:graphicData>
        </a:graphic>
      </p:graphicFrame>
      <p:sp>
        <p:nvSpPr>
          <p:cNvPr id="1069" name="Rectangle 45"/>
          <p:cNvSpPr>
            <a:spLocks noChangeArrowheads="1"/>
          </p:cNvSpPr>
          <p:nvPr/>
        </p:nvSpPr>
        <p:spPr bwMode="gray">
          <a:xfrm>
            <a:off x="0" y="990600"/>
            <a:ext cx="9144000" cy="12065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tint val="4862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393575E-7573-411A-903C-DA180896A279}" type="datetime1">
              <a:rPr lang="ru-RU"/>
              <a:pPr>
                <a:defRPr/>
              </a:pPr>
              <a:t>15.02.2013</a:t>
            </a:fld>
            <a:endParaRPr 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6077D8E-AF74-4F89-85A0-59F1CD553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381000" y="3048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6" r:id="rId13"/>
    <p:sldLayoutId id="2147483877" r:id="rId1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0" y="2357438"/>
            <a:ext cx="9144000" cy="1857375"/>
          </a:xfrm>
          <a:gradFill rotWithShape="1">
            <a:gsLst>
              <a:gs pos="0">
                <a:srgbClr val="AEC3FF"/>
              </a:gs>
              <a:gs pos="50000">
                <a:srgbClr val="CCD8FF"/>
              </a:gs>
              <a:gs pos="100000">
                <a:srgbClr val="E5EBFF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3600" smtClean="0"/>
              <a:t>Системно – деятельностный  подход</a:t>
            </a:r>
            <a:br>
              <a:rPr lang="ru-RU" sz="3600" smtClean="0"/>
            </a:br>
            <a:r>
              <a:rPr lang="ru-RU" sz="3600" smtClean="0"/>
              <a:t> в начальном образовании</a:t>
            </a:r>
            <a:r>
              <a:rPr lang="en-US" sz="3600" smtClean="0"/>
              <a:t> </a:t>
            </a:r>
            <a:r>
              <a:rPr lang="ru-RU" sz="3600" smtClean="0"/>
              <a:t/>
            </a:r>
            <a:br>
              <a:rPr lang="ru-RU" sz="3600" smtClean="0"/>
            </a:br>
            <a:r>
              <a:rPr lang="en-US" sz="2000" smtClean="0"/>
              <a:t>(</a:t>
            </a:r>
            <a:r>
              <a:rPr lang="ru-RU" sz="2000" smtClean="0"/>
              <a:t>часть 2)</a:t>
            </a: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063" y="4357688"/>
            <a:ext cx="5867400" cy="381000"/>
          </a:xfrm>
        </p:spPr>
        <p:txBody>
          <a:bodyPr/>
          <a:lstStyle/>
          <a:p>
            <a:pPr eaLnBrk="1" hangingPunct="1"/>
            <a:r>
              <a:rPr lang="ru-RU" smtClean="0"/>
              <a:t>Учитель  МОУ «СОШ №5 г.Ершова</a:t>
            </a:r>
          </a:p>
          <a:p>
            <a:pPr eaLnBrk="1" hangingPunct="1"/>
            <a:r>
              <a:rPr lang="ru-RU" smtClean="0"/>
              <a:t>Саратовской обл.</a:t>
            </a:r>
          </a:p>
          <a:p>
            <a:pPr eaLnBrk="1" hangingPunct="1"/>
            <a:r>
              <a:rPr lang="ru-RU" smtClean="0"/>
              <a:t>Бутенко Елена Эдуардовна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71938" y="5929313"/>
            <a:ext cx="985837" cy="485775"/>
          </a:xfrm>
          <a:prstGeom prst="roundRect">
            <a:avLst/>
          </a:prstGeom>
          <a:solidFill>
            <a:srgbClr val="8FAA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875823-EB82-435F-B139-A7434AAE5BB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ru-RU" sz="3200" smtClean="0"/>
              <a:t>5. </a:t>
            </a:r>
            <a:r>
              <a:rPr lang="ru-RU" sz="3200" smtClean="0">
                <a:solidFill>
                  <a:srgbClr val="FF0000"/>
                </a:solidFill>
              </a:rPr>
              <a:t>Включение содержания обучения в контекст решения значимых жизненных задач  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pic>
        <p:nvPicPr>
          <p:cNvPr id="8" name="Picture 5" descr="1kl-Tetr-Str-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357313"/>
            <a:ext cx="3714750" cy="5257800"/>
          </a:xfrm>
          <a:prstGeom prst="rect">
            <a:avLst/>
          </a:prstGeom>
          <a:noFill/>
          <a:ln w="9525">
            <a:solidFill>
              <a:srgbClr val="241155"/>
            </a:solidFill>
            <a:miter lim="800000"/>
            <a:headEnd/>
            <a:tailEnd/>
          </a:ln>
        </p:spPr>
      </p:pic>
      <p:pic>
        <p:nvPicPr>
          <p:cNvPr id="9" name="Picture 7" descr="1kl-Uch-Str-10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46625" y="1357313"/>
            <a:ext cx="3998913" cy="5214937"/>
          </a:xfrm>
          <a:ln>
            <a:solidFill>
              <a:srgbClr val="241155"/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357438" y="1500188"/>
            <a:ext cx="3929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800" b="1" kern="0" dirty="0">
                <a:solidFill>
                  <a:srgbClr val="241155"/>
                </a:solidFill>
              </a:rPr>
              <a:t>   </a:t>
            </a:r>
            <a:endParaRPr lang="ru-RU" sz="2800" kern="0" dirty="0">
              <a:latin typeface="+mn-lt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20442739">
            <a:off x="166688" y="2898775"/>
            <a:ext cx="781050" cy="24447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 rot="932346" flipH="1">
            <a:off x="8113713" y="2984500"/>
            <a:ext cx="731837" cy="23304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Лента лицом вниз 9"/>
          <p:cNvSpPr/>
          <p:nvPr/>
        </p:nvSpPr>
        <p:spPr>
          <a:xfrm>
            <a:off x="2143125" y="1143000"/>
            <a:ext cx="4573588" cy="1255713"/>
          </a:xfrm>
          <a:prstGeom prst="ribbon">
            <a:avLst>
              <a:gd name="adj1" fmla="val 16667"/>
              <a:gd name="adj2" fmla="val 73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400" b="1" kern="0" dirty="0">
                <a:solidFill>
                  <a:srgbClr val="241155"/>
                </a:solidFill>
                <a:latin typeface="+mj-lt"/>
              </a:rPr>
              <a:t>Обучение формам диалогового общения</a:t>
            </a:r>
            <a:endParaRPr lang="ru-RU" sz="2400" kern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715125" y="2214563"/>
            <a:ext cx="2214563" cy="857250"/>
          </a:xfrm>
          <a:prstGeom prst="wedgeRoundRectCallout">
            <a:avLst>
              <a:gd name="adj1" fmla="val -74828"/>
              <a:gd name="adj2" fmla="val -4580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+mj-lt"/>
              </a:rPr>
              <a:t>Устная речь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42875" y="2214563"/>
            <a:ext cx="2000250" cy="857250"/>
          </a:xfrm>
          <a:prstGeom prst="wedgeRoundRectCallout">
            <a:avLst>
              <a:gd name="adj1" fmla="val 74111"/>
              <a:gd name="adj2" fmla="val -474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Письменная речь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6207C-0501-4DEB-BF41-CB56F098D0F5}" type="slidenum">
              <a:rPr lang="ru-RU" altLang="en-US" smtClean="0"/>
              <a:pPr>
                <a:defRPr/>
              </a:pPr>
              <a:t>10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5" grpId="1" animBg="1"/>
      <p:bldP spid="16" grpId="0" animBg="1"/>
      <p:bldP spid="16" grpId="1" animBg="1"/>
      <p:bldP spid="10" grpId="0" animBg="1"/>
      <p:bldP spid="12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ru-RU" sz="3200" smtClean="0"/>
              <a:t>5. </a:t>
            </a:r>
            <a:r>
              <a:rPr lang="ru-RU" sz="3200" smtClean="0">
                <a:solidFill>
                  <a:srgbClr val="FF0000"/>
                </a:solidFill>
              </a:rPr>
              <a:t>Включение содержания обучения в контекст решения значимых жизненных задач  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2357438" y="1500188"/>
            <a:ext cx="39290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ru-RU" sz="2800" b="1" kern="0" dirty="0">
                <a:solidFill>
                  <a:srgbClr val="241155"/>
                </a:solidFill>
              </a:rPr>
              <a:t>   </a:t>
            </a:r>
            <a:endParaRPr lang="ru-RU" sz="2800" kern="0" dirty="0">
              <a:latin typeface="+mn-lt"/>
            </a:endParaRPr>
          </a:p>
        </p:txBody>
      </p:sp>
      <p:pic>
        <p:nvPicPr>
          <p:cNvPr id="13" name="Picture 7" descr="2kl-1ch-Str-76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1214438"/>
            <a:ext cx="4033837" cy="5294312"/>
          </a:xfrm>
          <a:ln>
            <a:solidFill>
              <a:srgbClr val="333399"/>
            </a:solidFill>
          </a:ln>
        </p:spPr>
      </p:pic>
      <p:pic>
        <p:nvPicPr>
          <p:cNvPr id="17" name="Picture 6" descr="2kl-1ch-Str-10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214438"/>
            <a:ext cx="4171950" cy="5297487"/>
          </a:xfrm>
          <a:ln>
            <a:solidFill>
              <a:srgbClr val="333399"/>
            </a:solidFill>
          </a:ln>
        </p:spPr>
      </p:pic>
      <p:sp>
        <p:nvSpPr>
          <p:cNvPr id="18" name="Прямоугольная выноска 17"/>
          <p:cNvSpPr/>
          <p:nvPr/>
        </p:nvSpPr>
        <p:spPr>
          <a:xfrm>
            <a:off x="714375" y="1500188"/>
            <a:ext cx="7786688" cy="857250"/>
          </a:xfrm>
          <a:prstGeom prst="wedgeRectCallout">
            <a:avLst>
              <a:gd name="adj1" fmla="val -6068"/>
              <a:gd name="adj2" fmla="val -1074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Решение задач </a:t>
            </a:r>
            <a:r>
              <a:rPr lang="ru-RU" sz="2400" i="1" dirty="0"/>
              <a:t>развития речи</a:t>
            </a:r>
            <a:r>
              <a:rPr lang="ru-RU" sz="2400" dirty="0"/>
              <a:t> школьников, их </a:t>
            </a:r>
            <a:r>
              <a:rPr lang="ru-RU" sz="2400" i="1" dirty="0"/>
              <a:t>умения общаться </a:t>
            </a:r>
            <a:r>
              <a:rPr lang="ru-RU" sz="2400" dirty="0"/>
              <a:t> в устной и письменной форме</a:t>
            </a: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85750" y="2714625"/>
            <a:ext cx="2571750" cy="428625"/>
          </a:xfrm>
          <a:prstGeom prst="wedgeRoundRectCallout">
            <a:avLst>
              <a:gd name="adj1" fmla="val -3055"/>
              <a:gd name="adj2" fmla="val -1230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Написание рецепта</a:t>
            </a: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5786438" y="2786063"/>
            <a:ext cx="2843212" cy="571500"/>
          </a:xfrm>
          <a:prstGeom prst="wedgeRoundRectCallout">
            <a:avLst>
              <a:gd name="adj1" fmla="val -42761"/>
              <a:gd name="adj2" fmla="val -1369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Разговор по телефону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E1CA7-72C1-4A7D-91BE-CA84B6B68C18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39825"/>
          </a:xfrm>
        </p:spPr>
        <p:txBody>
          <a:bodyPr/>
          <a:lstStyle/>
          <a:p>
            <a:pPr eaLnBrk="1" hangingPunct="1"/>
            <a:r>
              <a:rPr lang="ru-RU" sz="2800" smtClean="0"/>
              <a:t>Решение задач </a:t>
            </a:r>
            <a:r>
              <a:rPr lang="ru-RU" sz="2800" i="1" smtClean="0"/>
              <a:t>развития речи</a:t>
            </a:r>
            <a:r>
              <a:rPr lang="ru-RU" sz="2800" smtClean="0"/>
              <a:t> школьников, их </a:t>
            </a:r>
            <a:r>
              <a:rPr lang="ru-RU" sz="2800" i="1" smtClean="0"/>
              <a:t>умения общаться</a:t>
            </a:r>
            <a:r>
              <a:rPr lang="ru-RU" sz="2800" smtClean="0"/>
              <a:t> в устной и письменной форме</a:t>
            </a:r>
          </a:p>
        </p:txBody>
      </p:sp>
      <p:pic>
        <p:nvPicPr>
          <p:cNvPr id="5" name="Picture 3" descr="4-2kl forz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119188"/>
            <a:ext cx="5072062" cy="5738812"/>
          </a:xfrm>
          <a:ln>
            <a:solidFill>
              <a:schemeClr val="accent2"/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8E8EB-68C2-429D-A798-9BB58179ED87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A99AEA">
                <a:alpha val="84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Таблица 8"/>
          <p:cNvSpPr>
            <a:spLocks noGrp="1" noTextEdit="1"/>
          </p:cNvSpPr>
          <p:nvPr>
            <p:ph type="tbl" idx="1"/>
          </p:nvPr>
        </p:nvSpPr>
        <p:spPr/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B8263-FB1A-4553-A2D5-CF7A4242048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428625"/>
            <a:ext cx="87741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7158" y="4929198"/>
            <a:ext cx="8358246" cy="1676111"/>
          </a:xfrm>
          <a:prstGeom prst="rect">
            <a:avLst/>
          </a:prstGeom>
          <a:noFill/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создать ситуацию успеха!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pPr algn="l" eaLnBrk="1" hangingPunct="1"/>
            <a:r>
              <a:rPr lang="ru-RU" sz="2400" smtClean="0"/>
              <a:t>• задания, для выполнения которых недостаёт знаний; </a:t>
            </a:r>
            <a:br>
              <a:rPr lang="ru-RU" sz="2400" smtClean="0"/>
            </a:br>
            <a:r>
              <a:rPr lang="ru-RU" sz="2400" smtClean="0"/>
              <a:t>• заголовки-вопросы; </a:t>
            </a:r>
            <a:br>
              <a:rPr lang="ru-RU" sz="2400" smtClean="0"/>
            </a:br>
            <a:r>
              <a:rPr lang="ru-RU" sz="2400" smtClean="0">
                <a:latin typeface="Arial" charset="0"/>
              </a:rPr>
              <a:t/>
            </a:r>
            <a:br>
              <a:rPr lang="ru-RU" sz="2400" smtClean="0">
                <a:latin typeface="Arial" charset="0"/>
              </a:rPr>
            </a:br>
            <a:endParaRPr lang="ru-RU" sz="2400" smtClean="0">
              <a:latin typeface="Arial" charset="0"/>
            </a:endParaRPr>
          </a:p>
        </p:txBody>
      </p:sp>
      <p:pic>
        <p:nvPicPr>
          <p:cNvPr id="7" name="Picture 6" descr="2kl-Tetr_1ch-Str-45-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571500"/>
            <a:ext cx="3489325" cy="4576763"/>
          </a:xfrm>
          <a:prstGeom prst="rect">
            <a:avLst/>
          </a:prstGeom>
          <a:noFill/>
          <a:ln w="9525">
            <a:solidFill>
              <a:srgbClr val="241155"/>
            </a:solidFill>
            <a:miter lim="800000"/>
            <a:headEnd/>
            <a:tailEnd/>
          </a:ln>
        </p:spPr>
      </p:pic>
      <p:pic>
        <p:nvPicPr>
          <p:cNvPr id="8" name="Picture 7" descr="2kl-Uch_2 ch-Str-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214438"/>
            <a:ext cx="3213100" cy="4589462"/>
          </a:xfrm>
          <a:prstGeom prst="rect">
            <a:avLst/>
          </a:prstGeom>
          <a:noFill/>
          <a:ln w="9525">
            <a:solidFill>
              <a:srgbClr val="241155"/>
            </a:solidFill>
            <a:miter lim="800000"/>
            <a:headEnd/>
            <a:tailEnd/>
          </a:ln>
        </p:spPr>
      </p:pic>
      <p:pic>
        <p:nvPicPr>
          <p:cNvPr id="161800" name="Picture 8" descr="1kl-Uch-Str-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71813" y="1928813"/>
            <a:ext cx="3500437" cy="4578350"/>
          </a:xfrm>
          <a:ln>
            <a:solidFill>
              <a:srgbClr val="241155"/>
            </a:solidFill>
          </a:ln>
        </p:spPr>
      </p:pic>
      <p:sp>
        <p:nvSpPr>
          <p:cNvPr id="9" name="Выгнутая вверх стрелка 8"/>
          <p:cNvSpPr/>
          <p:nvPr/>
        </p:nvSpPr>
        <p:spPr>
          <a:xfrm rot="19312851">
            <a:off x="1644650" y="1030288"/>
            <a:ext cx="4092575" cy="11874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20091475">
            <a:off x="1965325" y="1350963"/>
            <a:ext cx="3532188" cy="89852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20289249">
            <a:off x="2135188" y="1709738"/>
            <a:ext cx="2835275" cy="8921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Лента лицом вверх 12"/>
          <p:cNvSpPr/>
          <p:nvPr/>
        </p:nvSpPr>
        <p:spPr>
          <a:xfrm>
            <a:off x="214313" y="3143250"/>
            <a:ext cx="2928937" cy="1143000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заголовки-вопросы</a:t>
            </a:r>
          </a:p>
        </p:txBody>
      </p:sp>
      <p:sp>
        <p:nvSpPr>
          <p:cNvPr id="15" name="Выгнутая вверх стрелка 14"/>
          <p:cNvSpPr/>
          <p:nvPr/>
        </p:nvSpPr>
        <p:spPr>
          <a:xfrm rot="2943172" flipH="1">
            <a:off x="6069013" y="2735263"/>
            <a:ext cx="3340100" cy="1327150"/>
          </a:xfrm>
          <a:prstGeom prst="curvedDownArrow">
            <a:avLst>
              <a:gd name="adj1" fmla="val 25000"/>
              <a:gd name="adj2" fmla="val 4662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Лента лицом вверх 13"/>
          <p:cNvSpPr/>
          <p:nvPr/>
        </p:nvSpPr>
        <p:spPr>
          <a:xfrm>
            <a:off x="5857875" y="4071938"/>
            <a:ext cx="2928938" cy="2571750"/>
          </a:xfrm>
          <a:prstGeom prst="ribbon2">
            <a:avLst>
              <a:gd name="adj1" fmla="val 16667"/>
              <a:gd name="adj2" fmla="val 67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задания, для выполнения которых недостаёт </a:t>
            </a:r>
            <a:r>
              <a:rPr lang="ru-RU" sz="2800" dirty="0"/>
              <a:t>знаний</a:t>
            </a:r>
            <a:endParaRPr lang="ru-RU" sz="2800" dirty="0">
              <a:latin typeface="+mj-lt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AEA0B1-19DF-40BE-BF3A-425FDE8314B6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3" grpId="0" build="allAtOnce" animBg="1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458200" cy="785812"/>
          </a:xfrm>
        </p:spPr>
        <p:txBody>
          <a:bodyPr/>
          <a:lstStyle/>
          <a:p>
            <a:pPr eaLnBrk="1" hangingPunct="1"/>
            <a:r>
              <a:rPr lang="ru-RU" sz="2400" smtClean="0"/>
              <a:t>• наблюдения за фактами языка, в том числе за ошибками, для объяснения которых нужны новые сведения.</a:t>
            </a:r>
            <a:endParaRPr lang="ru-RU" sz="2400" smtClean="0">
              <a:solidFill>
                <a:srgbClr val="241155"/>
              </a:solidFill>
              <a:latin typeface="Arial" charset="0"/>
            </a:endParaRPr>
          </a:p>
        </p:txBody>
      </p:sp>
      <p:pic>
        <p:nvPicPr>
          <p:cNvPr id="35844" name="Picture 6" descr="2kl-Tetr_1ch-Str-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143000"/>
            <a:ext cx="3897312" cy="5000625"/>
          </a:xfrm>
          <a:prstGeom prst="rect">
            <a:avLst/>
          </a:prstGeom>
          <a:noFill/>
          <a:ln w="9525">
            <a:solidFill>
              <a:srgbClr val="241155"/>
            </a:solidFill>
            <a:miter lim="800000"/>
            <a:headEnd/>
            <a:tailEnd/>
          </a:ln>
        </p:spPr>
      </p:pic>
      <p:pic>
        <p:nvPicPr>
          <p:cNvPr id="35845" name="Picture 7" descr="2kl-Tetr_1ch-Str-6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56150" y="1143000"/>
            <a:ext cx="3971925" cy="5000625"/>
          </a:xfrm>
          <a:ln>
            <a:solidFill>
              <a:srgbClr val="241155"/>
            </a:solidFill>
          </a:ln>
        </p:spPr>
      </p:pic>
      <p:sp>
        <p:nvSpPr>
          <p:cNvPr id="8" name="Скругленная прямоугольная выноска 7"/>
          <p:cNvSpPr/>
          <p:nvPr/>
        </p:nvSpPr>
        <p:spPr>
          <a:xfrm rot="10800000" flipV="1">
            <a:off x="6643688" y="5357813"/>
            <a:ext cx="2343150" cy="571500"/>
          </a:xfrm>
          <a:prstGeom prst="wedgeRoundRectCallout">
            <a:avLst>
              <a:gd name="adj1" fmla="val -20833"/>
              <a:gd name="adj2" fmla="val -771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ru-RU" kern="0" dirty="0">
                <a:solidFill>
                  <a:schemeClr val="tx1"/>
                </a:solidFill>
              </a:rPr>
              <a:t>Пропущенные слова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0800000" flipV="1">
            <a:off x="5857875" y="2857500"/>
            <a:ext cx="2643188" cy="642938"/>
          </a:xfrm>
          <a:prstGeom prst="wedgeRoundRectCallout">
            <a:avLst>
              <a:gd name="adj1" fmla="val -21229"/>
              <a:gd name="adj2" fmla="val -807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ru-RU" kern="0" dirty="0">
                <a:solidFill>
                  <a:schemeClr val="tx1"/>
                </a:solidFill>
              </a:rPr>
              <a:t>Неверный порядок предложений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1714500" y="3571875"/>
            <a:ext cx="2486025" cy="571500"/>
          </a:xfrm>
          <a:prstGeom prst="wedgeRoundRectCallout">
            <a:avLst>
              <a:gd name="adj1" fmla="val -20833"/>
              <a:gd name="adj2" fmla="val -919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ru-RU" kern="0" dirty="0">
                <a:solidFill>
                  <a:schemeClr val="tx1"/>
                </a:solidFill>
              </a:rPr>
              <a:t>Лишние предложения</a:t>
            </a:r>
          </a:p>
        </p:txBody>
      </p:sp>
      <p:sp>
        <p:nvSpPr>
          <p:cNvPr id="12" name="Лента лицом вверх 11"/>
          <p:cNvSpPr/>
          <p:nvPr/>
        </p:nvSpPr>
        <p:spPr>
          <a:xfrm>
            <a:off x="2643188" y="5857875"/>
            <a:ext cx="3716337" cy="785813"/>
          </a:xfrm>
          <a:prstGeom prst="ribbon2">
            <a:avLst>
              <a:gd name="adj1" fmla="val 16667"/>
              <a:gd name="adj2" fmla="val 74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41155"/>
                </a:solidFill>
              </a:rPr>
              <a:t>Различные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241155"/>
                </a:solidFill>
              </a:rPr>
              <a:t> виды ошибок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99C39-2AF2-44FC-9100-13F3149D3C7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515350" cy="1357313"/>
          </a:xfrm>
        </p:spPr>
        <p:txBody>
          <a:bodyPr/>
          <a:lstStyle/>
          <a:p>
            <a:pPr eaLnBrk="1" hangingPunct="1"/>
            <a:r>
              <a:rPr lang="ru-RU" sz="2400" smtClean="0"/>
              <a:t>2</a:t>
            </a:r>
            <a:r>
              <a:rPr lang="ru-RU" sz="3200" smtClean="0"/>
              <a:t>. </a:t>
            </a:r>
            <a:r>
              <a:rPr lang="ru-RU" sz="3200" smtClean="0">
                <a:solidFill>
                  <a:srgbClr val="FF0000"/>
                </a:solidFill>
              </a:rPr>
              <a:t>Выполнение действий</a:t>
            </a:r>
            <a:br>
              <a:rPr lang="ru-RU" sz="3200" smtClean="0">
                <a:solidFill>
                  <a:srgbClr val="FF0000"/>
                </a:solidFill>
              </a:rPr>
            </a:br>
            <a:r>
              <a:rPr lang="ru-RU" sz="3200" smtClean="0">
                <a:solidFill>
                  <a:srgbClr val="FF0000"/>
                </a:solidFill>
              </a:rPr>
              <a:t> для приобретения недостающих знаний </a:t>
            </a:r>
            <a:br>
              <a:rPr lang="ru-RU" sz="3200" smtClean="0">
                <a:solidFill>
                  <a:srgbClr val="FF0000"/>
                </a:solidFill>
              </a:rPr>
            </a:br>
            <a:endParaRPr lang="ru-RU" sz="3200" smtClean="0">
              <a:solidFill>
                <a:srgbClr val="FF0000"/>
              </a:solidFill>
            </a:endParaRPr>
          </a:p>
        </p:txBody>
      </p:sp>
      <p:sp>
        <p:nvSpPr>
          <p:cNvPr id="10243" name="Содержимое 3"/>
          <p:cNvSpPr>
            <a:spLocks noGrp="1"/>
          </p:cNvSpPr>
          <p:nvPr>
            <p:ph sz="half" idx="2"/>
          </p:nvPr>
        </p:nvSpPr>
        <p:spPr>
          <a:xfrm>
            <a:off x="7429500" y="5000625"/>
            <a:ext cx="1257300" cy="11303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043863" cy="25431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latin typeface="+mj-lt"/>
              </a:rPr>
              <a:t>«Не вводить знания в готовом виде. Даже если нет никакой возможности повести детей к открытию нового, всегда есть возможность создать ситуацию поиска…»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                                                 Г.А. </a:t>
            </a:r>
            <a:r>
              <a:rPr lang="ru-RU" dirty="0" err="1" smtClean="0">
                <a:latin typeface="+mj-lt"/>
              </a:rPr>
              <a:t>Цукерман</a:t>
            </a:r>
            <a:endParaRPr lang="ru-RU" dirty="0"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4FAD6-E868-4D37-A8C4-94DE3625F57F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00063" y="0"/>
            <a:ext cx="8229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v"/>
              <a:defRPr/>
            </a:pPr>
            <a:r>
              <a:rPr lang="ru-RU" sz="3200" kern="0" dirty="0">
                <a:latin typeface="+mj-lt"/>
              </a:rPr>
              <a:t>2</a:t>
            </a:r>
            <a:r>
              <a:rPr lang="ru-RU" sz="3200" b="1" kern="0" dirty="0">
                <a:latin typeface="+mj-lt"/>
              </a:rPr>
              <a:t>. </a:t>
            </a:r>
            <a:r>
              <a:rPr lang="ru-RU" sz="3200" b="1" kern="0" dirty="0">
                <a:solidFill>
                  <a:srgbClr val="FF0000"/>
                </a:solidFill>
                <a:latin typeface="+mj-lt"/>
              </a:rPr>
              <a:t>Выполнение действий</a:t>
            </a:r>
            <a:br>
              <a:rPr lang="ru-RU" sz="3200" b="1" kern="0" dirty="0">
                <a:solidFill>
                  <a:srgbClr val="FF0000"/>
                </a:solidFill>
                <a:latin typeface="+mj-lt"/>
              </a:rPr>
            </a:br>
            <a:r>
              <a:rPr lang="ru-RU" sz="3200" b="1" kern="0" dirty="0">
                <a:solidFill>
                  <a:srgbClr val="FF0000"/>
                </a:solidFill>
                <a:latin typeface="+mj-lt"/>
              </a:rPr>
              <a:t> для приобретения недостающих </a:t>
            </a:r>
            <a:r>
              <a:rPr lang="ru-RU" sz="3200" b="1" kern="0" dirty="0">
                <a:solidFill>
                  <a:srgbClr val="FF0000"/>
                </a:solidFill>
                <a:latin typeface="+mn-lt"/>
              </a:rPr>
              <a:t>знаний </a:t>
            </a:r>
            <a:r>
              <a:rPr lang="ru-RU" sz="3200" kern="0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3200" kern="0" dirty="0">
                <a:solidFill>
                  <a:srgbClr val="FF0000"/>
                </a:solidFill>
                <a:latin typeface="+mn-lt"/>
              </a:rPr>
            </a:br>
            <a:endParaRPr lang="ru-RU" sz="3200" kern="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53604" name="Picture 4" descr="2kl-Uch_2 ch-Str-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14438"/>
            <a:ext cx="3602037" cy="5402262"/>
          </a:xfrm>
          <a:ln>
            <a:solidFill>
              <a:schemeClr val="tx1"/>
            </a:solidFill>
          </a:ln>
        </p:spPr>
      </p:pic>
      <p:sp>
        <p:nvSpPr>
          <p:cNvPr id="8" name="Выгнутая вправо стрелка 7"/>
          <p:cNvSpPr/>
          <p:nvPr/>
        </p:nvSpPr>
        <p:spPr>
          <a:xfrm rot="18200616" flipV="1">
            <a:off x="4645025" y="1579563"/>
            <a:ext cx="1087437" cy="3138488"/>
          </a:xfrm>
          <a:prstGeom prst="curvedLeftArrow">
            <a:avLst>
              <a:gd name="adj1" fmla="val 25000"/>
              <a:gd name="adj2" fmla="val 50000"/>
              <a:gd name="adj3" fmla="val 51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714875" y="4071938"/>
            <a:ext cx="3643313" cy="2000250"/>
          </a:xfrm>
          <a:prstGeom prst="wedgeRoundRectCallout">
            <a:avLst>
              <a:gd name="adj1" fmla="val 63341"/>
              <a:gd name="adj2" fmla="val -2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+mj-lt"/>
              </a:rPr>
              <a:t>-ответь Антону,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+mj-lt"/>
              </a:rPr>
              <a:t> выскажи предположение.</a:t>
            </a:r>
          </a:p>
        </p:txBody>
      </p:sp>
      <p:pic>
        <p:nvPicPr>
          <p:cNvPr id="12" name="Picture 2" descr="4-2kl 10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5" y="1143000"/>
            <a:ext cx="3816350" cy="5546725"/>
          </a:xfrm>
          <a:ln>
            <a:solidFill>
              <a:schemeClr val="accent2"/>
            </a:solidFill>
          </a:ln>
        </p:spPr>
      </p:pic>
      <p:sp>
        <p:nvSpPr>
          <p:cNvPr id="14" name="Выгнутая вправо стрелка 13"/>
          <p:cNvSpPr/>
          <p:nvPr/>
        </p:nvSpPr>
        <p:spPr>
          <a:xfrm rot="18200616" flipH="1">
            <a:off x="3120232" y="3617118"/>
            <a:ext cx="1098550" cy="3103563"/>
          </a:xfrm>
          <a:prstGeom prst="curvedLeftArrow">
            <a:avLst>
              <a:gd name="adj1" fmla="val 25000"/>
              <a:gd name="adj2" fmla="val 50000"/>
              <a:gd name="adj3" fmla="val 51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 flipH="1">
            <a:off x="642938" y="2643188"/>
            <a:ext cx="4000500" cy="1500187"/>
          </a:xfrm>
          <a:prstGeom prst="wedgeRoundRectCallout">
            <a:avLst>
              <a:gd name="adj1" fmla="val 63341"/>
              <a:gd name="adj2" fmla="val -29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3200" dirty="0">
                <a:solidFill>
                  <a:schemeClr val="tx1"/>
                </a:solidFill>
                <a:latin typeface="+mj-lt"/>
              </a:rPr>
              <a:t>Узнай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  <a:latin typeface="+mj-lt"/>
              </a:rPr>
              <a:t> «решение учёных».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961DB-EB86-4BBF-8ECE-949B1DC931DA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pPr eaLnBrk="1" hangingPunct="1"/>
            <a:r>
              <a:rPr lang="ru-RU" sz="2400" smtClean="0"/>
              <a:t>3. </a:t>
            </a:r>
            <a:r>
              <a:rPr lang="ru-RU" sz="2400" smtClean="0">
                <a:solidFill>
                  <a:srgbClr val="FF0000"/>
                </a:solidFill>
              </a:rPr>
              <a:t>Выявление и освоение способа действия для осознанного применения знаний (для формирования осознанных умений)</a:t>
            </a:r>
            <a:br>
              <a:rPr lang="ru-RU" sz="2400" smtClean="0">
                <a:solidFill>
                  <a:srgbClr val="FF0000"/>
                </a:solidFill>
              </a:rPr>
            </a:br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0063" y="1285875"/>
            <a:ext cx="8115300" cy="45307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latin typeface="+mj-lt"/>
              </a:rPr>
              <a:t> «Главная особенность процесса усвоения состоит в его активности: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знания можно передать только тогда,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+mj-lt"/>
              </a:rPr>
              <a:t> когда ученик их берёт</a:t>
            </a:r>
            <a:r>
              <a:rPr lang="ru-RU" dirty="0" smtClean="0">
                <a:latin typeface="+mj-lt"/>
              </a:rPr>
              <a:t>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 то есть выполняет… какие-то действия с ними.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 Другими словами,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 </a:t>
            </a:r>
            <a:r>
              <a:rPr lang="ru-RU" b="1" dirty="0" smtClean="0">
                <a:latin typeface="+mj-lt"/>
              </a:rPr>
              <a:t>процесс усвоения знаний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latin typeface="+mj-lt"/>
              </a:rPr>
              <a:t> – это всегда выполнение учащимися определённых познавательных действий</a:t>
            </a:r>
            <a:r>
              <a:rPr lang="ru-RU" dirty="0" smtClean="0">
                <a:latin typeface="+mj-lt"/>
              </a:rPr>
              <a:t>».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latin typeface="+mj-lt"/>
              </a:rPr>
              <a:t>                                  Н. Ф. Талызина</a:t>
            </a:r>
          </a:p>
          <a:p>
            <a:pPr algn="ctr" eaLnBrk="1" hangingPunct="1">
              <a:defRPr/>
            </a:pPr>
            <a:endParaRPr lang="ru-RU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0CDA-A86E-42B9-BF59-ED52B7381493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3600" smtClean="0"/>
              <a:t>формирование   комплекса    </a:t>
            </a:r>
            <a:r>
              <a:rPr lang="ru-RU" sz="3600" i="1" smtClean="0"/>
              <a:t>орфографических  умений</a:t>
            </a:r>
            <a:r>
              <a:rPr lang="ru-RU" sz="3600" smtClean="0"/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313" y="1428750"/>
            <a:ext cx="4281487" cy="5114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обнаруживать орфограммы (</a:t>
            </a:r>
            <a:r>
              <a:rPr lang="ru-RU" sz="2400" b="1" i="1" dirty="0" smtClean="0">
                <a:latin typeface="+mj-lt"/>
              </a:rPr>
              <a:t>орфографической зоркости</a:t>
            </a:r>
            <a:r>
              <a:rPr lang="ru-RU" sz="2400" b="1" dirty="0" smtClean="0">
                <a:latin typeface="+mj-lt"/>
              </a:rPr>
              <a:t>)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определять </a:t>
            </a:r>
            <a:r>
              <a:rPr lang="ru-RU" sz="2400" b="1" i="1" dirty="0" smtClean="0">
                <a:latin typeface="+mj-lt"/>
              </a:rPr>
              <a:t>разновидности орфограмм</a:t>
            </a:r>
            <a:r>
              <a:rPr lang="ru-RU" sz="2400" b="1" dirty="0" smtClean="0">
                <a:latin typeface="+mj-lt"/>
              </a:rPr>
              <a:t> (а значит – требуемые правила)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применять различные </a:t>
            </a:r>
            <a:r>
              <a:rPr lang="ru-RU" sz="2400" b="1" i="1" dirty="0" smtClean="0">
                <a:latin typeface="+mj-lt"/>
              </a:rPr>
              <a:t>правила</a:t>
            </a:r>
          </a:p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осуществлять орфографический самоконтроль (</a:t>
            </a:r>
            <a:r>
              <a:rPr lang="ru-RU" sz="2400" b="1" i="1" dirty="0" smtClean="0">
                <a:latin typeface="+mj-lt"/>
              </a:rPr>
              <a:t>проверку</a:t>
            </a:r>
            <a:r>
              <a:rPr lang="ru-RU" sz="2400" b="1" dirty="0" smtClean="0">
                <a:latin typeface="+mj-lt"/>
              </a:rPr>
              <a:t> написанного)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13316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" name="Picture 6" descr="1kl-Uch-Str-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285875"/>
            <a:ext cx="4102100" cy="5276850"/>
          </a:xfrm>
          <a:prstGeom prst="rect">
            <a:avLst/>
          </a:prstGeom>
          <a:noFill/>
          <a:ln w="9525">
            <a:solidFill>
              <a:srgbClr val="241155"/>
            </a:solidFill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BD930-F8DF-4085-ADD3-904D756027BA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1kl-Uch-Str-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285875"/>
            <a:ext cx="4102100" cy="5276850"/>
          </a:xfrm>
          <a:prstGeom prst="rect">
            <a:avLst/>
          </a:prstGeom>
          <a:noFill/>
          <a:ln w="9525">
            <a:solidFill>
              <a:srgbClr val="241155"/>
            </a:solidFill>
            <a:miter lim="800000"/>
            <a:headEnd/>
            <a:tailEnd/>
          </a:ln>
        </p:spPr>
      </p:pic>
      <p:sp>
        <p:nvSpPr>
          <p:cNvPr id="7" name="Выгнутая вверх стрелка 6"/>
          <p:cNvSpPr/>
          <p:nvPr/>
        </p:nvSpPr>
        <p:spPr>
          <a:xfrm rot="21389551">
            <a:off x="1400175" y="3922713"/>
            <a:ext cx="4495800" cy="1547812"/>
          </a:xfrm>
          <a:prstGeom prst="curvedDownArrow">
            <a:avLst>
              <a:gd name="adj1" fmla="val 25000"/>
              <a:gd name="adj2" fmla="val 51331"/>
              <a:gd name="adj3" fmla="val 52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14313" y="4714875"/>
            <a:ext cx="4281487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latin typeface="+mj-lt"/>
              </a:rPr>
              <a:t>осуществлять орфографический самоконтроль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latin typeface="+mj-lt"/>
              </a:rPr>
              <a:t>    (</a:t>
            </a:r>
            <a:r>
              <a:rPr lang="ru-RU" sz="2400" b="1" i="1" dirty="0" smtClean="0">
                <a:latin typeface="+mj-lt"/>
              </a:rPr>
              <a:t>проверку</a:t>
            </a:r>
            <a:r>
              <a:rPr lang="ru-RU" sz="2400" b="1" dirty="0" smtClean="0">
                <a:latin typeface="+mj-lt"/>
              </a:rPr>
              <a:t> написанного)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4. </a:t>
            </a:r>
            <a:r>
              <a:rPr lang="ru-RU" sz="3200" smtClean="0">
                <a:solidFill>
                  <a:srgbClr val="FF0000"/>
                </a:solidFill>
              </a:rPr>
              <a:t>Формирование самоконтроля – как после выполнения действий, так и по ходу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DE2-1349-409B-B64A-74DA20C01678}" type="slidenum">
              <a:rPr lang="ru-RU" altLang="en-US" smtClean="0"/>
              <a:pPr>
                <a:defRPr/>
              </a:pPr>
              <a:t>8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/>
            <a:r>
              <a:rPr lang="ru-RU" sz="3200" smtClean="0"/>
              <a:t>4. </a:t>
            </a:r>
            <a:r>
              <a:rPr lang="ru-RU" sz="3200" smtClean="0">
                <a:solidFill>
                  <a:srgbClr val="FF0000"/>
                </a:solidFill>
              </a:rPr>
              <a:t>Формирование самоконтроля – как после выполнения действий, так и по ходу</a:t>
            </a:r>
            <a:r>
              <a:rPr lang="ru-RU" smtClean="0">
                <a:solidFill>
                  <a:srgbClr val="FF0000"/>
                </a:solidFill>
              </a:rPr>
              <a:t/>
            </a:r>
            <a:br>
              <a:rPr lang="ru-RU" smtClean="0">
                <a:solidFill>
                  <a:srgbClr val="FF0000"/>
                </a:solidFill>
              </a:rPr>
            </a:br>
            <a:endParaRPr lang="ru-RU" smtClean="0">
              <a:solidFill>
                <a:srgbClr val="FF0000"/>
              </a:solidFill>
            </a:endParaRPr>
          </a:p>
        </p:txBody>
      </p:sp>
      <p:sp>
        <p:nvSpPr>
          <p:cNvPr id="1536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Содержимое 3"/>
          <p:cNvSpPr>
            <a:spLocks noGrp="1"/>
          </p:cNvSpPr>
          <p:nvPr>
            <p:ph sz="half" idx="2"/>
          </p:nvPr>
        </p:nvSpPr>
        <p:spPr>
          <a:xfrm>
            <a:off x="5572125" y="4143375"/>
            <a:ext cx="2828925" cy="17018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5" name="Picture 6" descr="2kl-Tetr_1ch-Str-45-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125538"/>
            <a:ext cx="4175125" cy="5475287"/>
          </a:xfrm>
          <a:ln>
            <a:solidFill>
              <a:srgbClr val="241155"/>
            </a:solidFill>
          </a:ln>
        </p:spPr>
      </p:pic>
      <p:sp>
        <p:nvSpPr>
          <p:cNvPr id="7" name="Выгнутая вниз стрелка 6"/>
          <p:cNvSpPr/>
          <p:nvPr/>
        </p:nvSpPr>
        <p:spPr>
          <a:xfrm rot="12771014">
            <a:off x="4189413" y="2076450"/>
            <a:ext cx="3017837" cy="1287463"/>
          </a:xfrm>
          <a:prstGeom prst="curvedUpArrow">
            <a:avLst>
              <a:gd name="adj1" fmla="val 25000"/>
              <a:gd name="adj2" fmla="val 50000"/>
              <a:gd name="adj3" fmla="val 52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5572125" y="3500438"/>
            <a:ext cx="2643188" cy="221456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j-lt"/>
              </a:rPr>
              <a:t>исправление специально допущенных ошибок (</a:t>
            </a:r>
            <a:r>
              <a:rPr lang="ru-RU" sz="2800" i="1" dirty="0">
                <a:latin typeface="+mj-lt"/>
              </a:rPr>
              <a:t>какография</a:t>
            </a:r>
            <a:r>
              <a:rPr lang="ru-RU" sz="2800" dirty="0">
                <a:latin typeface="+mj-lt"/>
              </a:rPr>
              <a:t>)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41A8B3-76B5-478E-AD91-9995DC3517DB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170Gp_natural_light">
  <a:themeElements>
    <a:clrScheme name="170Gp_natural_light 1">
      <a:dk1>
        <a:srgbClr val="000000"/>
      </a:dk1>
      <a:lt1>
        <a:srgbClr val="FFFFFF"/>
      </a:lt1>
      <a:dk2>
        <a:srgbClr val="000066"/>
      </a:dk2>
      <a:lt2>
        <a:srgbClr val="C0C0C0"/>
      </a:lt2>
      <a:accent1>
        <a:srgbClr val="65D135"/>
      </a:accent1>
      <a:accent2>
        <a:srgbClr val="ECCE4C"/>
      </a:accent2>
      <a:accent3>
        <a:srgbClr val="FFFFFF"/>
      </a:accent3>
      <a:accent4>
        <a:srgbClr val="000000"/>
      </a:accent4>
      <a:accent5>
        <a:srgbClr val="B8E5AE"/>
      </a:accent5>
      <a:accent6>
        <a:srgbClr val="D6BA44"/>
      </a:accent6>
      <a:hlink>
        <a:srgbClr val="AE0404"/>
      </a:hlink>
      <a:folHlink>
        <a:srgbClr val="0066CC"/>
      </a:folHlink>
    </a:clrScheme>
    <a:fontScheme name="170Gp_natural_ligh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000066"/>
        </a:dk2>
        <a:lt2>
          <a:srgbClr val="C0C0C0"/>
        </a:lt2>
        <a:accent1>
          <a:srgbClr val="65D135"/>
        </a:accent1>
        <a:accent2>
          <a:srgbClr val="ECCE4C"/>
        </a:accent2>
        <a:accent3>
          <a:srgbClr val="FFFFFF"/>
        </a:accent3>
        <a:accent4>
          <a:srgbClr val="000000"/>
        </a:accent4>
        <a:accent5>
          <a:srgbClr val="B8E5AE"/>
        </a:accent5>
        <a:accent6>
          <a:srgbClr val="D6BA44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17407D"/>
        </a:dk2>
        <a:lt2>
          <a:srgbClr val="DDDDDD"/>
        </a:lt2>
        <a:accent1>
          <a:srgbClr val="5DC5B9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B6DFD9"/>
        </a:accent5>
        <a:accent6>
          <a:srgbClr val="8AB9E7"/>
        </a:accent6>
        <a:hlink>
          <a:srgbClr val="5D99DB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511550"/>
        </a:dk2>
        <a:lt2>
          <a:srgbClr val="DDDDDD"/>
        </a:lt2>
        <a:accent1>
          <a:srgbClr val="8B8DE1"/>
        </a:accent1>
        <a:accent2>
          <a:srgbClr val="CABDF5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ABDE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 докладу</Template>
  <TotalTime>1379</TotalTime>
  <Words>333</Words>
  <Application>Microsoft Office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Wingdings</vt:lpstr>
      <vt:lpstr>Calibri</vt:lpstr>
      <vt:lpstr>170Gp_natural_light</vt:lpstr>
      <vt:lpstr>Image</vt:lpstr>
      <vt:lpstr>Системно – деятельностный  подход  в начальном образовании  (часть 2)</vt:lpstr>
      <vt:lpstr>• задания, для выполнения которых недостаёт знаний;  • заголовки-вопросы;   </vt:lpstr>
      <vt:lpstr>• наблюдения за фактами языка, в том числе за ошибками, для объяснения которых нужны новые сведения.</vt:lpstr>
      <vt:lpstr>2. Выполнение действий  для приобретения недостающих знаний  </vt:lpstr>
      <vt:lpstr>Слайд 5</vt:lpstr>
      <vt:lpstr>3. Выявление и освоение способа действия для осознанного применения знаний (для формирования осознанных умений) </vt:lpstr>
      <vt:lpstr>формирование   комплекса    орфографических  умений </vt:lpstr>
      <vt:lpstr>  4. Формирование самоконтроля – как после выполнения действий, так и по ходу </vt:lpstr>
      <vt:lpstr>4. Формирование самоконтроля – как после выполнения действий, так и по ходу </vt:lpstr>
      <vt:lpstr>5. Включение содержания обучения в контекст решения значимых жизненных задач   </vt:lpstr>
      <vt:lpstr>5. Включение содержания обучения в контекст решения значимых жизненных задач   </vt:lpstr>
      <vt:lpstr>Решение задач развития речи школьников, их умения общаться в устной и письменной форме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Системно - деятельностный подход в начальном образовании</dc:title>
  <cp:lastModifiedBy>Елена</cp:lastModifiedBy>
  <cp:revision>122</cp:revision>
  <dcterms:modified xsi:type="dcterms:W3CDTF">2013-02-15T16:56:36Z</dcterms:modified>
</cp:coreProperties>
</file>