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5" r:id="rId5"/>
    <p:sldId id="261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66" r:id="rId17"/>
    <p:sldId id="26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77AFE3-83A1-4522-AC1A-95EC13EDC090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2DDDD-8855-4EBD-9CC1-4DA21CABA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Правописание приставок </a:t>
            </a:r>
          </a:p>
          <a:p>
            <a:pPr marL="109728" indent="0">
              <a:buNone/>
            </a:pP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lang="ru-RU" sz="6600" b="1" u="sng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б</a:t>
            </a:r>
            <a:r>
              <a:rPr lang="ru-RU" sz="6600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-   о</a:t>
            </a:r>
            <a:r>
              <a:rPr lang="ru-RU" sz="6600" b="1" u="sng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т</a:t>
            </a:r>
            <a:r>
              <a:rPr lang="ru-RU" sz="6600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-   п</a:t>
            </a:r>
            <a:r>
              <a:rPr lang="ru-RU" sz="6600" b="1" u="sng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lang="ru-RU" sz="6600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д-   на</a:t>
            </a:r>
            <a:r>
              <a:rPr lang="ru-RU" sz="6600" b="1" u="sng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д</a:t>
            </a:r>
            <a:r>
              <a:rPr lang="ru-RU" sz="6600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</a:t>
            </a:r>
          </a:p>
          <a:p>
            <a:pPr marL="109728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Цель урока: вывести правило правописания приставок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об-, от-, под-, над-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18 февраля.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2420888"/>
            <a:ext cx="79928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460432" y="2420888"/>
            <a:ext cx="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b="1" dirty="0"/>
              <a:t>На колючем кустике</a:t>
            </a:r>
          </a:p>
          <a:p>
            <a:endParaRPr lang="ru-RU" sz="3200" b="1" dirty="0"/>
          </a:p>
          <a:p>
            <a:pPr marL="109728" indent="0">
              <a:buNone/>
            </a:pPr>
            <a:r>
              <a:rPr lang="ru-RU" sz="3200" b="1" dirty="0" smtClean="0"/>
              <a:t>Жёлтенькие </a:t>
            </a:r>
            <a:r>
              <a:rPr lang="ru-RU" sz="3200" b="1" dirty="0" err="1"/>
              <a:t>бусики</a:t>
            </a:r>
            <a:r>
              <a:rPr lang="ru-RU" sz="3200" b="1" dirty="0"/>
              <a:t>.</a:t>
            </a:r>
          </a:p>
          <a:p>
            <a:endParaRPr lang="ru-RU" sz="3200" b="1" dirty="0"/>
          </a:p>
          <a:p>
            <a:pPr marL="109728" indent="0">
              <a:buNone/>
            </a:pPr>
            <a:r>
              <a:rPr lang="ru-RU" sz="3200" b="1" dirty="0"/>
              <a:t>Наступила осень тихо,</a:t>
            </a:r>
          </a:p>
          <a:p>
            <a:endParaRPr lang="ru-RU" sz="3200" b="1" dirty="0"/>
          </a:p>
          <a:p>
            <a:pPr marL="109728" indent="0">
              <a:buNone/>
            </a:pPr>
            <a:r>
              <a:rPr lang="ru-RU" sz="3200" b="1" dirty="0"/>
              <a:t>И созрела... </a:t>
            </a:r>
            <a:endParaRPr lang="ru-RU" sz="32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8755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7332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Из-под снега расцветает,</a:t>
            </a:r>
          </a:p>
          <a:p>
            <a:pPr marL="109728" indent="0">
              <a:buNone/>
            </a:pPr>
            <a:r>
              <a:rPr lang="ru-RU" sz="4400" dirty="0" smtClean="0"/>
              <a:t>Раньше всех весну встречает?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7790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20" y="2708920"/>
            <a:ext cx="5139827" cy="39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174035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4000" b="1" dirty="0"/>
              <a:t>Стоит он </a:t>
            </a:r>
            <a:endParaRPr lang="ru-RU" sz="4000" b="1" dirty="0" smtClean="0"/>
          </a:p>
          <a:p>
            <a:pPr marL="109728" indent="0">
              <a:buNone/>
            </a:pPr>
            <a:r>
              <a:rPr lang="ru-RU" sz="4000" b="1" dirty="0" smtClean="0"/>
              <a:t>задумчивый</a:t>
            </a:r>
            <a:r>
              <a:rPr lang="ru-RU" sz="4000" b="1" dirty="0"/>
              <a:t>, </a:t>
            </a:r>
            <a:endParaRPr lang="ru-RU" sz="4000" b="1" dirty="0" smtClean="0"/>
          </a:p>
          <a:p>
            <a:pPr marL="109728" indent="0">
              <a:buNone/>
            </a:pPr>
            <a:r>
              <a:rPr lang="ru-RU" sz="4000" b="1" dirty="0"/>
              <a:t>В</a:t>
            </a:r>
            <a:r>
              <a:rPr lang="ru-RU" sz="4000" b="1" dirty="0" smtClean="0"/>
              <a:t> жёлтом </a:t>
            </a:r>
            <a:r>
              <a:rPr lang="ru-RU" sz="4000" b="1" dirty="0"/>
              <a:t>венце,</a:t>
            </a:r>
          </a:p>
          <a:p>
            <a:pPr marL="109728" indent="0">
              <a:buNone/>
            </a:pPr>
            <a:r>
              <a:rPr lang="ru-RU" sz="4000" b="1" dirty="0" smtClean="0"/>
              <a:t>Темнеют </a:t>
            </a:r>
            <a:r>
              <a:rPr lang="ru-RU" sz="4000" b="1" dirty="0"/>
              <a:t>веснушки </a:t>
            </a:r>
            <a:endParaRPr lang="ru-RU" sz="4000" b="1" dirty="0" smtClean="0"/>
          </a:p>
          <a:p>
            <a:pPr marL="109728" indent="0">
              <a:buNone/>
            </a:pPr>
            <a:r>
              <a:rPr lang="ru-RU" sz="4000" b="1" dirty="0"/>
              <a:t>Н</a:t>
            </a:r>
            <a:r>
              <a:rPr lang="ru-RU" sz="4000" b="1" dirty="0" smtClean="0"/>
              <a:t>а </a:t>
            </a:r>
            <a:r>
              <a:rPr lang="ru-RU" sz="4000" b="1" dirty="0"/>
              <a:t>круглом лице.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1092"/>
            <a:ext cx="3655293" cy="445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Она с винтом пустилась в пляс!</a:t>
            </a:r>
          </a:p>
          <a:p>
            <a:pPr marL="109728" indent="0">
              <a:buNone/>
            </a:pPr>
            <a:r>
              <a:rPr lang="ru-RU" sz="4400" dirty="0" smtClean="0"/>
              <a:t>А он, кружась, </a:t>
            </a:r>
          </a:p>
          <a:p>
            <a:pPr marL="109728" indent="0">
              <a:buNone/>
            </a:pPr>
            <a:r>
              <a:rPr lang="ru-RU" sz="4400" dirty="0" smtClean="0"/>
              <a:t>в доске увяз.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48125" cy="435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О</a:t>
            </a:r>
            <a:r>
              <a:rPr lang="ru-RU" sz="5800" b="1" dirty="0" smtClean="0">
                <a:solidFill>
                  <a:srgbClr val="0070C0"/>
                </a:solidFill>
              </a:rPr>
              <a:t>Б</a:t>
            </a:r>
            <a:r>
              <a:rPr lang="ru-RU" sz="5800" b="1" dirty="0" smtClean="0"/>
              <a:t>ЛЕПИХА</a:t>
            </a:r>
          </a:p>
          <a:p>
            <a:pPr marL="109728" indent="0" algn="ctr">
              <a:buNone/>
            </a:pPr>
            <a:endParaRPr lang="ru-RU" sz="5800" b="1" dirty="0"/>
          </a:p>
          <a:p>
            <a:pPr marL="109728" indent="0" algn="ctr">
              <a:buNone/>
            </a:pPr>
            <a:r>
              <a:rPr lang="ru-RU" sz="5800" b="1" dirty="0" smtClean="0"/>
              <a:t>П</a:t>
            </a:r>
            <a:r>
              <a:rPr lang="ru-RU" sz="5800" b="1" dirty="0" smtClean="0">
                <a:solidFill>
                  <a:srgbClr val="FF0000"/>
                </a:solidFill>
              </a:rPr>
              <a:t>О</a:t>
            </a:r>
            <a:r>
              <a:rPr lang="ru-RU" sz="5800" b="1" dirty="0" smtClean="0">
                <a:solidFill>
                  <a:srgbClr val="0070C0"/>
                </a:solidFill>
              </a:rPr>
              <a:t>Д</a:t>
            </a:r>
            <a:r>
              <a:rPr lang="ru-RU" sz="5800" b="1" dirty="0" smtClean="0"/>
              <a:t>СНЕЖНИК</a:t>
            </a:r>
          </a:p>
          <a:p>
            <a:pPr marL="109728" indent="0" algn="ctr">
              <a:buNone/>
            </a:pPr>
            <a:endParaRPr lang="ru-RU" sz="5800" b="1" dirty="0"/>
          </a:p>
          <a:p>
            <a:pPr marL="109728" indent="0" algn="ctr">
              <a:buNone/>
            </a:pPr>
            <a:r>
              <a:rPr lang="ru-RU" sz="5800" b="1" dirty="0" smtClean="0"/>
              <a:t>П</a:t>
            </a:r>
            <a:r>
              <a:rPr lang="ru-RU" sz="5800" b="1" dirty="0" smtClean="0">
                <a:solidFill>
                  <a:srgbClr val="FF0000"/>
                </a:solidFill>
              </a:rPr>
              <a:t>О</a:t>
            </a:r>
            <a:r>
              <a:rPr lang="ru-RU" sz="5800" b="1" dirty="0" smtClean="0">
                <a:solidFill>
                  <a:srgbClr val="0070C0"/>
                </a:solidFill>
              </a:rPr>
              <a:t>Д</a:t>
            </a:r>
            <a:r>
              <a:rPr lang="ru-RU" sz="5800" b="1" dirty="0" smtClean="0"/>
              <a:t>СОЛНУХ</a:t>
            </a:r>
          </a:p>
          <a:p>
            <a:pPr marL="109728" indent="0" algn="ctr">
              <a:buNone/>
            </a:pPr>
            <a:endParaRPr lang="ru-RU" sz="5800" b="1" dirty="0"/>
          </a:p>
          <a:p>
            <a:pPr marL="109728" indent="0"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О</a:t>
            </a:r>
            <a:r>
              <a:rPr lang="ru-RU" sz="5800" b="1" dirty="0" smtClean="0">
                <a:solidFill>
                  <a:srgbClr val="0070C0"/>
                </a:solidFill>
              </a:rPr>
              <a:t>Т</a:t>
            </a:r>
            <a:r>
              <a:rPr lang="ru-RU" sz="5800" b="1" dirty="0" smtClean="0"/>
              <a:t>ВЁРТКА</a:t>
            </a:r>
            <a:endParaRPr lang="ru-RU" sz="5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5326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Проверь себя!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08075" y="1143359"/>
            <a:ext cx="101198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40187" y="2564904"/>
            <a:ext cx="1591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18267" y="3986449"/>
            <a:ext cx="1591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9075" y="5445224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20060" y="1128451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31787" y="2564904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80847" y="3986449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9195" y="5445224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74441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ПРИСТАВКИ   </a:t>
            </a:r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  <a:r>
              <a:rPr lang="ru-RU" sz="6000" b="1" dirty="0" smtClean="0">
                <a:solidFill>
                  <a:srgbClr val="0070C0"/>
                </a:solidFill>
              </a:rPr>
              <a:t>ОБ-</a:t>
            </a:r>
            <a:r>
              <a:rPr lang="ru-RU" sz="6000" b="1" dirty="0">
                <a:solidFill>
                  <a:srgbClr val="0070C0"/>
                </a:solidFill>
              </a:rPr>
              <a:t>, ОТ-, ПОД-, НАД-</a:t>
            </a:r>
            <a:r>
              <a:rPr lang="ru-RU" sz="6000" b="1" dirty="0">
                <a:solidFill>
                  <a:srgbClr val="FF0000"/>
                </a:solidFill>
              </a:rPr>
              <a:t>       ВСЕГДА  ПИШУТСЯ 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      </a:t>
            </a:r>
            <a:r>
              <a:rPr lang="ru-RU" sz="6000" b="1" dirty="0">
                <a:solidFill>
                  <a:srgbClr val="FF0000"/>
                </a:solidFill>
              </a:rPr>
              <a:t>ОДИНАКОВО.</a:t>
            </a:r>
          </a:p>
          <a:p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244827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вывести правило правописания приставок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об-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от-, под-, над- </a:t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532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 прошёл  урок?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53336"/>
            <a:ext cx="4040188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72200" y="4941168"/>
            <a:ext cx="252028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980728"/>
            <a:ext cx="6192688" cy="56886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Урок </a:t>
            </a:r>
            <a:r>
              <a:rPr lang="ru-RU" sz="4400" b="1" dirty="0">
                <a:solidFill>
                  <a:srgbClr val="FF0000"/>
                </a:solidFill>
              </a:rPr>
              <a:t>полезен, </a:t>
            </a:r>
            <a:r>
              <a:rPr lang="ru-RU" sz="4400" b="1" dirty="0" smtClean="0">
                <a:solidFill>
                  <a:srgbClr val="FF0000"/>
                </a:solidFill>
              </a:rPr>
              <a:t>            все </a:t>
            </a:r>
            <a:r>
              <a:rPr lang="ru-RU" sz="4400" b="1" dirty="0">
                <a:solidFill>
                  <a:srgbClr val="FF0000"/>
                </a:solidFill>
              </a:rPr>
              <a:t>понятно.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    Лишь </a:t>
            </a:r>
            <a:r>
              <a:rPr lang="ru-RU" sz="4400" b="1" dirty="0">
                <a:solidFill>
                  <a:srgbClr val="0070C0"/>
                </a:solidFill>
              </a:rPr>
              <a:t>кое-что чуть-чуть не ясно.</a:t>
            </a:r>
          </a:p>
          <a:p>
            <a:pPr>
              <a:buFont typeface="Wingdings" pitchFamily="2" charset="2"/>
              <a:buNone/>
            </a:pPr>
            <a:r>
              <a:rPr lang="ru-RU" sz="4400" b="1" dirty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    Ещё </a:t>
            </a:r>
            <a:r>
              <a:rPr lang="ru-RU" sz="4400" b="1" dirty="0">
                <a:solidFill>
                  <a:srgbClr val="00B050"/>
                </a:solidFill>
              </a:rPr>
              <a:t>придется потрудиться.</a:t>
            </a:r>
          </a:p>
          <a:p>
            <a:pPr>
              <a:buFont typeface="Wingdings" pitchFamily="2" charset="2"/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Да</a:t>
            </a:r>
            <a:r>
              <a:rPr lang="ru-RU" sz="4400" b="1" dirty="0"/>
              <a:t>, трудно </a:t>
            </a:r>
            <a:r>
              <a:rPr lang="ru-RU" sz="4400" b="1" dirty="0" smtClean="0"/>
              <a:t>всё-таки учиться!</a:t>
            </a:r>
            <a:endParaRPr lang="ru-RU" sz="4400" b="1" dirty="0"/>
          </a:p>
        </p:txBody>
      </p:sp>
      <p:pic>
        <p:nvPicPr>
          <p:cNvPr id="7" name="Picture 6" descr="an0079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717888" cy="34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2710" y="1066149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6159" y="2445602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6159" y="3861048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5331" y="530120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 О М А Ш Н Е </a:t>
            </a:r>
            <a:r>
              <a:rPr lang="ru-RU" dirty="0" err="1" smtClean="0"/>
              <a:t>Е</a:t>
            </a:r>
            <a:r>
              <a:rPr lang="ru-RU" dirty="0" smtClean="0"/>
              <a:t>     З А Д А Н И 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!!!!!!!!!!!!!!!!!!!!!!!!!!!!!!!!!!!!!!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????????????????????????????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Стр. 82, упр. 138, 7 слов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Светлана Викторовна\AppData\Local\Microsoft\Windows\Temporary Internet Files\Content.IE5\EUZ7C3HW\MC900290502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7646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601216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Желаю успехов!!!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5555555555555555555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093296"/>
            <a:ext cx="4041775" cy="4320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5555555555555555555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5148064" cy="443297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  Учитесь</a:t>
            </a:r>
          </a:p>
          <a:p>
            <a:pPr marL="109728" indent="0">
              <a:buNone/>
            </a:pPr>
            <a:r>
              <a:rPr lang="ru-RU" sz="8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     на «отлично»!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Светлана Викторовна\AppData\Local\Microsoft\Windows\Temporary Internet Files\Content.IE5\EUZ7C3HW\MC900417332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32" y="128172"/>
            <a:ext cx="3490111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 Викторовна\AppData\Local\Microsoft\Windows\Temporary Internet Files\Content.IE5\I63F7OTC\MC900343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566" y="980728"/>
            <a:ext cx="8883930" cy="58772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sz="9600" b="1" dirty="0" smtClean="0">
                <a:solidFill>
                  <a:srgbClr val="00B0F0"/>
                </a:solidFill>
                <a:latin typeface="Monotype Corsiva" pitchFamily="66" charset="0"/>
              </a:rPr>
              <a:t>Об     От     Над     Под</a:t>
            </a:r>
          </a:p>
          <a:p>
            <a:pPr marL="109728" indent="0">
              <a:buNone/>
            </a:pPr>
            <a:r>
              <a:rPr lang="ru-RU" sz="10300" b="1" dirty="0" smtClean="0">
                <a:solidFill>
                  <a:srgbClr val="00B0F0"/>
                </a:solidFill>
                <a:latin typeface="Monotype Corsiva" pitchFamily="66" charset="0"/>
              </a:rPr>
              <a:t>обед     обувь     объезд</a:t>
            </a:r>
          </a:p>
          <a:p>
            <a:pPr marL="109728" indent="0">
              <a:buNone/>
            </a:pPr>
            <a:endParaRPr lang="ru-RU" sz="8800" b="1" dirty="0" smtClean="0">
              <a:latin typeface="Monotype Corsiva" pitchFamily="66" charset="0"/>
            </a:endParaRPr>
          </a:p>
          <a:p>
            <a:pPr marL="109728" indent="0">
              <a:buNone/>
            </a:pPr>
            <a:endParaRPr lang="ru-RU" sz="8800" b="1" dirty="0">
              <a:latin typeface="Monotype Corsiva" pitchFamily="66" charset="0"/>
            </a:endParaRPr>
          </a:p>
          <a:p>
            <a:pPr marL="109728" indent="0">
              <a:buNone/>
            </a:pPr>
            <a:r>
              <a:rPr lang="ru-RU" sz="7800" b="1" dirty="0" smtClean="0">
                <a:latin typeface="Monotype Corsiva" pitchFamily="66" charset="0"/>
              </a:rPr>
              <a:t>           </a:t>
            </a:r>
          </a:p>
          <a:p>
            <a:pPr marL="109728" indent="0">
              <a:buNone/>
            </a:pPr>
            <a:r>
              <a:rPr lang="ru-RU" sz="7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7800" b="1" dirty="0" smtClean="0">
                <a:latin typeface="Monotype Corsiva" pitchFamily="66" charset="0"/>
                <a:cs typeface="Times New Roman" pitchFamily="18" charset="0"/>
              </a:rPr>
              <a:t>                   </a:t>
            </a:r>
            <a:r>
              <a:rPr lang="ru-RU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Чистописание</a:t>
            </a:r>
            <a:endParaRPr lang="ru-RU" dirty="0"/>
          </a:p>
        </p:txBody>
      </p:sp>
      <p:pic>
        <p:nvPicPr>
          <p:cNvPr id="1027" name="Picture 3" descr="C:\Users\Светлана Викторовна\AppData\Local\Microsoft\Windows\Temporary Internet Files\Content.IE5\YVLV21P1\MC9002315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6" y="3117426"/>
            <a:ext cx="2547226" cy="30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 Викторовна\AppData\Local\Microsoft\Windows\Temporary Internet Files\Content.IE5\YVLV21P1\MC9002329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4929"/>
            <a:ext cx="2583344" cy="23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лана Викторовна\AppData\Local\Microsoft\Windows\Temporary Internet Files\Content.IE5\I63F7OTC\MC9004114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17426"/>
            <a:ext cx="19442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b="1" dirty="0" smtClean="0"/>
              <a:t>1. Находится в корне слова</a:t>
            </a:r>
          </a:p>
          <a:p>
            <a:pPr marL="109728" indent="0">
              <a:buNone/>
            </a:pPr>
            <a:r>
              <a:rPr lang="ru-RU" sz="4800" b="1" dirty="0" smtClean="0"/>
              <a:t>2. Требует применения правил</a:t>
            </a:r>
          </a:p>
          <a:p>
            <a:pPr marL="109728" indent="0" algn="ctr">
              <a:buNone/>
            </a:pPr>
            <a:r>
              <a:rPr lang="ru-RU" sz="5400" dirty="0" smtClean="0">
                <a:solidFill>
                  <a:srgbClr val="009900"/>
                </a:solidFill>
              </a:rPr>
              <a:t>Правописание приставок?</a:t>
            </a:r>
          </a:p>
          <a:p>
            <a:pPr marL="109728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Проверить или запомнить?</a:t>
            </a:r>
          </a:p>
          <a:p>
            <a:pPr marL="109728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 р ф о г р а м </a:t>
            </a:r>
            <a:r>
              <a:rPr lang="ru-RU" sz="4800" dirty="0" err="1" smtClean="0">
                <a:solidFill>
                  <a:srgbClr val="FF0000"/>
                </a:solidFill>
              </a:rPr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 а 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6000" b="1" u="sng" dirty="0" smtClean="0">
                <a:solidFill>
                  <a:srgbClr val="0070C0"/>
                </a:solidFill>
              </a:rPr>
              <a:t>О</a:t>
            </a:r>
            <a:r>
              <a:rPr lang="ru-RU" sz="6000" b="1" dirty="0" smtClean="0">
                <a:solidFill>
                  <a:srgbClr val="0070C0"/>
                </a:solidFill>
              </a:rPr>
              <a:t>БЕ</a:t>
            </a:r>
            <a:r>
              <a:rPr lang="ru-RU" sz="6000" b="1" u="sng" dirty="0" smtClean="0">
                <a:solidFill>
                  <a:srgbClr val="0070C0"/>
                </a:solidFill>
              </a:rPr>
              <a:t>Д  </a:t>
            </a:r>
          </a:p>
          <a:p>
            <a:pPr marL="109728" indent="0" algn="ctr">
              <a:buNone/>
            </a:pPr>
            <a:endParaRPr lang="ru-RU" sz="6000" b="1" dirty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ОБУ</a:t>
            </a:r>
            <a:r>
              <a:rPr lang="ru-RU" sz="6000" b="1" u="sng" dirty="0" smtClean="0">
                <a:solidFill>
                  <a:srgbClr val="0070C0"/>
                </a:solidFill>
              </a:rPr>
              <a:t>В</a:t>
            </a:r>
            <a:r>
              <a:rPr lang="ru-RU" sz="6000" b="1" dirty="0" smtClean="0">
                <a:solidFill>
                  <a:srgbClr val="0070C0"/>
                </a:solidFill>
              </a:rPr>
              <a:t>Ь </a:t>
            </a:r>
          </a:p>
          <a:p>
            <a:pPr marL="109728" indent="0" algn="ctr">
              <a:buNone/>
            </a:pPr>
            <a:endParaRPr lang="ru-RU" sz="6000" b="1" dirty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ОБЪЕ</a:t>
            </a:r>
            <a:r>
              <a:rPr lang="ru-RU" sz="6000" b="1" u="sng" dirty="0" smtClean="0">
                <a:solidFill>
                  <a:srgbClr val="0070C0"/>
                </a:solidFill>
              </a:rPr>
              <a:t>ЗД</a:t>
            </a:r>
            <a:endParaRPr lang="ru-RU" sz="6000" b="1" u="sng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 Р Ф О Г Р А М </a:t>
            </a:r>
            <a:r>
              <a:rPr lang="ru-RU" dirty="0" err="1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 Ы 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3563888" y="1213633"/>
            <a:ext cx="2160240" cy="792088"/>
          </a:xfrm>
          <a:prstGeom prst="arc">
            <a:avLst>
              <a:gd name="adj1" fmla="val 10693563"/>
              <a:gd name="adj2" fmla="val 27225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3419872" y="3068960"/>
            <a:ext cx="2160240" cy="792088"/>
          </a:xfrm>
          <a:prstGeom prst="arc">
            <a:avLst>
              <a:gd name="adj1" fmla="val 10693563"/>
              <a:gd name="adj2" fmla="val 27225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644008" y="5085184"/>
            <a:ext cx="1584176" cy="792088"/>
          </a:xfrm>
          <a:prstGeom prst="arc">
            <a:avLst>
              <a:gd name="adj1" fmla="val 10693563"/>
              <a:gd name="adj2" fmla="val 27225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0800000">
            <a:off x="2915816" y="5085184"/>
            <a:ext cx="1296144" cy="36004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7253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 </a:t>
            </a:r>
            <a:r>
              <a:rPr lang="ru-RU" sz="6000" b="1" dirty="0" smtClean="0">
                <a:solidFill>
                  <a:srgbClr val="FF0000"/>
                </a:solidFill>
              </a:rPr>
              <a:t>об     от    под   над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r>
              <a:rPr lang="ru-RU" sz="7200" b="1" dirty="0">
                <a:solidFill>
                  <a:srgbClr val="009900"/>
                </a:solidFill>
              </a:rPr>
              <a:t>У</a:t>
            </a:r>
            <a:r>
              <a:rPr lang="ru-RU" sz="7200" b="1" dirty="0" smtClean="0">
                <a:solidFill>
                  <a:srgbClr val="009900"/>
                </a:solidFill>
              </a:rPr>
              <a:t>пражнения №134, 135 </a:t>
            </a:r>
          </a:p>
          <a:p>
            <a:pPr marL="109728" indent="0" algn="ctr">
              <a:buNone/>
            </a:pPr>
            <a:r>
              <a:rPr lang="ru-RU" sz="7200" b="1" dirty="0" smtClean="0">
                <a:solidFill>
                  <a:srgbClr val="009900"/>
                </a:solidFill>
              </a:rPr>
              <a:t>на стр. 81</a:t>
            </a:r>
          </a:p>
          <a:p>
            <a:pPr marL="109728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Выбор слов с приставками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</a:rPr>
              <a:t>З А П О М Н И Т Ь ?</a:t>
            </a:r>
            <a:endParaRPr lang="ru-RU" sz="48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908720"/>
            <a:ext cx="1591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27984" y="918280"/>
            <a:ext cx="18722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59144" y="908720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00152" y="918280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768" y="918280"/>
            <a:ext cx="141081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84154" y="887833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532440" y="904093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0232" y="922160"/>
            <a:ext cx="18722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Об-     Обласкал</a:t>
            </a:r>
            <a:r>
              <a:rPr lang="ru-RU" sz="4600" b="1" dirty="0">
                <a:solidFill>
                  <a:srgbClr val="0070C0"/>
                </a:solidFill>
              </a:rPr>
              <a:t>, обкормил.</a:t>
            </a:r>
          </a:p>
          <a:p>
            <a:pPr marL="109728" indent="0">
              <a:buNone/>
            </a:pPr>
            <a:r>
              <a:rPr lang="ru-RU" sz="4600" b="1" dirty="0" smtClean="0">
                <a:solidFill>
                  <a:schemeClr val="accent5"/>
                </a:solidFill>
              </a:rPr>
              <a:t>От-     Отходы</a:t>
            </a:r>
            <a:r>
              <a:rPr lang="ru-RU" sz="4600" b="1" dirty="0">
                <a:solidFill>
                  <a:schemeClr val="accent5"/>
                </a:solidFill>
              </a:rPr>
              <a:t>, отметки</a:t>
            </a:r>
            <a:r>
              <a:rPr lang="ru-RU" sz="4600" b="1" dirty="0" smtClean="0">
                <a:solidFill>
                  <a:schemeClr val="accent5"/>
                </a:solidFill>
              </a:rPr>
              <a:t>,</a:t>
            </a:r>
          </a:p>
          <a:p>
            <a:pPr marL="109728" indent="0">
              <a:buNone/>
            </a:pPr>
            <a:r>
              <a:rPr lang="ru-RU" sz="4600" b="1" dirty="0">
                <a:solidFill>
                  <a:schemeClr val="accent5"/>
                </a:solidFill>
              </a:rPr>
              <a:t> </a:t>
            </a:r>
            <a:r>
              <a:rPr lang="ru-RU" sz="4600" b="1" dirty="0" smtClean="0">
                <a:solidFill>
                  <a:schemeClr val="accent5"/>
                </a:solidFill>
              </a:rPr>
              <a:t>          </a:t>
            </a:r>
            <a:r>
              <a:rPr lang="ru-RU" sz="4600" b="1" dirty="0">
                <a:solidFill>
                  <a:schemeClr val="accent5"/>
                </a:solidFill>
              </a:rPr>
              <a:t>отгадка, отморозил</a:t>
            </a:r>
            <a:r>
              <a:rPr lang="ru-RU" sz="4600" b="1" dirty="0" smtClean="0">
                <a:solidFill>
                  <a:schemeClr val="accent5"/>
                </a:solidFill>
              </a:rPr>
              <a:t>.</a:t>
            </a:r>
          </a:p>
          <a:p>
            <a:pPr marL="109728" indent="0">
              <a:buNone/>
            </a:pPr>
            <a:r>
              <a:rPr lang="ru-RU" sz="4600" b="1" dirty="0" smtClean="0">
                <a:solidFill>
                  <a:srgbClr val="7030A0"/>
                </a:solidFill>
              </a:rPr>
              <a:t>Под-   Подружка, </a:t>
            </a:r>
          </a:p>
          <a:p>
            <a:pPr marL="109728" indent="0">
              <a:buNone/>
            </a:pPr>
            <a:r>
              <a:rPr lang="ru-RU" sz="4600" b="1" dirty="0">
                <a:solidFill>
                  <a:srgbClr val="7030A0"/>
                </a:solidFill>
              </a:rPr>
              <a:t> </a:t>
            </a:r>
            <a:r>
              <a:rPr lang="ru-RU" sz="4600" b="1" dirty="0" smtClean="0">
                <a:solidFill>
                  <a:srgbClr val="7030A0"/>
                </a:solidFill>
              </a:rPr>
              <a:t>         подкормка, подбросил,</a:t>
            </a:r>
          </a:p>
          <a:p>
            <a:pPr marL="109728" indent="0">
              <a:buNone/>
            </a:pPr>
            <a:r>
              <a:rPr lang="ru-RU" sz="4600" b="1" dirty="0">
                <a:solidFill>
                  <a:srgbClr val="7030A0"/>
                </a:solidFill>
              </a:rPr>
              <a:t> </a:t>
            </a:r>
            <a:r>
              <a:rPr lang="ru-RU" sz="4600" b="1" dirty="0" smtClean="0">
                <a:solidFill>
                  <a:srgbClr val="7030A0"/>
                </a:solidFill>
              </a:rPr>
              <a:t>         подпрыгнул.</a:t>
            </a:r>
            <a:endParaRPr lang="ru-RU" sz="4600" b="1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      Над-   Надстройка,</a:t>
            </a:r>
          </a:p>
          <a:p>
            <a:pPr marL="109728" indent="0">
              <a:buNone/>
            </a:pPr>
            <a:r>
              <a:rPr lang="ru-RU" sz="4600" b="1" dirty="0">
                <a:solidFill>
                  <a:srgbClr val="0070C0"/>
                </a:solidFill>
              </a:rPr>
              <a:t> </a:t>
            </a:r>
            <a:r>
              <a:rPr lang="ru-RU" sz="4600" b="1" dirty="0" smtClean="0">
                <a:solidFill>
                  <a:srgbClr val="0070C0"/>
                </a:solidFill>
              </a:rPr>
              <a:t>                 </a:t>
            </a:r>
            <a:r>
              <a:rPr lang="ru-RU" sz="4600" b="1" dirty="0" smtClean="0">
                <a:solidFill>
                  <a:srgbClr val="0070C0"/>
                </a:solidFill>
              </a:rPr>
              <a:t>  надпись</a:t>
            </a:r>
            <a:r>
              <a:rPr lang="ru-RU" sz="4600" b="1" dirty="0">
                <a:solidFill>
                  <a:srgbClr val="0070C0"/>
                </a:solidFill>
              </a:rPr>
              <a:t>, </a:t>
            </a:r>
            <a:r>
              <a:rPr lang="ru-RU" sz="4600" b="1" dirty="0" smtClean="0">
                <a:solidFill>
                  <a:srgbClr val="0070C0"/>
                </a:solidFill>
              </a:rPr>
              <a:t>надрез</a:t>
            </a:r>
            <a:r>
              <a:rPr lang="ru-RU" sz="4600" b="1" dirty="0">
                <a:solidFill>
                  <a:srgbClr val="0070C0"/>
                </a:solidFill>
              </a:rPr>
              <a:t>. </a:t>
            </a:r>
          </a:p>
          <a:p>
            <a:endParaRPr lang="ru-RU" sz="4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Приставки об-, от-, под-, над-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Picture 7" descr="MPj0284915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00"/>
          </a:solidFill>
        </p:spPr>
      </p:pic>
      <p:pic>
        <p:nvPicPr>
          <p:cNvPr id="10" name="Picture 6" descr="MCj023792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2932"/>
            <a:ext cx="2016224" cy="29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3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5087 C 0.05573 -0.09249 0.06129 -0.44232 -0.00208 -0.52209 C -0.0651 -0.60093 -0.25833 -0.52763 -0.3776 -0.52995 C -0.49705 -0.5318 -0.66423 -0.58659 -0.71805 -0.53457 C -0.7717 -0.48255 -0.69687 -0.31723 -0.69982 -0.2192 C -0.70278 -0.12116 -0.78142 0.00069 -0.73489 0.05202 C -0.68819 0.10289 -0.48611 0.14358 -0.41909 0.08832 C -0.35225 0.03398 -0.4026 -0.24995 -0.33333 -0.27284 C -0.26441 -0.29642 -0.05486 -0.00972 0.00052 -0.05087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59" y="-17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47260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                               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solidFill>
                  <a:srgbClr val="0070C0"/>
                </a:solidFill>
              </a:rPr>
              <a:t>б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            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/>
              <a:t>                </a:t>
            </a:r>
            <a:r>
              <a:rPr lang="ru-RU" sz="10400" b="1" dirty="0" smtClean="0"/>
              <a:t>п</a:t>
            </a:r>
            <a:r>
              <a:rPr lang="ru-RU" sz="10400" b="1" dirty="0" smtClean="0">
                <a:solidFill>
                  <a:srgbClr val="FF0000"/>
                </a:solidFill>
              </a:rPr>
              <a:t>о</a:t>
            </a:r>
            <a:r>
              <a:rPr lang="ru-RU" sz="10400" b="1" dirty="0" smtClean="0">
                <a:solidFill>
                  <a:srgbClr val="0070C0"/>
                </a:solidFill>
              </a:rPr>
              <a:t>д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                                    </a:t>
            </a:r>
            <a:r>
              <a:rPr lang="ru-RU" sz="11300" b="1" dirty="0" smtClean="0"/>
              <a:t>на</a:t>
            </a:r>
            <a:r>
              <a:rPr lang="ru-RU" sz="11300" b="1" dirty="0" smtClean="0">
                <a:solidFill>
                  <a:srgbClr val="0070C0"/>
                </a:solidFill>
              </a:rPr>
              <a:t>д</a:t>
            </a:r>
            <a:endParaRPr lang="ru-RU" sz="113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06613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9900"/>
                </a:solidFill>
              </a:rPr>
              <a:t>Произношение приставок</a:t>
            </a:r>
            <a:endParaRPr lang="ru-RU" sz="4800" dirty="0">
              <a:solidFill>
                <a:srgbClr val="0099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47864" y="1340768"/>
            <a:ext cx="194421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331640" y="3212976"/>
            <a:ext cx="194421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1880" y="5016457"/>
            <a:ext cx="2430505" cy="134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22385" y="5016457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75856" y="321297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080" y="1340768"/>
            <a:ext cx="0" cy="6021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Светлана Викторовна\AppData\Local\Microsoft\Windows\Temporary Internet Files\Content.IE5\EUZ7C3HW\MC9002381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944216" cy="8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922385" y="3205602"/>
            <a:ext cx="2250015" cy="73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72400" y="3149352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6800" b="1" dirty="0" smtClean="0">
                <a:solidFill>
                  <a:srgbClr val="FF0000"/>
                </a:solidFill>
              </a:rPr>
              <a:t>ПРИСТАВКИ   </a:t>
            </a:r>
          </a:p>
          <a:p>
            <a:pPr marL="109728" indent="0" algn="ctr">
              <a:buNone/>
            </a:pPr>
            <a:r>
              <a:rPr lang="ru-RU" sz="6800" b="1" dirty="0" smtClean="0">
                <a:solidFill>
                  <a:srgbClr val="0070C0"/>
                </a:solidFill>
              </a:rPr>
              <a:t>ОБ-, ОТ-, ПОД-, НАД-</a:t>
            </a:r>
            <a:r>
              <a:rPr lang="ru-RU" sz="6800" b="1" dirty="0" smtClean="0">
                <a:solidFill>
                  <a:srgbClr val="FF0000"/>
                </a:solidFill>
              </a:rPr>
              <a:t>       </a:t>
            </a:r>
          </a:p>
          <a:p>
            <a:pPr marL="109728" indent="0" algn="ctr">
              <a:buNone/>
            </a:pPr>
            <a:r>
              <a:rPr lang="ru-RU" sz="6800" b="1" dirty="0" smtClean="0">
                <a:solidFill>
                  <a:srgbClr val="FF0000"/>
                </a:solidFill>
              </a:rPr>
              <a:t>ВСЕГДА  ПИШУТСЯ  ОДИНАКОВО.</a:t>
            </a:r>
            <a:endParaRPr lang="ru-RU" sz="6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ПРАВИЛО?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7923</TotalTime>
  <Words>343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18 февраля.</vt:lpstr>
      <vt:lpstr>Чистописание</vt:lpstr>
      <vt:lpstr>О р ф о г р а м м а ?</vt:lpstr>
      <vt:lpstr>О Р Ф О Г Р А М М Ы ?</vt:lpstr>
      <vt:lpstr>З А П О М Н И Т Ь ?</vt:lpstr>
      <vt:lpstr>Приставки об-, от-, под-, над-</vt:lpstr>
      <vt:lpstr>Презентация PowerPoint</vt:lpstr>
      <vt:lpstr>Произношение приставок</vt:lpstr>
      <vt:lpstr>ПРАВИЛО?</vt:lpstr>
      <vt:lpstr>Что это?</vt:lpstr>
      <vt:lpstr>Что это?</vt:lpstr>
      <vt:lpstr>Что это?</vt:lpstr>
      <vt:lpstr>Что это?</vt:lpstr>
      <vt:lpstr>Проверь себя!</vt:lpstr>
      <vt:lpstr>Цель урока: вывести правило правописания приставок       об-, от-, под-, над-  </vt:lpstr>
      <vt:lpstr>КАК  прошёл  урок?</vt:lpstr>
      <vt:lpstr>Д О М А Ш Н Е Е     З А Д А Н И Е</vt:lpstr>
      <vt:lpstr>Желаю успехов!!!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</dc:title>
  <dc:creator>Светлана Викторовна</dc:creator>
  <cp:lastModifiedBy>Саша</cp:lastModifiedBy>
  <cp:revision>49</cp:revision>
  <cp:lastPrinted>2013-02-16T11:38:51Z</cp:lastPrinted>
  <dcterms:created xsi:type="dcterms:W3CDTF">2013-02-07T10:51:44Z</dcterms:created>
  <dcterms:modified xsi:type="dcterms:W3CDTF">2013-02-17T06:08:44Z</dcterms:modified>
</cp:coreProperties>
</file>