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5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77AFE3-83A1-4522-AC1A-95EC13EDC090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72DDDD-8855-4EBD-9CC1-4DA21CABA6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77AFE3-83A1-4522-AC1A-95EC13EDC090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2DDDD-8855-4EBD-9CC1-4DA21CABA6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77AFE3-83A1-4522-AC1A-95EC13EDC090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2DDDD-8855-4EBD-9CC1-4DA21CABA6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77AFE3-83A1-4522-AC1A-95EC13EDC090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2DDDD-8855-4EBD-9CC1-4DA21CABA65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77AFE3-83A1-4522-AC1A-95EC13EDC090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2DDDD-8855-4EBD-9CC1-4DA21CABA65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77AFE3-83A1-4522-AC1A-95EC13EDC090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2DDDD-8855-4EBD-9CC1-4DA21CABA65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77AFE3-83A1-4522-AC1A-95EC13EDC090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2DDDD-8855-4EBD-9CC1-4DA21CABA6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77AFE3-83A1-4522-AC1A-95EC13EDC090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2DDDD-8855-4EBD-9CC1-4DA21CABA65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77AFE3-83A1-4522-AC1A-95EC13EDC090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2DDDD-8855-4EBD-9CC1-4DA21CABA6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77AFE3-83A1-4522-AC1A-95EC13EDC090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2DDDD-8855-4EBD-9CC1-4DA21CABA6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77AFE3-83A1-4522-AC1A-95EC13EDC090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72DDDD-8855-4EBD-9CC1-4DA21CABA65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77AFE3-83A1-4522-AC1A-95EC13EDC090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72DDDD-8855-4EBD-9CC1-4DA21CABA6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Правописание приставок </a:t>
            </a:r>
          </a:p>
          <a:p>
            <a:pPr marL="109728" indent="0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с гласными О, А</a:t>
            </a:r>
          </a:p>
          <a:p>
            <a:pPr marL="109728" indent="0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        о                        а</a:t>
            </a:r>
          </a:p>
          <a:p>
            <a:pPr marL="109728" indent="0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запомнить приставки с гласной О и с гласной А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92211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Русский язык</a:t>
            </a:r>
            <a:endParaRPr lang="ru-RU" sz="5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3501008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63888" y="3501008"/>
            <a:ext cx="0" cy="6480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004048" y="3501008"/>
            <a:ext cx="266429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668344" y="3501008"/>
            <a:ext cx="0" cy="6480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34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68863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9600" b="1" dirty="0" smtClean="0">
                <a:latin typeface="Monotype Corsiva" pitchFamily="66" charset="0"/>
              </a:rPr>
              <a:t>а    е    и    о    я</a:t>
            </a:r>
            <a:endParaRPr lang="ru-RU" sz="9600" b="1" dirty="0" smtClean="0">
              <a:latin typeface="Monotype Corsiva" pitchFamily="66" charset="0"/>
            </a:endParaRPr>
          </a:p>
          <a:p>
            <a:pPr marL="109728" indent="0">
              <a:buNone/>
            </a:pPr>
            <a:r>
              <a:rPr lang="ru-RU" sz="9000" dirty="0" smtClean="0">
                <a:latin typeface="Monotype Corsiva" pitchFamily="66" charset="0"/>
              </a:rPr>
              <a:t>м</a:t>
            </a:r>
            <a:r>
              <a:rPr lang="ru-RU" sz="9000" dirty="0" smtClean="0">
                <a:solidFill>
                  <a:srgbClr val="FF0000"/>
                </a:solidFill>
                <a:latin typeface="Monotype Corsiva" pitchFamily="66" charset="0"/>
              </a:rPr>
              <a:t>а</a:t>
            </a:r>
            <a:r>
              <a:rPr lang="ru-RU" sz="9000" dirty="0" smtClean="0">
                <a:latin typeface="Monotype Corsiva" pitchFamily="66" charset="0"/>
              </a:rPr>
              <a:t>л</a:t>
            </a:r>
            <a:r>
              <a:rPr lang="ru-RU" sz="9000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9000" dirty="0" smtClean="0">
                <a:latin typeface="Monotype Corsiva" pitchFamily="66" charset="0"/>
              </a:rPr>
              <a:t>ньк</a:t>
            </a:r>
            <a:r>
              <a:rPr lang="ru-RU" sz="9000" dirty="0" smtClean="0">
                <a:solidFill>
                  <a:srgbClr val="FF0000"/>
                </a:solidFill>
                <a:latin typeface="Monotype Corsiva" pitchFamily="66" charset="0"/>
              </a:rPr>
              <a:t>ая</a:t>
            </a:r>
            <a:r>
              <a:rPr lang="ru-RU" sz="9000" dirty="0" smtClean="0">
                <a:latin typeface="Monotype Corsiva" pitchFamily="66" charset="0"/>
              </a:rPr>
              <a:t>  д</a:t>
            </a:r>
            <a:r>
              <a:rPr lang="ru-RU" sz="9000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9000" dirty="0" smtClean="0">
                <a:latin typeface="Monotype Corsiva" pitchFamily="66" charset="0"/>
              </a:rPr>
              <a:t>чк</a:t>
            </a:r>
            <a:r>
              <a:rPr lang="ru-RU" sz="9000" dirty="0" smtClean="0">
                <a:solidFill>
                  <a:srgbClr val="FF0000"/>
                </a:solidFill>
                <a:latin typeface="Monotype Corsiva" pitchFamily="66" charset="0"/>
              </a:rPr>
              <a:t>а</a:t>
            </a:r>
            <a:r>
              <a:rPr lang="ru-RU" sz="9000" dirty="0" smtClean="0">
                <a:latin typeface="Monotype Corsiva" pitchFamily="66" charset="0"/>
              </a:rPr>
              <a:t>  б</a:t>
            </a:r>
            <a:r>
              <a:rPr lang="ru-RU" sz="9000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9000" dirty="0" smtClean="0">
                <a:latin typeface="Monotype Corsiva" pitchFamily="66" charset="0"/>
              </a:rPr>
              <a:t>льш</a:t>
            </a:r>
            <a:r>
              <a:rPr lang="ru-RU" sz="9000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9000" dirty="0" smtClean="0">
                <a:latin typeface="Monotype Corsiva" pitchFamily="66" charset="0"/>
              </a:rPr>
              <a:t>й  с</a:t>
            </a:r>
            <a:r>
              <a:rPr lang="ru-RU" sz="9000" dirty="0" smtClean="0">
                <a:solidFill>
                  <a:srgbClr val="FF0000"/>
                </a:solidFill>
                <a:latin typeface="Monotype Corsiva" pitchFamily="66" charset="0"/>
              </a:rPr>
              <a:t>ы</a:t>
            </a:r>
            <a:r>
              <a:rPr lang="ru-RU" sz="9000" dirty="0" smtClean="0">
                <a:latin typeface="Monotype Corsiva" pitchFamily="66" charset="0"/>
              </a:rPr>
              <a:t>н</a:t>
            </a:r>
            <a:r>
              <a:rPr lang="ru-RU" sz="9000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9000" dirty="0" smtClean="0">
                <a:latin typeface="Monotype Corsiva" pitchFamily="66" charset="0"/>
              </a:rPr>
              <a:t>ч</a:t>
            </a:r>
            <a:r>
              <a:rPr lang="ru-RU" sz="9000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9000" dirty="0" smtClean="0">
                <a:latin typeface="Monotype Corsiva" pitchFamily="66" charset="0"/>
              </a:rPr>
              <a:t>к</a:t>
            </a:r>
          </a:p>
          <a:p>
            <a:pPr marL="109728" indent="0" algn="ctr">
              <a:buNone/>
            </a:pPr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ОРФОГРАММЫ?</a:t>
            </a:r>
            <a:endParaRPr lang="ru-RU" sz="8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Чистописание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46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Autofit/>
          </a:bodyPr>
          <a:lstStyle/>
          <a:p>
            <a:r>
              <a:rPr lang="ru-RU" sz="8000" dirty="0" smtClean="0">
                <a:latin typeface="Monotype Corsiva" pitchFamily="66" charset="0"/>
              </a:rPr>
              <a:t>(</a:t>
            </a:r>
            <a:r>
              <a:rPr lang="ru-RU" sz="8000" dirty="0" smtClean="0">
                <a:solidFill>
                  <a:srgbClr val="FF0000"/>
                </a:solidFill>
                <a:latin typeface="Monotype Corsiva" pitchFamily="66" charset="0"/>
              </a:rPr>
              <a:t>Без</a:t>
            </a:r>
            <a:r>
              <a:rPr lang="ru-RU" sz="8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) </a:t>
            </a:r>
            <a:r>
              <a:rPr lang="ru-RU" sz="8000" dirty="0" smtClean="0">
                <a:latin typeface="Monotype Corsiva" pitchFamily="66" charset="0"/>
              </a:rPr>
              <a:t>труда не (</a:t>
            </a:r>
            <a:r>
              <a:rPr lang="ru-RU" sz="8000" dirty="0" smtClean="0">
                <a:solidFill>
                  <a:srgbClr val="FF0000"/>
                </a:solidFill>
                <a:latin typeface="Monotype Corsiva" pitchFamily="66" charset="0"/>
              </a:rPr>
              <a:t>вы</a:t>
            </a:r>
            <a:r>
              <a:rPr lang="ru-RU" sz="8000" dirty="0" smtClean="0">
                <a:latin typeface="Monotype Corsiva" pitchFamily="66" charset="0"/>
              </a:rPr>
              <a:t>)тащишь и рыбку (</a:t>
            </a:r>
            <a:r>
              <a:rPr lang="ru-RU" sz="8000" dirty="0" smtClean="0">
                <a:solidFill>
                  <a:srgbClr val="FF0000"/>
                </a:solidFill>
                <a:latin typeface="Monotype Corsiva" pitchFamily="66" charset="0"/>
              </a:rPr>
              <a:t>из</a:t>
            </a:r>
            <a:r>
              <a:rPr lang="ru-RU" sz="8000" dirty="0" smtClean="0">
                <a:latin typeface="Monotype Corsiva" pitchFamily="66" charset="0"/>
              </a:rPr>
              <a:t>) пруда.</a:t>
            </a:r>
            <a:endParaRPr lang="ru-RU" sz="8000" dirty="0">
              <a:latin typeface="Monotype Corsiva" pitchFamily="66" charset="0"/>
            </a:endParaRPr>
          </a:p>
        </p:txBody>
      </p:sp>
      <p:pic>
        <p:nvPicPr>
          <p:cNvPr id="5122" name="Picture 2" descr="C:\Users\Светлана Викторовна\AppData\Local\Microsoft\Windows\Temporary Internet Files\Content.IE5\I63F7OTC\MC90015010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96952"/>
            <a:ext cx="3352880" cy="343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Светлана Викторовна\AppData\Local\Microsoft\Windows\Temporary Internet Files\Content.IE5\EUZ7C3HW\MC9001497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17032"/>
            <a:ext cx="3888432" cy="244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11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4726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sz="4400" dirty="0">
                <a:solidFill>
                  <a:srgbClr val="0070C0"/>
                </a:solidFill>
              </a:rPr>
              <a:t>п</a:t>
            </a:r>
            <a:r>
              <a:rPr lang="ru-RU" sz="4400" dirty="0" smtClean="0">
                <a:solidFill>
                  <a:srgbClr val="0070C0"/>
                </a:solidFill>
              </a:rPr>
              <a:t> . </a:t>
            </a:r>
            <a:r>
              <a:rPr lang="ru-RU" sz="4400" dirty="0" err="1" smtClean="0">
                <a:solidFill>
                  <a:srgbClr val="0070C0"/>
                </a:solidFill>
              </a:rPr>
              <a:t>дбородок</a:t>
            </a:r>
            <a:r>
              <a:rPr lang="ru-RU" sz="4400" dirty="0" smtClean="0">
                <a:solidFill>
                  <a:srgbClr val="0070C0"/>
                </a:solidFill>
              </a:rPr>
              <a:t> - борода</a:t>
            </a:r>
          </a:p>
          <a:p>
            <a:pPr marL="109728" indent="0">
              <a:buNone/>
            </a:pPr>
            <a:r>
              <a:rPr lang="ru-RU" sz="4400" dirty="0" err="1">
                <a:solidFill>
                  <a:srgbClr val="0070C0"/>
                </a:solidFill>
              </a:rPr>
              <a:t>п</a:t>
            </a:r>
            <a:r>
              <a:rPr lang="ru-RU" sz="4400" dirty="0" err="1" smtClean="0">
                <a:solidFill>
                  <a:srgbClr val="0070C0"/>
                </a:solidFill>
              </a:rPr>
              <a:t>р</a:t>
            </a:r>
            <a:r>
              <a:rPr lang="ru-RU" sz="4400" dirty="0" smtClean="0">
                <a:solidFill>
                  <a:srgbClr val="0070C0"/>
                </a:solidFill>
              </a:rPr>
              <a:t> . водник – водит</a:t>
            </a:r>
          </a:p>
          <a:p>
            <a:pPr marL="109728" indent="0">
              <a:buNone/>
            </a:pPr>
            <a:r>
              <a:rPr lang="ru-RU" sz="4400" dirty="0">
                <a:solidFill>
                  <a:srgbClr val="0070C0"/>
                </a:solidFill>
              </a:rPr>
              <a:t>п</a:t>
            </a:r>
            <a:r>
              <a:rPr lang="ru-RU" sz="4400" dirty="0" smtClean="0">
                <a:solidFill>
                  <a:srgbClr val="0070C0"/>
                </a:solidFill>
              </a:rPr>
              <a:t>росо – </a:t>
            </a:r>
            <a:r>
              <a:rPr lang="ru-RU" sz="4400" dirty="0" err="1" smtClean="0">
                <a:solidFill>
                  <a:srgbClr val="0070C0"/>
                </a:solidFill>
              </a:rPr>
              <a:t>просовик</a:t>
            </a:r>
            <a:r>
              <a:rPr lang="ru-RU" sz="4400" dirty="0" smtClean="0">
                <a:solidFill>
                  <a:srgbClr val="0070C0"/>
                </a:solidFill>
              </a:rPr>
              <a:t> </a:t>
            </a:r>
          </a:p>
          <a:p>
            <a:pPr marL="109728" indent="0">
              <a:buNone/>
            </a:pPr>
            <a:r>
              <a:rPr lang="ru-RU" sz="4400" dirty="0">
                <a:solidFill>
                  <a:srgbClr val="0070C0"/>
                </a:solidFill>
              </a:rPr>
              <a:t>п</a:t>
            </a:r>
            <a:r>
              <a:rPr lang="ru-RU" sz="4400" dirty="0" smtClean="0">
                <a:solidFill>
                  <a:srgbClr val="0070C0"/>
                </a:solidFill>
              </a:rPr>
              <a:t> . </a:t>
            </a:r>
            <a:r>
              <a:rPr lang="ru-RU" sz="4400" dirty="0" err="1" smtClean="0">
                <a:solidFill>
                  <a:srgbClr val="0070C0"/>
                </a:solidFill>
              </a:rPr>
              <a:t>стель</a:t>
            </a:r>
            <a:r>
              <a:rPr lang="ru-RU" sz="4400" dirty="0" smtClean="0">
                <a:solidFill>
                  <a:srgbClr val="0070C0"/>
                </a:solidFill>
              </a:rPr>
              <a:t> – стелить </a:t>
            </a:r>
          </a:p>
          <a:p>
            <a:pPr marL="109728" indent="0">
              <a:buNone/>
            </a:pPr>
            <a:r>
              <a:rPr lang="ru-RU" sz="4400" dirty="0" err="1">
                <a:solidFill>
                  <a:srgbClr val="0070C0"/>
                </a:solidFill>
              </a:rPr>
              <a:t>о</a:t>
            </a:r>
            <a:r>
              <a:rPr lang="ru-RU" sz="4400" dirty="0" err="1" smtClean="0">
                <a:solidFill>
                  <a:srgbClr val="0070C0"/>
                </a:solidFill>
              </a:rPr>
              <a:t>печ</a:t>
            </a:r>
            <a:r>
              <a:rPr lang="ru-RU" sz="4400" dirty="0" smtClean="0">
                <a:solidFill>
                  <a:srgbClr val="0070C0"/>
                </a:solidFill>
              </a:rPr>
              <a:t> . </a:t>
            </a:r>
            <a:r>
              <a:rPr lang="ru-RU" sz="4400" dirty="0" err="1" smtClean="0">
                <a:solidFill>
                  <a:srgbClr val="0070C0"/>
                </a:solidFill>
              </a:rPr>
              <a:t>тка</a:t>
            </a:r>
            <a:r>
              <a:rPr lang="ru-RU" sz="4400" dirty="0" smtClean="0">
                <a:solidFill>
                  <a:srgbClr val="0070C0"/>
                </a:solidFill>
              </a:rPr>
              <a:t> – печать</a:t>
            </a:r>
          </a:p>
          <a:p>
            <a:pPr marL="109728" indent="0">
              <a:buNone/>
            </a:pPr>
            <a:r>
              <a:rPr lang="ru-RU" sz="4400" dirty="0" err="1">
                <a:solidFill>
                  <a:srgbClr val="0070C0"/>
                </a:solidFill>
              </a:rPr>
              <a:t>з</a:t>
            </a:r>
            <a:r>
              <a:rPr lang="ru-RU" sz="4400" dirty="0" err="1" smtClean="0">
                <a:solidFill>
                  <a:srgbClr val="0070C0"/>
                </a:solidFill>
              </a:rPr>
              <a:t>в</a:t>
            </a:r>
            <a:r>
              <a:rPr lang="ru-RU" sz="4400" dirty="0" smtClean="0">
                <a:solidFill>
                  <a:srgbClr val="0070C0"/>
                </a:solidFill>
              </a:rPr>
              <a:t> . </a:t>
            </a:r>
            <a:r>
              <a:rPr lang="ru-RU" sz="4400" dirty="0" err="1">
                <a:solidFill>
                  <a:srgbClr val="0070C0"/>
                </a:solidFill>
              </a:rPr>
              <a:t>н</a:t>
            </a:r>
            <a:r>
              <a:rPr lang="ru-RU" sz="4400" dirty="0" err="1" smtClean="0">
                <a:solidFill>
                  <a:srgbClr val="0070C0"/>
                </a:solidFill>
              </a:rPr>
              <a:t>оч</a:t>
            </a:r>
            <a:r>
              <a:rPr lang="ru-RU" sz="4400" dirty="0" smtClean="0">
                <a:solidFill>
                  <a:srgbClr val="0070C0"/>
                </a:solidFill>
              </a:rPr>
              <a:t> . к -  звон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№ 120 на с.74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37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sz="4400" dirty="0" smtClean="0"/>
              <a:t>1. Находится в корне слова</a:t>
            </a:r>
          </a:p>
          <a:p>
            <a:pPr marL="109728" indent="0">
              <a:buNone/>
            </a:pPr>
            <a:r>
              <a:rPr lang="ru-RU" sz="4400" dirty="0" smtClean="0"/>
              <a:t>2. Требует применения правил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Нужно запомнить правописание гласных в приставках!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Орфограмма?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6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 smtClean="0"/>
              <a:t>        </a:t>
            </a:r>
            <a:r>
              <a:rPr lang="ru-RU" sz="6000" b="1" dirty="0" smtClean="0">
                <a:solidFill>
                  <a:srgbClr val="FF0000"/>
                </a:solidFill>
              </a:rPr>
              <a:t>о                  а</a:t>
            </a:r>
          </a:p>
          <a:p>
            <a:pPr marL="109728" indent="0">
              <a:buNone/>
            </a:pPr>
            <a:r>
              <a:rPr lang="ru-RU" sz="3600" b="1" dirty="0" smtClean="0">
                <a:solidFill>
                  <a:srgbClr val="009900"/>
                </a:solidFill>
              </a:rPr>
              <a:t> </a:t>
            </a:r>
            <a:r>
              <a:rPr lang="ru-RU" sz="4400" b="1" dirty="0" smtClean="0">
                <a:solidFill>
                  <a:srgbClr val="009900"/>
                </a:solidFill>
              </a:rPr>
              <a:t>По-    До-              На- </a:t>
            </a:r>
          </a:p>
          <a:p>
            <a:pPr marL="109728" indent="0">
              <a:buNone/>
            </a:pPr>
            <a:r>
              <a:rPr lang="ru-RU" sz="4400" b="1" dirty="0" smtClean="0">
                <a:solidFill>
                  <a:srgbClr val="009900"/>
                </a:solidFill>
              </a:rPr>
              <a:t> Под-  Подо-          За-</a:t>
            </a:r>
          </a:p>
          <a:p>
            <a:pPr marL="109728" indent="0">
              <a:buNone/>
            </a:pPr>
            <a:r>
              <a:rPr lang="ru-RU" sz="4400" b="1" dirty="0">
                <a:solidFill>
                  <a:srgbClr val="009900"/>
                </a:solidFill>
              </a:rPr>
              <a:t> </a:t>
            </a:r>
            <a:r>
              <a:rPr lang="ru-RU" sz="4400" b="1" dirty="0" smtClean="0">
                <a:solidFill>
                  <a:srgbClr val="009900"/>
                </a:solidFill>
              </a:rPr>
              <a:t>От-    Об-              Над-</a:t>
            </a:r>
          </a:p>
          <a:p>
            <a:pPr marL="109728" indent="0">
              <a:buNone/>
            </a:pPr>
            <a:r>
              <a:rPr lang="ru-RU" sz="4400" b="1" dirty="0" smtClean="0">
                <a:solidFill>
                  <a:srgbClr val="009900"/>
                </a:solidFill>
              </a:rPr>
              <a:t> Про-  Ото-</a:t>
            </a:r>
          </a:p>
          <a:p>
            <a:pPr marL="109728" indent="0">
              <a:buNone/>
            </a:pPr>
            <a:r>
              <a:rPr lang="ru-RU" sz="4400" b="1" dirty="0" smtClean="0">
                <a:solidFill>
                  <a:srgbClr val="009900"/>
                </a:solidFill>
              </a:rPr>
              <a:t> Обо-  Со- </a:t>
            </a:r>
          </a:p>
          <a:p>
            <a:pPr marL="109728" indent="0">
              <a:buNone/>
            </a:pPr>
            <a:r>
              <a:rPr lang="ru-RU" sz="4400" b="1" dirty="0" smtClean="0">
                <a:solidFill>
                  <a:srgbClr val="009900"/>
                </a:solidFill>
              </a:rPr>
              <a:t>           О-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Где О?                 Где А?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87624" y="1484784"/>
            <a:ext cx="194421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580112" y="1484784"/>
            <a:ext cx="1872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31840" y="1484784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452320" y="1484784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49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052736"/>
            <a:ext cx="8507288" cy="547260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1.</a:t>
            </a:r>
            <a:r>
              <a:rPr lang="ru-RU" sz="3600" dirty="0" smtClean="0">
                <a:solidFill>
                  <a:srgbClr val="0070C0"/>
                </a:solidFill>
              </a:rPr>
              <a:t> Определить, в какой части слова находится гласная?</a:t>
            </a:r>
          </a:p>
          <a:p>
            <a:pPr marL="109728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2.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009900"/>
                </a:solidFill>
              </a:rPr>
              <a:t>Подобрать однокоренные слова</a:t>
            </a:r>
          </a:p>
          <a:p>
            <a:pPr marL="109728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3.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C00000"/>
                </a:solidFill>
              </a:rPr>
              <a:t>Если гласная в приставке нужно вспомнить правописание приставок</a:t>
            </a:r>
          </a:p>
          <a:p>
            <a:pPr marL="109728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4.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7030A0"/>
                </a:solidFill>
              </a:rPr>
              <a:t>Если гласная в корне нужно подобрать проверочное слово или</a:t>
            </a:r>
          </a:p>
          <a:p>
            <a:pPr marL="109728" indent="0">
              <a:buNone/>
            </a:pP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rgbClr val="7030A0"/>
                </a:solidFill>
              </a:rPr>
              <a:t>           вспомнить словарь.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 правильно написать гласную?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27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7968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Упражнение №122 на с. 75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5013176"/>
            <a:ext cx="4040188" cy="115902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ГЛАСНАЯ</a:t>
            </a:r>
            <a:r>
              <a:rPr lang="ru-RU" sz="3200" dirty="0" smtClean="0"/>
              <a:t> в КОРНЕ  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5026" y="4149080"/>
            <a:ext cx="4041775" cy="202312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ГЛАСНАЯ</a:t>
            </a:r>
            <a:r>
              <a:rPr lang="ru-RU" sz="4400" dirty="0" smtClean="0"/>
              <a:t> в ПРИСТАВКЕ</a:t>
            </a:r>
            <a:endParaRPr lang="ru-RU" sz="44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196752"/>
            <a:ext cx="4040188" cy="424847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В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>
                <a:solidFill>
                  <a:srgbClr val="00B050"/>
                </a:solidFill>
              </a:rPr>
              <a:t>РОБЕЙ</a:t>
            </a:r>
          </a:p>
          <a:p>
            <a:pPr marL="109728" indent="0"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ЗВ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>
                <a:solidFill>
                  <a:srgbClr val="00B050"/>
                </a:solidFill>
              </a:rPr>
              <a:t>РЕЙ</a:t>
            </a:r>
          </a:p>
          <a:p>
            <a:pPr marL="109728" indent="0"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Л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>
                <a:solidFill>
                  <a:srgbClr val="00B050"/>
                </a:solidFill>
              </a:rPr>
              <a:t>СИЦЫ</a:t>
            </a:r>
          </a:p>
          <a:p>
            <a:pPr marL="109728" indent="0"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М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>
                <a:solidFill>
                  <a:srgbClr val="00B050"/>
                </a:solidFill>
              </a:rPr>
              <a:t>РЖА</a:t>
            </a:r>
          </a:p>
          <a:p>
            <a:pPr marL="109728" indent="0"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В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>
                <a:solidFill>
                  <a:srgbClr val="00B050"/>
                </a:solidFill>
              </a:rPr>
              <a:t>ДИЦЫ</a:t>
            </a:r>
          </a:p>
          <a:p>
            <a:pPr marL="109728" indent="0"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Ч</a:t>
            </a:r>
            <a:r>
              <a:rPr lang="ru-RU" sz="4400" dirty="0" smtClean="0">
                <a:solidFill>
                  <a:srgbClr val="FF0000"/>
                </a:solidFill>
              </a:rPr>
              <a:t>У</a:t>
            </a:r>
            <a:r>
              <a:rPr lang="ru-RU" sz="4400" dirty="0" smtClean="0">
                <a:solidFill>
                  <a:srgbClr val="00B050"/>
                </a:solidFill>
              </a:rPr>
              <a:t>ТЬ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283968" y="1124744"/>
            <a:ext cx="4608512" cy="426131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400" dirty="0" smtClean="0"/>
              <a:t>П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ОБЕДАЛ</a:t>
            </a:r>
          </a:p>
          <a:p>
            <a:pPr marL="109728" indent="0">
              <a:buNone/>
            </a:pPr>
            <a:r>
              <a:rPr lang="ru-RU" sz="4400" dirty="0" smtClean="0"/>
              <a:t>П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ДКРЕПИЛСЯ</a:t>
            </a:r>
          </a:p>
          <a:p>
            <a:pPr marL="109728" indent="0">
              <a:buNone/>
            </a:pPr>
            <a:r>
              <a:rPr lang="ru-RU" sz="4400" dirty="0" smtClean="0"/>
              <a:t>П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ПИЛ</a:t>
            </a:r>
          </a:p>
          <a:p>
            <a:pPr marL="109728" indent="0">
              <a:buNone/>
            </a:pPr>
            <a:r>
              <a:rPr lang="ru-RU" sz="4400" dirty="0" smtClean="0"/>
              <a:t>ПР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ГЛОТИЛ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811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076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ДОМАШНЕЕ    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!!!!!!!!!!!!!!!!!!!!!!!!!!!!!!!!!!!!!!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????????????????????????????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6000" dirty="0" smtClean="0">
                <a:solidFill>
                  <a:srgbClr val="0070C0"/>
                </a:solidFill>
              </a:rPr>
              <a:t>С. 75, упр. 121, 7 слов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124744"/>
            <a:ext cx="4041775" cy="4261313"/>
          </a:xfrm>
        </p:spPr>
        <p:txBody>
          <a:bodyPr/>
          <a:lstStyle/>
          <a:p>
            <a:pPr marL="109728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ОРФОГРАММЫ</a:t>
            </a:r>
          </a:p>
          <a:p>
            <a:pPr marL="109728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ПРИСТАВКИ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marL="109728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СУФФИКСЫ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marL="109728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ГЛАСНЫЕ ПОДЧЕРКНУТЬ</a:t>
            </a:r>
          </a:p>
        </p:txBody>
      </p:sp>
      <p:sp>
        <p:nvSpPr>
          <p:cNvPr id="7" name="Дуга 6"/>
          <p:cNvSpPr/>
          <p:nvPr/>
        </p:nvSpPr>
        <p:spPr>
          <a:xfrm>
            <a:off x="5246679" y="1721512"/>
            <a:ext cx="1205449" cy="701902"/>
          </a:xfrm>
          <a:prstGeom prst="arc">
            <a:avLst>
              <a:gd name="adj1" fmla="val 11342078"/>
              <a:gd name="adj2" fmla="val 21340711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049822" y="2622861"/>
            <a:ext cx="120544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230845" y="2603434"/>
            <a:ext cx="0" cy="3600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453070" y="3301128"/>
            <a:ext cx="375672" cy="5270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7049822" y="3301128"/>
            <a:ext cx="464162" cy="5270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76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7521</TotalTime>
  <Words>221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Русский язык</vt:lpstr>
      <vt:lpstr>Чистописание</vt:lpstr>
      <vt:lpstr>(Без) труда не (вы)тащишь и рыбку (из) пруда.</vt:lpstr>
      <vt:lpstr>Упражнение № 120 на с.74</vt:lpstr>
      <vt:lpstr>Орфограмма?</vt:lpstr>
      <vt:lpstr>Где О?                 Где А?</vt:lpstr>
      <vt:lpstr>Как правильно написать гласную?</vt:lpstr>
      <vt:lpstr>Упражнение №122 на с. 75</vt:lpstr>
      <vt:lpstr>ДОМАШНЕЕ     ЗАДАНИЕ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Фабрика</dc:title>
  <dc:creator>Светлана Викторовна</dc:creator>
  <cp:lastModifiedBy>Светлана Викторовна</cp:lastModifiedBy>
  <cp:revision>15</cp:revision>
  <dcterms:created xsi:type="dcterms:W3CDTF">2013-02-07T10:51:44Z</dcterms:created>
  <dcterms:modified xsi:type="dcterms:W3CDTF">2013-02-14T06:12:26Z</dcterms:modified>
</cp:coreProperties>
</file>