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87" r:id="rId2"/>
    <p:sldId id="260" r:id="rId3"/>
    <p:sldId id="269" r:id="rId4"/>
    <p:sldId id="261" r:id="rId5"/>
    <p:sldId id="282" r:id="rId6"/>
    <p:sldId id="270" r:id="rId7"/>
    <p:sldId id="271" r:id="rId8"/>
    <p:sldId id="272" r:id="rId9"/>
    <p:sldId id="290" r:id="rId10"/>
    <p:sldId id="273" r:id="rId11"/>
    <p:sldId id="276" r:id="rId12"/>
    <p:sldId id="277" r:id="rId13"/>
    <p:sldId id="278" r:id="rId14"/>
    <p:sldId id="279" r:id="rId15"/>
    <p:sldId id="292" r:id="rId16"/>
    <p:sldId id="281" r:id="rId1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897" autoAdjust="0"/>
  </p:normalViewPr>
  <p:slideViewPr>
    <p:cSldViewPr>
      <p:cViewPr varScale="1">
        <p:scale>
          <a:sx n="71" d="100"/>
          <a:sy n="71" d="100"/>
        </p:scale>
        <p:origin x="-4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ED422-AB71-4C38-AC56-43F3C87B6313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652AE-88AE-4CA6-8B13-10BEF73D6B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652AE-88AE-4CA6-8B13-10BEF73D6B0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652AE-88AE-4CA6-8B13-10BEF73D6B0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652AE-88AE-4CA6-8B13-10BEF73D6B0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652AE-88AE-4CA6-8B13-10BEF73D6B0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925D7-1150-4FDA-8E7D-ED2053598CCC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9ED78-1076-44AE-B1AE-AF2EF71A42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EB8D90F"/>
          <p:cNvPicPr>
            <a:picLocks noChangeAspect="1" noChangeArrowheads="1"/>
          </p:cNvPicPr>
          <p:nvPr/>
        </p:nvPicPr>
        <p:blipFill>
          <a:blip r:embed="rId2" cstate="print">
            <a:lum bright="-10000"/>
          </a:blip>
          <a:srcRect l="21845" r="19902"/>
          <a:stretch>
            <a:fillRect/>
          </a:stretch>
        </p:blipFill>
        <p:spPr bwMode="auto">
          <a:xfrm>
            <a:off x="422632" y="857231"/>
            <a:ext cx="3561326" cy="40005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 prst="riblet"/>
            <a:contourClr>
              <a:srgbClr val="969696"/>
            </a:contourClr>
          </a:sp3d>
        </p:spPr>
      </p:pic>
      <p:sp>
        <p:nvSpPr>
          <p:cNvPr id="4" name="Блок-схема: альтернативный процесс 3"/>
          <p:cNvSpPr/>
          <p:nvPr/>
        </p:nvSpPr>
        <p:spPr>
          <a:xfrm>
            <a:off x="2915816" y="4509120"/>
            <a:ext cx="5929354" cy="1500198"/>
          </a:xfrm>
          <a:prstGeom prst="flowChartAlternate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УЧИТЕЛЬ НАЧАЛЬНЫХ КЛАССОВ</a:t>
            </a: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МОУ    СОШ №1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1844824"/>
            <a:ext cx="47149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ГУЗЕНКО  </a:t>
            </a:r>
          </a:p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</a:rPr>
              <a:t>ИРИНА  ЮРЬЕВНА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Собралась Весна в гости в северные края. Всю зиму провела с перелётными птицами на юг. По </a:t>
            </a:r>
            <a:r>
              <a:rPr lang="ru-RU" sz="3600" dirty="0" err="1" smtClean="0"/>
              <a:t>голубой</a:t>
            </a:r>
            <a:r>
              <a:rPr lang="ru-RU" sz="3600" dirty="0" smtClean="0"/>
              <a:t> гладь, в небо, бежало пушистое облачко. Весна взобралась на него и полетела. На земле все ждут весну. Весна спустилась на землю. Выбежала из норка полевая мышь. Треснул на речка лёд. Здравствуй, Весна!</a:t>
            </a:r>
            <a:endParaRPr lang="ru-RU" sz="3600" dirty="0"/>
          </a:p>
        </p:txBody>
      </p:sp>
      <p:sp>
        <p:nvSpPr>
          <p:cNvPr id="9" name="Минус 8"/>
          <p:cNvSpPr/>
          <p:nvPr/>
        </p:nvSpPr>
        <p:spPr>
          <a:xfrm>
            <a:off x="7358082" y="2214554"/>
            <a:ext cx="1285884" cy="214314"/>
          </a:xfrm>
          <a:prstGeom prst="mathMinus">
            <a:avLst>
              <a:gd name="adj1" fmla="val 3040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0" name="Минус 9"/>
          <p:cNvSpPr/>
          <p:nvPr/>
        </p:nvSpPr>
        <p:spPr>
          <a:xfrm>
            <a:off x="2714612" y="2214554"/>
            <a:ext cx="857256" cy="214314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4" name="Минус 13"/>
          <p:cNvSpPr/>
          <p:nvPr/>
        </p:nvSpPr>
        <p:spPr>
          <a:xfrm>
            <a:off x="5786446" y="2214554"/>
            <a:ext cx="1500198" cy="214314"/>
          </a:xfrm>
          <a:prstGeom prst="mathMinus">
            <a:avLst>
              <a:gd name="adj1" fmla="val 2352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5" name="Минус 14"/>
          <p:cNvSpPr/>
          <p:nvPr/>
        </p:nvSpPr>
        <p:spPr>
          <a:xfrm>
            <a:off x="5072066" y="4357694"/>
            <a:ext cx="1571636" cy="285752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6" name="Минус 15"/>
          <p:cNvSpPr/>
          <p:nvPr/>
        </p:nvSpPr>
        <p:spPr>
          <a:xfrm>
            <a:off x="3929058" y="4857760"/>
            <a:ext cx="1571636" cy="357190"/>
          </a:xfrm>
          <a:prstGeom prst="mathMinus">
            <a:avLst>
              <a:gd name="adj1" fmla="val 2352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929058" y="357166"/>
            <a:ext cx="1857388" cy="428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1643050"/>
            <a:ext cx="150019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М.Р., 2 СКЛ.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1571612"/>
            <a:ext cx="150019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Ж.Р., 3 СКЛ.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43768" y="1571612"/>
            <a:ext cx="157163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СР.Р., 2 СКЛ.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714876" y="3857628"/>
            <a:ext cx="157163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Ж.Р., 1 СКЛ.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500430" y="4500570"/>
            <a:ext cx="142876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Ж.Р., 1 СКЛ.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500694" y="214290"/>
            <a:ext cx="642942" cy="7143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858016" y="357166"/>
            <a:ext cx="428628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572132" y="571480"/>
            <a:ext cx="428628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5500694" y="571480"/>
            <a:ext cx="35719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sz="28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357554" y="1571612"/>
            <a:ext cx="71438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П.п.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7554" y="1643050"/>
            <a:ext cx="357190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Е</a:t>
            </a:r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929058" y="1857364"/>
            <a:ext cx="500066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715140" y="1428736"/>
            <a:ext cx="571504" cy="7000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Д.п.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643702" y="1714488"/>
            <a:ext cx="283472" cy="8543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И</a:t>
            </a:r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8501058" y="1428736"/>
            <a:ext cx="642942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П.п.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8072462" y="1714488"/>
            <a:ext cx="428628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Е</a:t>
            </a:r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072198" y="3786190"/>
            <a:ext cx="571504" cy="5000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Р.п.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6072198" y="3929066"/>
            <a:ext cx="446298" cy="70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И</a:t>
            </a:r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643438" y="4286256"/>
            <a:ext cx="642942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П.п.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929190" y="4429132"/>
            <a:ext cx="357190" cy="9001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800" b="1" dirty="0" smtClean="0">
                <a:solidFill>
                  <a:srgbClr val="C00000"/>
                </a:solidFill>
                <a:latin typeface="Arial Black" pitchFamily="34" charset="0"/>
              </a:rPr>
              <a:t>Е</a:t>
            </a:r>
            <a:endParaRPr lang="ru-RU" sz="28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25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birch_s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85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14290"/>
            <a:ext cx="6972320" cy="78581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ПОЯВИЛИСЬ НА ВЕТКАХ</a:t>
            </a:r>
            <a:endParaRPr lang="ru-RU" b="1" dirty="0">
              <a:ln w="12700"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0" y="5877272"/>
            <a:ext cx="1500198" cy="71438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err="1" smtClean="0"/>
              <a:t>одуш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Облако 6"/>
          <p:cNvSpPr/>
          <p:nvPr/>
        </p:nvSpPr>
        <p:spPr>
          <a:xfrm>
            <a:off x="0" y="4221088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Т.п.</a:t>
            </a:r>
            <a:endParaRPr lang="ru-RU" sz="2400" dirty="0"/>
          </a:p>
        </p:txBody>
      </p:sp>
      <p:sp>
        <p:nvSpPr>
          <p:cNvPr id="8" name="Облако 7"/>
          <p:cNvSpPr/>
          <p:nvPr/>
        </p:nvSpPr>
        <p:spPr>
          <a:xfrm>
            <a:off x="0" y="3645024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П.п.</a:t>
            </a:r>
            <a:endParaRPr lang="ru-RU" sz="2400" dirty="0"/>
          </a:p>
        </p:txBody>
      </p:sp>
      <p:sp>
        <p:nvSpPr>
          <p:cNvPr id="9" name="Облако 8"/>
          <p:cNvSpPr/>
          <p:nvPr/>
        </p:nvSpPr>
        <p:spPr>
          <a:xfrm>
            <a:off x="7643834" y="4500570"/>
            <a:ext cx="128588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Д.п.</a:t>
            </a:r>
            <a:endParaRPr lang="ru-RU" sz="2400" dirty="0"/>
          </a:p>
        </p:txBody>
      </p:sp>
      <p:sp>
        <p:nvSpPr>
          <p:cNvPr id="10" name="Облако 9"/>
          <p:cNvSpPr/>
          <p:nvPr/>
        </p:nvSpPr>
        <p:spPr>
          <a:xfrm>
            <a:off x="7715272" y="3857628"/>
            <a:ext cx="1214446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В.п.</a:t>
            </a:r>
            <a:endParaRPr lang="ru-RU" sz="2400" dirty="0"/>
          </a:p>
        </p:txBody>
      </p:sp>
      <p:sp>
        <p:nvSpPr>
          <p:cNvPr id="11" name="Облако 10"/>
          <p:cNvSpPr/>
          <p:nvPr/>
        </p:nvSpPr>
        <p:spPr>
          <a:xfrm>
            <a:off x="5143504" y="5943600"/>
            <a:ext cx="142876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2 СКЛ.</a:t>
            </a:r>
            <a:endParaRPr lang="ru-RU" dirty="0"/>
          </a:p>
        </p:txBody>
      </p:sp>
      <p:sp>
        <p:nvSpPr>
          <p:cNvPr id="12" name="Облако 11"/>
          <p:cNvSpPr/>
          <p:nvPr/>
        </p:nvSpPr>
        <p:spPr>
          <a:xfrm>
            <a:off x="2714612" y="5214950"/>
            <a:ext cx="128588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МН.Ч.</a:t>
            </a:r>
            <a:endParaRPr lang="ru-RU" dirty="0"/>
          </a:p>
        </p:txBody>
      </p:sp>
      <p:sp>
        <p:nvSpPr>
          <p:cNvPr id="13" name="Облако 12"/>
          <p:cNvSpPr/>
          <p:nvPr/>
        </p:nvSpPr>
        <p:spPr>
          <a:xfrm>
            <a:off x="3643306" y="5943600"/>
            <a:ext cx="171451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СОБСТВ</a:t>
            </a:r>
            <a:endParaRPr lang="ru-RU" dirty="0"/>
          </a:p>
        </p:txBody>
      </p:sp>
      <p:sp>
        <p:nvSpPr>
          <p:cNvPr id="14" name="Облако 13"/>
          <p:cNvSpPr/>
          <p:nvPr/>
        </p:nvSpPr>
        <p:spPr>
          <a:xfrm>
            <a:off x="5500694" y="5143512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ЕД.Ч.</a:t>
            </a:r>
            <a:endParaRPr lang="ru-RU" dirty="0"/>
          </a:p>
        </p:txBody>
      </p:sp>
      <p:sp>
        <p:nvSpPr>
          <p:cNvPr id="15" name="Облако 14"/>
          <p:cNvSpPr/>
          <p:nvPr/>
        </p:nvSpPr>
        <p:spPr>
          <a:xfrm>
            <a:off x="6858016" y="5214950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Р.п.</a:t>
            </a:r>
            <a:endParaRPr lang="ru-RU" sz="2400" dirty="0"/>
          </a:p>
        </p:txBody>
      </p:sp>
      <p:sp>
        <p:nvSpPr>
          <p:cNvPr id="16" name="Облако 15"/>
          <p:cNvSpPr/>
          <p:nvPr/>
        </p:nvSpPr>
        <p:spPr>
          <a:xfrm>
            <a:off x="6429388" y="5943600"/>
            <a:ext cx="107157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СР.Р.</a:t>
            </a:r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4071934" y="5143512"/>
            <a:ext cx="135732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3 СКЛ.</a:t>
            </a:r>
            <a:endParaRPr lang="ru-RU" dirty="0"/>
          </a:p>
        </p:txBody>
      </p:sp>
      <p:sp>
        <p:nvSpPr>
          <p:cNvPr id="18" name="Облако 17"/>
          <p:cNvSpPr/>
          <p:nvPr/>
        </p:nvSpPr>
        <p:spPr>
          <a:xfrm>
            <a:off x="7286612" y="6143620"/>
            <a:ext cx="1857388" cy="71438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НЕОДУШ</a:t>
            </a:r>
            <a:endParaRPr lang="ru-RU" dirty="0"/>
          </a:p>
        </p:txBody>
      </p:sp>
      <p:sp>
        <p:nvSpPr>
          <p:cNvPr id="19" name="Облако 18"/>
          <p:cNvSpPr/>
          <p:nvPr/>
        </p:nvSpPr>
        <p:spPr>
          <a:xfrm>
            <a:off x="8072430" y="5286388"/>
            <a:ext cx="107157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М.Р.</a:t>
            </a:r>
            <a:endParaRPr lang="ru-RU" dirty="0"/>
          </a:p>
        </p:txBody>
      </p:sp>
      <p:sp>
        <p:nvSpPr>
          <p:cNvPr id="20" name="Облако 19"/>
          <p:cNvSpPr/>
          <p:nvPr/>
        </p:nvSpPr>
        <p:spPr>
          <a:xfrm>
            <a:off x="2357422" y="5943600"/>
            <a:ext cx="142876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1 СКЛ.</a:t>
            </a:r>
            <a:endParaRPr lang="ru-RU" dirty="0"/>
          </a:p>
        </p:txBody>
      </p:sp>
      <p:sp>
        <p:nvSpPr>
          <p:cNvPr id="21" name="Облако 20"/>
          <p:cNvSpPr/>
          <p:nvPr/>
        </p:nvSpPr>
        <p:spPr>
          <a:xfrm>
            <a:off x="0" y="5013176"/>
            <a:ext cx="164307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НАРИЦ</a:t>
            </a:r>
            <a:endParaRPr lang="ru-RU" dirty="0"/>
          </a:p>
        </p:txBody>
      </p:sp>
      <p:sp>
        <p:nvSpPr>
          <p:cNvPr id="22" name="Облако 21"/>
          <p:cNvSpPr/>
          <p:nvPr/>
        </p:nvSpPr>
        <p:spPr>
          <a:xfrm>
            <a:off x="1357290" y="5943600"/>
            <a:ext cx="100013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Ж.Р.</a:t>
            </a:r>
            <a:endParaRPr lang="ru-RU" dirty="0"/>
          </a:p>
        </p:txBody>
      </p:sp>
      <p:sp>
        <p:nvSpPr>
          <p:cNvPr id="23" name="Облако 22"/>
          <p:cNvSpPr/>
          <p:nvPr/>
        </p:nvSpPr>
        <p:spPr>
          <a:xfrm>
            <a:off x="1571604" y="5143512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И.п.</a:t>
            </a:r>
            <a:endParaRPr lang="ru-RU" sz="2400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3 0.03398 C 0.03958 -0.10703 0.05486 -0.24757 0.07534 -0.35183 C 0.09583 -0.45608 0.13489 -0.55109 0.14687 -0.59085 " pathEditMode="relative" rAng="0" ptsTypes="aaA">
                                      <p:cBhvr>
                                        <p:cTn id="7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-3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-0.0067 C -0.31077 -0.19325 -0.62656 -0.37979 -0.7625 -0.50393 C -0.89844 -0.62806 -0.85504 -0.68978 -0.81146 -0.75127 " pathEditMode="relative" rAng="0" ptsTypes="aaA">
                                      <p:cBhvr>
                                        <p:cTn id="8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2" y="-3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3.00509E-6 C 0.07813 -0.15696 0.15626 -0.31392 0.18785 -0.42927 C 0.21945 -0.54462 0.20452 -0.61882 0.18976 -0.69279 " pathEditMode="relative" ptsTypes="aaA">
                                      <p:cBhvr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6.0749E-6 C 0.05104 -0.18586 0.10226 -0.37148 0.14479 -0.48914 C 0.18733 -0.6068 0.22118 -0.65673 0.25504 -0.70643 " pathEditMode="relative" ptsTypes="aaA">
                                      <p:cBhvr>
                                        <p:cTn id="9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5178 C 0.16163 -0.15581 0.32448 -0.25983 0.38663 -0.35645 C 0.44878 -0.45262 0.41059 -0.54161 0.37239 -0.63061 " pathEditMode="relative" rAng="0" ptsTypes="aaA">
                                      <p:cBhvr>
                                        <p:cTn id="9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" y="-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35295 -0.06218 0.70608 -0.12413 0.8408 -0.19024 C 0.97535 -0.25636 0.89184 -0.32663 0.80816 -0.39667 " pathEditMode="relative" ptsTypes="aaA">
                                      <p:cBhvr>
                                        <p:cTn id="10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018098B"/>
          <p:cNvPicPr>
            <a:picLocks noChangeAspect="1" noChangeArrowheads="1"/>
          </p:cNvPicPr>
          <p:nvPr/>
        </p:nvPicPr>
        <p:blipFill>
          <a:blip r:embed="rId3" cstate="print"/>
          <a:srcRect t="14693" b="18847"/>
          <a:stretch>
            <a:fillRect/>
          </a:stretch>
        </p:blipFill>
        <p:spPr bwMode="auto">
          <a:xfrm>
            <a:off x="0" y="-1"/>
            <a:ext cx="9144000" cy="687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7186634" cy="857256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 smtClean="0">
                <a:ln w="285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У ЛЕСНОЙ ПОЛЯНКИ</a:t>
            </a:r>
            <a:endParaRPr lang="ru-RU" b="1" dirty="0">
              <a:ln w="28575"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214282" y="6143620"/>
            <a:ext cx="1500198" cy="71438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err="1" smtClean="0"/>
              <a:t>одуш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Облако 6"/>
          <p:cNvSpPr/>
          <p:nvPr/>
        </p:nvSpPr>
        <p:spPr>
          <a:xfrm>
            <a:off x="214282" y="4500570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Т.п.</a:t>
            </a:r>
            <a:endParaRPr lang="ru-RU" sz="2400" dirty="0"/>
          </a:p>
        </p:txBody>
      </p:sp>
      <p:sp>
        <p:nvSpPr>
          <p:cNvPr id="8" name="Облако 7"/>
          <p:cNvSpPr/>
          <p:nvPr/>
        </p:nvSpPr>
        <p:spPr>
          <a:xfrm>
            <a:off x="214282" y="3786190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П.п.</a:t>
            </a:r>
            <a:endParaRPr lang="ru-RU" sz="2400" dirty="0"/>
          </a:p>
        </p:txBody>
      </p:sp>
      <p:sp>
        <p:nvSpPr>
          <p:cNvPr id="9" name="Облако 8"/>
          <p:cNvSpPr/>
          <p:nvPr/>
        </p:nvSpPr>
        <p:spPr>
          <a:xfrm>
            <a:off x="7643834" y="4500570"/>
            <a:ext cx="128588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Д.п.</a:t>
            </a:r>
            <a:endParaRPr lang="ru-RU" sz="2400" dirty="0"/>
          </a:p>
        </p:txBody>
      </p:sp>
      <p:sp>
        <p:nvSpPr>
          <p:cNvPr id="10" name="Облако 9"/>
          <p:cNvSpPr/>
          <p:nvPr/>
        </p:nvSpPr>
        <p:spPr>
          <a:xfrm>
            <a:off x="7715272" y="3857628"/>
            <a:ext cx="1214446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В.п.</a:t>
            </a:r>
            <a:endParaRPr lang="ru-RU" sz="2400" dirty="0"/>
          </a:p>
        </p:txBody>
      </p:sp>
      <p:sp>
        <p:nvSpPr>
          <p:cNvPr id="11" name="Облако 10"/>
          <p:cNvSpPr/>
          <p:nvPr/>
        </p:nvSpPr>
        <p:spPr>
          <a:xfrm>
            <a:off x="5143504" y="5943600"/>
            <a:ext cx="142876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2 СКЛ.</a:t>
            </a:r>
            <a:endParaRPr lang="ru-RU" dirty="0"/>
          </a:p>
        </p:txBody>
      </p:sp>
      <p:sp>
        <p:nvSpPr>
          <p:cNvPr id="12" name="Облако 11"/>
          <p:cNvSpPr/>
          <p:nvPr/>
        </p:nvSpPr>
        <p:spPr>
          <a:xfrm>
            <a:off x="2714612" y="5214950"/>
            <a:ext cx="128588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МН.Ч.</a:t>
            </a:r>
            <a:endParaRPr lang="ru-RU" dirty="0"/>
          </a:p>
        </p:txBody>
      </p:sp>
      <p:sp>
        <p:nvSpPr>
          <p:cNvPr id="13" name="Облако 12"/>
          <p:cNvSpPr/>
          <p:nvPr/>
        </p:nvSpPr>
        <p:spPr>
          <a:xfrm>
            <a:off x="3643306" y="5943600"/>
            <a:ext cx="171451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СОБСТВ</a:t>
            </a:r>
            <a:endParaRPr lang="ru-RU" dirty="0"/>
          </a:p>
        </p:txBody>
      </p:sp>
      <p:sp>
        <p:nvSpPr>
          <p:cNvPr id="14" name="Облако 13"/>
          <p:cNvSpPr/>
          <p:nvPr/>
        </p:nvSpPr>
        <p:spPr>
          <a:xfrm>
            <a:off x="5500694" y="5143512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ЕД.Ч.</a:t>
            </a:r>
            <a:endParaRPr lang="ru-RU" dirty="0"/>
          </a:p>
        </p:txBody>
      </p:sp>
      <p:sp>
        <p:nvSpPr>
          <p:cNvPr id="15" name="Облако 14"/>
          <p:cNvSpPr/>
          <p:nvPr/>
        </p:nvSpPr>
        <p:spPr>
          <a:xfrm>
            <a:off x="6858016" y="5214950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Р.п.</a:t>
            </a:r>
            <a:endParaRPr lang="ru-RU" sz="2400" dirty="0"/>
          </a:p>
        </p:txBody>
      </p:sp>
      <p:sp>
        <p:nvSpPr>
          <p:cNvPr id="16" name="Облако 15"/>
          <p:cNvSpPr/>
          <p:nvPr/>
        </p:nvSpPr>
        <p:spPr>
          <a:xfrm>
            <a:off x="6429388" y="5943600"/>
            <a:ext cx="107157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СР.Р.</a:t>
            </a:r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4071934" y="5143512"/>
            <a:ext cx="135732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3 СКЛ.</a:t>
            </a:r>
            <a:endParaRPr lang="ru-RU" dirty="0"/>
          </a:p>
        </p:txBody>
      </p:sp>
      <p:sp>
        <p:nvSpPr>
          <p:cNvPr id="18" name="Облако 17"/>
          <p:cNvSpPr/>
          <p:nvPr/>
        </p:nvSpPr>
        <p:spPr>
          <a:xfrm>
            <a:off x="7286612" y="6143620"/>
            <a:ext cx="1857388" cy="71438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НЕОДУШ</a:t>
            </a:r>
            <a:endParaRPr lang="ru-RU" dirty="0"/>
          </a:p>
        </p:txBody>
      </p:sp>
      <p:sp>
        <p:nvSpPr>
          <p:cNvPr id="19" name="Облако 18"/>
          <p:cNvSpPr/>
          <p:nvPr/>
        </p:nvSpPr>
        <p:spPr>
          <a:xfrm>
            <a:off x="8072430" y="5286388"/>
            <a:ext cx="107157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М.Р.</a:t>
            </a:r>
            <a:endParaRPr lang="ru-RU" dirty="0"/>
          </a:p>
        </p:txBody>
      </p:sp>
      <p:sp>
        <p:nvSpPr>
          <p:cNvPr id="20" name="Облако 19"/>
          <p:cNvSpPr/>
          <p:nvPr/>
        </p:nvSpPr>
        <p:spPr>
          <a:xfrm>
            <a:off x="2357422" y="5943600"/>
            <a:ext cx="142876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1 СКЛ.</a:t>
            </a:r>
            <a:endParaRPr lang="ru-RU" dirty="0"/>
          </a:p>
        </p:txBody>
      </p:sp>
      <p:sp>
        <p:nvSpPr>
          <p:cNvPr id="21" name="Облако 20"/>
          <p:cNvSpPr/>
          <p:nvPr/>
        </p:nvSpPr>
        <p:spPr>
          <a:xfrm>
            <a:off x="0" y="5357826"/>
            <a:ext cx="164307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НАРИЦ</a:t>
            </a:r>
            <a:endParaRPr lang="ru-RU" dirty="0"/>
          </a:p>
        </p:txBody>
      </p:sp>
      <p:sp>
        <p:nvSpPr>
          <p:cNvPr id="22" name="Облако 21"/>
          <p:cNvSpPr/>
          <p:nvPr/>
        </p:nvSpPr>
        <p:spPr>
          <a:xfrm>
            <a:off x="1357290" y="5943600"/>
            <a:ext cx="100013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Ж.Р.</a:t>
            </a:r>
            <a:endParaRPr lang="ru-RU" dirty="0"/>
          </a:p>
        </p:txBody>
      </p:sp>
      <p:sp>
        <p:nvSpPr>
          <p:cNvPr id="23" name="Облако 22"/>
          <p:cNvSpPr/>
          <p:nvPr/>
        </p:nvSpPr>
        <p:spPr>
          <a:xfrm>
            <a:off x="1571604" y="5143512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И.п.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5.25659E-6 C -0.31459 -0.18469 -0.62883 -0.36916 -0.7632 -0.49999 C -0.89758 -0.63083 -0.85192 -0.70827 -0.80608 -0.78548 " pathEditMode="relative" ptsTypes="aaA">
                                      <p:cBhvr>
                                        <p:cTn id="1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791 0.01387 C 0.21771 -0.15719 0.3875 -0.32802 0.4092 -0.43712 C 0.4309 -0.54623 0.30468 -0.59362 0.17864 -0.64101 " pathEditMode="relative" rAng="0" ptsTypes="aaA">
                                      <p:cBhvr>
                                        <p:cTn id="2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98 -0.00578 C 0.12622 -0.31045 0.21546 -0.61489 0.25122 -0.73671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-3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02 -0.06542 C 0.14097 -0.21336 0.24409 -0.36107 0.28489 -0.47296 C 0.32569 -0.58484 0.30416 -0.66089 0.28281 -0.73671 " pathEditMode="relative" rAng="0" ptsTypes="aaA">
                                      <p:cBhvr>
                                        <p:cTn id="3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-3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4738 C -0.05382 -0.20712 -0.10885 -0.36662 -0.08646 -0.46047 C -0.06406 -0.55432 0.09913 -0.58483 0.13611 -0.6098 " pathEditMode="relative" rAng="0" ptsTypes="aaA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2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84004E-6 C -0.05382 -0.15349 -0.10764 -0.30698 -0.08993 -0.38026 C -0.07223 -0.45354 0.07552 -0.40176 0.10607 -0.44013 C 0.13663 -0.4785 0.09583 -0.58276 0.09375 -0.61119 " pathEditMode="relative" ptsTypes="aa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6" grpId="1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icicle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79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715040" cy="78581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1" dirty="0" smtClean="0">
                <a:ln w="285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ЛЮБУЮСЬ</a:t>
            </a:r>
            <a:r>
              <a:rPr lang="ru-RU" b="1" dirty="0" smtClean="0">
                <a:ln w="28575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r>
              <a:rPr lang="ru-RU" b="1" dirty="0" smtClean="0">
                <a:ln w="28575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НЕБОМ</a:t>
            </a:r>
            <a:endParaRPr lang="ru-RU" b="1" dirty="0">
              <a:ln w="28575"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0" y="6143620"/>
            <a:ext cx="1500198" cy="71438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err="1" smtClean="0"/>
              <a:t>одуш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Облако 6"/>
          <p:cNvSpPr/>
          <p:nvPr/>
        </p:nvSpPr>
        <p:spPr>
          <a:xfrm>
            <a:off x="214282" y="4500570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Т.п.</a:t>
            </a:r>
            <a:endParaRPr lang="ru-RU" sz="2400" dirty="0"/>
          </a:p>
        </p:txBody>
      </p:sp>
      <p:sp>
        <p:nvSpPr>
          <p:cNvPr id="8" name="Облако 7"/>
          <p:cNvSpPr/>
          <p:nvPr/>
        </p:nvSpPr>
        <p:spPr>
          <a:xfrm>
            <a:off x="214282" y="3786190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П.п.</a:t>
            </a:r>
            <a:endParaRPr lang="ru-RU" sz="2400" dirty="0"/>
          </a:p>
        </p:txBody>
      </p:sp>
      <p:sp>
        <p:nvSpPr>
          <p:cNvPr id="9" name="Облако 8"/>
          <p:cNvSpPr/>
          <p:nvPr/>
        </p:nvSpPr>
        <p:spPr>
          <a:xfrm>
            <a:off x="7643834" y="4500570"/>
            <a:ext cx="128588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Д.п.</a:t>
            </a:r>
            <a:endParaRPr lang="ru-RU" sz="2400" dirty="0"/>
          </a:p>
        </p:txBody>
      </p:sp>
      <p:sp>
        <p:nvSpPr>
          <p:cNvPr id="10" name="Облако 9"/>
          <p:cNvSpPr/>
          <p:nvPr/>
        </p:nvSpPr>
        <p:spPr>
          <a:xfrm>
            <a:off x="7715272" y="3857628"/>
            <a:ext cx="1214446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В.п.</a:t>
            </a:r>
            <a:endParaRPr lang="ru-RU" sz="2400" dirty="0"/>
          </a:p>
        </p:txBody>
      </p:sp>
      <p:sp>
        <p:nvSpPr>
          <p:cNvPr id="11" name="Облако 10"/>
          <p:cNvSpPr/>
          <p:nvPr/>
        </p:nvSpPr>
        <p:spPr>
          <a:xfrm>
            <a:off x="5143504" y="5943600"/>
            <a:ext cx="142876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2 СКЛ.</a:t>
            </a:r>
            <a:endParaRPr lang="ru-RU" dirty="0"/>
          </a:p>
        </p:txBody>
      </p:sp>
      <p:sp>
        <p:nvSpPr>
          <p:cNvPr id="12" name="Облако 11"/>
          <p:cNvSpPr/>
          <p:nvPr/>
        </p:nvSpPr>
        <p:spPr>
          <a:xfrm>
            <a:off x="2714612" y="5214950"/>
            <a:ext cx="128588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МН.Ч.</a:t>
            </a:r>
            <a:endParaRPr lang="ru-RU" dirty="0"/>
          </a:p>
        </p:txBody>
      </p:sp>
      <p:sp>
        <p:nvSpPr>
          <p:cNvPr id="13" name="Облако 12"/>
          <p:cNvSpPr/>
          <p:nvPr/>
        </p:nvSpPr>
        <p:spPr>
          <a:xfrm>
            <a:off x="3643306" y="5943600"/>
            <a:ext cx="171451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СОБСТВ</a:t>
            </a:r>
            <a:endParaRPr lang="ru-RU" dirty="0"/>
          </a:p>
        </p:txBody>
      </p:sp>
      <p:sp>
        <p:nvSpPr>
          <p:cNvPr id="14" name="Облако 13"/>
          <p:cNvSpPr/>
          <p:nvPr/>
        </p:nvSpPr>
        <p:spPr>
          <a:xfrm>
            <a:off x="5500694" y="5143512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ЕД.Ч.</a:t>
            </a:r>
            <a:endParaRPr lang="ru-RU" dirty="0"/>
          </a:p>
        </p:txBody>
      </p:sp>
      <p:sp>
        <p:nvSpPr>
          <p:cNvPr id="15" name="Облако 14"/>
          <p:cNvSpPr/>
          <p:nvPr/>
        </p:nvSpPr>
        <p:spPr>
          <a:xfrm>
            <a:off x="6858016" y="5214950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Р.п.</a:t>
            </a:r>
            <a:endParaRPr lang="ru-RU" sz="2400" dirty="0"/>
          </a:p>
        </p:txBody>
      </p:sp>
      <p:sp>
        <p:nvSpPr>
          <p:cNvPr id="16" name="Облако 15"/>
          <p:cNvSpPr/>
          <p:nvPr/>
        </p:nvSpPr>
        <p:spPr>
          <a:xfrm>
            <a:off x="6429388" y="5943600"/>
            <a:ext cx="107157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СР.Р.</a:t>
            </a:r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4071934" y="5143512"/>
            <a:ext cx="135732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3 СКЛ.</a:t>
            </a:r>
            <a:endParaRPr lang="ru-RU" dirty="0"/>
          </a:p>
        </p:txBody>
      </p:sp>
      <p:sp>
        <p:nvSpPr>
          <p:cNvPr id="18" name="Облако 17"/>
          <p:cNvSpPr/>
          <p:nvPr/>
        </p:nvSpPr>
        <p:spPr>
          <a:xfrm>
            <a:off x="7286612" y="6143620"/>
            <a:ext cx="1857388" cy="71438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НЕОДУШ</a:t>
            </a:r>
            <a:endParaRPr lang="ru-RU" dirty="0"/>
          </a:p>
        </p:txBody>
      </p:sp>
      <p:sp>
        <p:nvSpPr>
          <p:cNvPr id="19" name="Облако 18"/>
          <p:cNvSpPr/>
          <p:nvPr/>
        </p:nvSpPr>
        <p:spPr>
          <a:xfrm>
            <a:off x="8072430" y="5286388"/>
            <a:ext cx="107157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М.Р.</a:t>
            </a:r>
            <a:endParaRPr lang="ru-RU" dirty="0"/>
          </a:p>
        </p:txBody>
      </p:sp>
      <p:sp>
        <p:nvSpPr>
          <p:cNvPr id="20" name="Облако 19"/>
          <p:cNvSpPr/>
          <p:nvPr/>
        </p:nvSpPr>
        <p:spPr>
          <a:xfrm>
            <a:off x="2357422" y="5943600"/>
            <a:ext cx="142876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1 СКЛ.</a:t>
            </a:r>
            <a:endParaRPr lang="ru-RU" dirty="0"/>
          </a:p>
        </p:txBody>
      </p:sp>
      <p:sp>
        <p:nvSpPr>
          <p:cNvPr id="21" name="Облако 20"/>
          <p:cNvSpPr/>
          <p:nvPr/>
        </p:nvSpPr>
        <p:spPr>
          <a:xfrm>
            <a:off x="0" y="5357826"/>
            <a:ext cx="164307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НАРИЦ</a:t>
            </a:r>
            <a:endParaRPr lang="ru-RU" dirty="0"/>
          </a:p>
        </p:txBody>
      </p:sp>
      <p:sp>
        <p:nvSpPr>
          <p:cNvPr id="22" name="Облако 21"/>
          <p:cNvSpPr/>
          <p:nvPr/>
        </p:nvSpPr>
        <p:spPr>
          <a:xfrm>
            <a:off x="1357290" y="5943600"/>
            <a:ext cx="100013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Ж.Р.</a:t>
            </a:r>
            <a:endParaRPr lang="ru-RU" dirty="0"/>
          </a:p>
        </p:txBody>
      </p:sp>
      <p:sp>
        <p:nvSpPr>
          <p:cNvPr id="23" name="Облако 22"/>
          <p:cNvSpPr/>
          <p:nvPr/>
        </p:nvSpPr>
        <p:spPr>
          <a:xfrm>
            <a:off x="1571604" y="5143512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И.п.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2774 C 0.34219 -0.09824 0.68767 -0.16874 0.82135 -0.2589 C 0.95503 -0.34905 0.87691 -0.45885 0.79878 -0.56865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" y="-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0.03329 C 0.14479 -0.09847 0.28889 -0.23024 0.31909 -0.34443 C 0.3493 -0.45862 0.2658 -0.55502 0.18246 -0.65141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-3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8.18308E-7 C -0.3342 -0.19024 -0.66806 -0.38049 -0.8 -0.50809 C -0.93195 -0.63569 -0.79341 -0.7233 -0.79184 -0.76629 " pathEditMode="relative" ptsTypes="a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7374 C -0.1217 -0.24179 -0.24757 -0.40939 -0.29791 -0.52173 C -0.34826 -0.63407 -0.32309 -0.69071 -0.29791 -0.74734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-3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9251E-6 C -0.0085 -0.30813 -0.01701 -0.61604 -0.02031 -0.73925 " pathEditMode="relative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21 -0.0141 C 0.03993 -0.14609 0.11025 -0.27785 0.13299 -0.38072 C 0.15573 -0.48358 0.11111 -0.58969 0.10643 -0.63083 " pathEditMode="relative" rAng="0" ptsTypes="a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" y="-3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207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097205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14290"/>
            <a:ext cx="5543560" cy="78581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6000" b="1" dirty="0" smtClean="0">
                <a:ln w="19050"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подарила Коле</a:t>
            </a:r>
            <a:endParaRPr lang="ru-RU" sz="6000" b="1" dirty="0">
              <a:ln w="19050"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0" y="5715016"/>
            <a:ext cx="1500198" cy="71438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err="1" smtClean="0"/>
              <a:t>одуш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Облако 6"/>
          <p:cNvSpPr/>
          <p:nvPr/>
        </p:nvSpPr>
        <p:spPr>
          <a:xfrm>
            <a:off x="285720" y="4214818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Т.п.</a:t>
            </a:r>
            <a:endParaRPr lang="ru-RU" sz="2400" dirty="0"/>
          </a:p>
        </p:txBody>
      </p:sp>
      <p:sp>
        <p:nvSpPr>
          <p:cNvPr id="8" name="Облако 7"/>
          <p:cNvSpPr/>
          <p:nvPr/>
        </p:nvSpPr>
        <p:spPr>
          <a:xfrm>
            <a:off x="214282" y="3500438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П.п.</a:t>
            </a:r>
            <a:endParaRPr lang="ru-RU" sz="2400" dirty="0"/>
          </a:p>
        </p:txBody>
      </p:sp>
      <p:sp>
        <p:nvSpPr>
          <p:cNvPr id="9" name="Облако 8"/>
          <p:cNvSpPr/>
          <p:nvPr/>
        </p:nvSpPr>
        <p:spPr>
          <a:xfrm>
            <a:off x="7643834" y="4500570"/>
            <a:ext cx="128588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Д.п.</a:t>
            </a:r>
            <a:endParaRPr lang="ru-RU" sz="2400" dirty="0"/>
          </a:p>
        </p:txBody>
      </p:sp>
      <p:sp>
        <p:nvSpPr>
          <p:cNvPr id="10" name="Облако 9"/>
          <p:cNvSpPr/>
          <p:nvPr/>
        </p:nvSpPr>
        <p:spPr>
          <a:xfrm>
            <a:off x="7715272" y="3857628"/>
            <a:ext cx="1214446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В.п.</a:t>
            </a:r>
            <a:endParaRPr lang="ru-RU" sz="2400" dirty="0"/>
          </a:p>
        </p:txBody>
      </p:sp>
      <p:sp>
        <p:nvSpPr>
          <p:cNvPr id="11" name="Облако 10"/>
          <p:cNvSpPr/>
          <p:nvPr/>
        </p:nvSpPr>
        <p:spPr>
          <a:xfrm>
            <a:off x="5143504" y="5943600"/>
            <a:ext cx="142876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2 СКЛ.</a:t>
            </a:r>
            <a:endParaRPr lang="ru-RU" dirty="0"/>
          </a:p>
        </p:txBody>
      </p:sp>
      <p:sp>
        <p:nvSpPr>
          <p:cNvPr id="12" name="Облако 11"/>
          <p:cNvSpPr/>
          <p:nvPr/>
        </p:nvSpPr>
        <p:spPr>
          <a:xfrm>
            <a:off x="2714612" y="5214950"/>
            <a:ext cx="128588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МН.Ч.</a:t>
            </a:r>
            <a:endParaRPr lang="ru-RU" dirty="0"/>
          </a:p>
        </p:txBody>
      </p:sp>
      <p:sp>
        <p:nvSpPr>
          <p:cNvPr id="13" name="Облако 12"/>
          <p:cNvSpPr/>
          <p:nvPr/>
        </p:nvSpPr>
        <p:spPr>
          <a:xfrm>
            <a:off x="3643306" y="5943600"/>
            <a:ext cx="171451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СОБСТВ</a:t>
            </a:r>
            <a:endParaRPr lang="ru-RU" dirty="0"/>
          </a:p>
        </p:txBody>
      </p:sp>
      <p:sp>
        <p:nvSpPr>
          <p:cNvPr id="14" name="Облако 13"/>
          <p:cNvSpPr/>
          <p:nvPr/>
        </p:nvSpPr>
        <p:spPr>
          <a:xfrm>
            <a:off x="5500694" y="5143512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ЕД.Ч.</a:t>
            </a:r>
            <a:endParaRPr lang="ru-RU" dirty="0"/>
          </a:p>
        </p:txBody>
      </p:sp>
      <p:sp>
        <p:nvSpPr>
          <p:cNvPr id="15" name="Облако 14"/>
          <p:cNvSpPr/>
          <p:nvPr/>
        </p:nvSpPr>
        <p:spPr>
          <a:xfrm>
            <a:off x="6858016" y="5214950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Р.п.</a:t>
            </a:r>
            <a:endParaRPr lang="ru-RU" sz="2400" dirty="0"/>
          </a:p>
        </p:txBody>
      </p:sp>
      <p:sp>
        <p:nvSpPr>
          <p:cNvPr id="16" name="Облако 15"/>
          <p:cNvSpPr/>
          <p:nvPr/>
        </p:nvSpPr>
        <p:spPr>
          <a:xfrm>
            <a:off x="6429388" y="5943600"/>
            <a:ext cx="107157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СР.Р.</a:t>
            </a:r>
            <a:endParaRPr lang="ru-RU" dirty="0"/>
          </a:p>
        </p:txBody>
      </p:sp>
      <p:sp>
        <p:nvSpPr>
          <p:cNvPr id="17" name="Облако 16"/>
          <p:cNvSpPr/>
          <p:nvPr/>
        </p:nvSpPr>
        <p:spPr>
          <a:xfrm>
            <a:off x="4071934" y="5143512"/>
            <a:ext cx="135732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3 СКЛ.</a:t>
            </a:r>
            <a:endParaRPr lang="ru-RU" dirty="0"/>
          </a:p>
        </p:txBody>
      </p:sp>
      <p:sp>
        <p:nvSpPr>
          <p:cNvPr id="18" name="Облако 17"/>
          <p:cNvSpPr/>
          <p:nvPr/>
        </p:nvSpPr>
        <p:spPr>
          <a:xfrm>
            <a:off x="7286612" y="6143620"/>
            <a:ext cx="1857388" cy="71438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НЕОДУШ</a:t>
            </a:r>
            <a:endParaRPr lang="ru-RU" dirty="0"/>
          </a:p>
        </p:txBody>
      </p:sp>
      <p:sp>
        <p:nvSpPr>
          <p:cNvPr id="19" name="Облако 18"/>
          <p:cNvSpPr/>
          <p:nvPr/>
        </p:nvSpPr>
        <p:spPr>
          <a:xfrm>
            <a:off x="8072430" y="5286388"/>
            <a:ext cx="107157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М.Р.</a:t>
            </a:r>
            <a:endParaRPr lang="ru-RU" dirty="0"/>
          </a:p>
        </p:txBody>
      </p:sp>
      <p:sp>
        <p:nvSpPr>
          <p:cNvPr id="20" name="Облако 19"/>
          <p:cNvSpPr/>
          <p:nvPr/>
        </p:nvSpPr>
        <p:spPr>
          <a:xfrm>
            <a:off x="2357422" y="5943600"/>
            <a:ext cx="1428760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1 СКЛ.</a:t>
            </a:r>
            <a:endParaRPr lang="ru-RU" dirty="0"/>
          </a:p>
        </p:txBody>
      </p:sp>
      <p:sp>
        <p:nvSpPr>
          <p:cNvPr id="21" name="Облако 20"/>
          <p:cNvSpPr/>
          <p:nvPr/>
        </p:nvSpPr>
        <p:spPr>
          <a:xfrm>
            <a:off x="214282" y="4857760"/>
            <a:ext cx="1643074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НАРИЦ</a:t>
            </a:r>
            <a:endParaRPr lang="ru-RU" dirty="0"/>
          </a:p>
        </p:txBody>
      </p:sp>
      <p:sp>
        <p:nvSpPr>
          <p:cNvPr id="22" name="Облако 21"/>
          <p:cNvSpPr/>
          <p:nvPr/>
        </p:nvSpPr>
        <p:spPr>
          <a:xfrm>
            <a:off x="1357290" y="5943600"/>
            <a:ext cx="1000132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Ж.Р.</a:t>
            </a:r>
            <a:endParaRPr lang="ru-RU" dirty="0"/>
          </a:p>
        </p:txBody>
      </p:sp>
      <p:sp>
        <p:nvSpPr>
          <p:cNvPr id="23" name="Облако 22"/>
          <p:cNvSpPr/>
          <p:nvPr/>
        </p:nvSpPr>
        <p:spPr>
          <a:xfrm>
            <a:off x="1571604" y="5143512"/>
            <a:ext cx="1143008" cy="914400"/>
          </a:xfrm>
          <a:prstGeom prst="cloud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sz="2400" dirty="0" smtClean="0"/>
              <a:t>И.п.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1.01711E-7 C 0.07883 -0.23509 0.15782 -0.47018 0.15921 -0.60055 C 0.1606 -0.73093 0.08438 -0.75682 0.00817 -0.78271 " pathEditMode="relative" ptsTypes="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83 0.00185 C -0.03594 -0.17406 -0.02188 -0.34952 -0.04775 -0.47087 C -0.07361 -0.59223 -0.13924 -0.65927 -0.20486 -0.72631 " pathEditMode="relative" rAng="0" ptsTypes="a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-3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33 0.01572 C -0.21927 -0.10518 -0.37604 -0.22608 -0.44809 -0.33218 C -0.52014 -0.43828 -0.48715 -0.57212 -0.49497 -0.62021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" y="-3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68 0.03144 C 0.00764 -0.14933 0.00659 -0.3294 0.05104 -0.45215 C 0.09548 -0.5749 0.18559 -0.64032 0.27587 -0.70527 " pathEditMode="relative" rAng="0" ptsTypes="aaA">
                                      <p:cBhvr>
                                        <p:cTn id="2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" y="-3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962 0.0363 C -0.01389 -0.08969 0.04184 -0.21544 0.06702 -0.31969 C 0.09219 -0.42394 0.08663 -0.50647 0.08125 -0.58876 " pathEditMode="relative" rAng="0" ptsTypes="a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3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92 0.03722 C -0.04306 -0.21081 -0.04219 -0.45885 -0.04184 -0.5580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5" grpId="1" animBg="1"/>
      <p:bldP spid="16" grpId="0" animBg="1"/>
      <p:bldP spid="16" grpId="1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:\прир\Деревья0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28" y="0"/>
            <a:ext cx="9125272" cy="68439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6880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0"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Сова прилетела в интересное место. Тут её ждала лесенка успеха. </a:t>
            </a:r>
            <a:endParaRPr lang="ru-RU" sz="60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" name="Picture 2" descr="C:\Documents and Settings\Библиотекарь\Рабочий стол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357694"/>
            <a:ext cx="1703093" cy="23140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G:\урок район\Вельц И А 18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6" cy="68384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14356"/>
            <a:ext cx="8229600" cy="142876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B0F0"/>
                </a:solidFill>
              </a:rPr>
              <a:t>МОЛОДЦЫ</a:t>
            </a:r>
            <a:endParaRPr lang="ru-RU" sz="9600" dirty="0">
              <a:solidFill>
                <a:srgbClr val="00B0F0"/>
              </a:solidFill>
            </a:endParaRPr>
          </a:p>
        </p:txBody>
      </p:sp>
      <p:pic>
        <p:nvPicPr>
          <p:cNvPr id="5" name="Picture 2" descr="C:\Documents and Settings\Библиотекарь\Рабочий стол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71480"/>
            <a:ext cx="1492784" cy="2028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icicles1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596" y="500042"/>
            <a:ext cx="4714908" cy="47863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Здравствуйте,  ребята!                                 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 поведу  вас  по  дороге открытий.                                                                                                       Мы  побываем  в  мире  слов  и  словосочетаний. 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Читайте  внимательно  мои  задания. </a:t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Успехов  вам,	  друзья!</a:t>
            </a:r>
            <a:endParaRPr lang="ru-RU" sz="32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552700"/>
            <a:ext cx="18473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2" descr="C:\Documents and Settings\Библиотекарь\Рабочий стол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025872"/>
            <a:ext cx="2084400" cy="283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2627784" y="404664"/>
            <a:ext cx="6048672" cy="1828800"/>
          </a:xfrm>
          <a:noFill/>
        </p:spPr>
        <p:txBody>
          <a:bodyPr>
            <a:normAutofit/>
          </a:bodyPr>
          <a:lstStyle/>
          <a:p>
            <a:pPr algn="ctr" eaLnBrk="1" hangingPunct="1"/>
            <a:r>
              <a:rPr lang="ru-RU" b="1" dirty="0" smtClean="0">
                <a:solidFill>
                  <a:srgbClr val="FF0000"/>
                </a:solidFill>
              </a:rPr>
              <a:t> Найдите «лишнее» слово:</a:t>
            </a:r>
          </a:p>
        </p:txBody>
      </p:sp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48880"/>
            <a:ext cx="8435280" cy="3945550"/>
          </a:xfrm>
        </p:spPr>
        <p:txBody>
          <a:bodyPr>
            <a:noAutofit/>
          </a:bodyPr>
          <a:lstStyle/>
          <a:p>
            <a:pPr marL="590550" indent="-590550" eaLnBrk="1" hangingPunct="1"/>
            <a:r>
              <a:rPr lang="ru-RU" sz="6000" smtClean="0">
                <a:solidFill>
                  <a:schemeClr val="tx1"/>
                </a:solidFill>
              </a:rPr>
              <a:t>        </a:t>
            </a:r>
            <a:r>
              <a:rPr lang="en-US" sz="6000" smtClean="0">
                <a:solidFill>
                  <a:schemeClr val="tx1"/>
                </a:solidFill>
              </a:rPr>
              <a:t>               </a:t>
            </a:r>
            <a:r>
              <a:rPr lang="ru-RU" sz="6000" smtClean="0">
                <a:solidFill>
                  <a:schemeClr val="tx1"/>
                </a:solidFill>
              </a:rPr>
              <a:t> ЗВОНКИЕ, ГОЛУБОЕ,     </a:t>
            </a:r>
          </a:p>
          <a:p>
            <a:pPr marL="590550" indent="-590550" eaLnBrk="1" hangingPunct="1"/>
            <a:r>
              <a:rPr lang="ru-RU" sz="6000" smtClean="0">
                <a:solidFill>
                  <a:schemeClr val="tx1"/>
                </a:solidFill>
              </a:rPr>
              <a:t>                , ВЕСЁЛЫЕ, РАДОСТНОЕ</a:t>
            </a:r>
            <a:endParaRPr lang="ru-RU" sz="6000" dirty="0" smtClean="0">
              <a:solidFill>
                <a:schemeClr val="tx1"/>
              </a:solidFill>
            </a:endParaRPr>
          </a:p>
        </p:txBody>
      </p:sp>
      <p:sp>
        <p:nvSpPr>
          <p:cNvPr id="10253" name="Oval 13"/>
          <p:cNvSpPr>
            <a:spLocks noChangeArrowheads="1"/>
          </p:cNvSpPr>
          <p:nvPr/>
        </p:nvSpPr>
        <p:spPr bwMode="auto">
          <a:xfrm>
            <a:off x="755576" y="4365104"/>
            <a:ext cx="2857520" cy="1143007"/>
          </a:xfrm>
          <a:prstGeom prst="ellips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437112"/>
            <a:ext cx="227446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/>
              <a:t>РУЧЕЙ</a:t>
            </a:r>
            <a:endParaRPr lang="ru-RU" sz="6000" dirty="0"/>
          </a:p>
        </p:txBody>
      </p:sp>
      <p:pic>
        <p:nvPicPr>
          <p:cNvPr id="14" name="Picture 2" descr="C:\Documents and Settings\Библиотекарь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1762383" cy="239459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uiExpand="1" build="p"/>
      <p:bldP spid="102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43372" y="3571876"/>
            <a:ext cx="4714908" cy="28575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92696"/>
            <a:ext cx="8858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</a:rPr>
              <a:t>Обобщение знаний об имени     существительном.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10" name="Picture 2" descr="C:\Documents and Settings\Библиотекарь\Рабочий стол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636912"/>
            <a:ext cx="2822317" cy="3834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:\MISC\ИРИШКА\КаРТиНки\Картины\Жуковский С.Ю. , 1918 г., Весна в лес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7163" y="0"/>
            <a:ext cx="94583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6286520"/>
            <a:ext cx="45043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/>
              <a:t>Жуковский С.Ю. , 1918 г. </a:t>
            </a:r>
            <a:endParaRPr lang="ru-RU" sz="3200" dirty="0"/>
          </a:p>
        </p:txBody>
      </p:sp>
    </p:spTree>
  </p:cSld>
  <p:clrMapOvr>
    <a:masterClrMapping/>
  </p:clrMapOvr>
  <p:transition advClick="0" advTm="6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   Собралась Весна в гости в северные края. Всю зиму провела с перелётными птицами на юг. По </a:t>
            </a:r>
            <a:r>
              <a:rPr lang="ru-RU" sz="3600" dirty="0" err="1" smtClean="0">
                <a:solidFill>
                  <a:schemeClr val="tx1"/>
                </a:solidFill>
              </a:rPr>
              <a:t>голубой</a:t>
            </a:r>
            <a:r>
              <a:rPr lang="ru-RU" sz="3600" dirty="0" smtClean="0">
                <a:solidFill>
                  <a:schemeClr val="tx1"/>
                </a:solidFill>
              </a:rPr>
              <a:t> гладь, в небо, бежало пушистое облачко. Весна взобралась на него и полетела. На земле все ждут весну. Весна спустилась на землю. Выбежала из норка полевая мышь. Треснул на речка лёд. Здравствуй, Весна!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9" name="Минус 8"/>
          <p:cNvSpPr/>
          <p:nvPr/>
        </p:nvSpPr>
        <p:spPr>
          <a:xfrm>
            <a:off x="2786050" y="2214554"/>
            <a:ext cx="785818" cy="142876"/>
          </a:xfrm>
          <a:prstGeom prst="mathMinus">
            <a:avLst>
              <a:gd name="adj1" fmla="val 3040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0" name="Минус 9"/>
          <p:cNvSpPr/>
          <p:nvPr/>
        </p:nvSpPr>
        <p:spPr>
          <a:xfrm>
            <a:off x="5715008" y="2214554"/>
            <a:ext cx="1428760" cy="214314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4" name="Минус 13"/>
          <p:cNvSpPr/>
          <p:nvPr/>
        </p:nvSpPr>
        <p:spPr>
          <a:xfrm>
            <a:off x="7286644" y="2143116"/>
            <a:ext cx="1285884" cy="285752"/>
          </a:xfrm>
          <a:prstGeom prst="mathMinus">
            <a:avLst>
              <a:gd name="adj1" fmla="val 2352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5" name="Минус 14"/>
          <p:cNvSpPr/>
          <p:nvPr/>
        </p:nvSpPr>
        <p:spPr>
          <a:xfrm>
            <a:off x="4500562" y="4286256"/>
            <a:ext cx="1571636" cy="357190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6" name="Минус 15"/>
          <p:cNvSpPr/>
          <p:nvPr/>
        </p:nvSpPr>
        <p:spPr>
          <a:xfrm>
            <a:off x="4000496" y="4857760"/>
            <a:ext cx="1428760" cy="357190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icicles1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14414" y="357167"/>
          <a:ext cx="7000923" cy="4929222"/>
        </p:xfrm>
        <a:graphic>
          <a:graphicData uri="http://schemas.openxmlformats.org/drawingml/2006/table">
            <a:tbl>
              <a:tblPr/>
              <a:tblGrid>
                <a:gridCol w="2417178"/>
                <a:gridCol w="2291295"/>
                <a:gridCol w="2292450"/>
              </a:tblGrid>
              <a:tr h="1643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СКЛОНЕНИЕ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СКЛОНЕНИЕ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 СКЛОНЕНИЕ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3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Ж.Р.     М.Р.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М.Р.      СР.Р.</a:t>
                      </a:r>
                      <a:endParaRPr lang="ru-RU" sz="2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Ж.Р.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3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-А-, -Я-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О-, -Е-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000496" y="3714752"/>
            <a:ext cx="428628" cy="4286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29454" y="3714752"/>
            <a:ext cx="428628" cy="4286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pic>
        <p:nvPicPr>
          <p:cNvPr id="10" name="Picture 2" descr="C:\Documents and Settings\Библиотекарь\Рабочий стол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4852989"/>
            <a:ext cx="1475656" cy="2005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579756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Собралась Весна в гости в северные края. Всю зиму провела с перелётными птицами на юг. По </a:t>
            </a:r>
            <a:r>
              <a:rPr lang="ru-RU" sz="3600" dirty="0" err="1" smtClean="0"/>
              <a:t>голубой</a:t>
            </a:r>
            <a:r>
              <a:rPr lang="ru-RU" sz="3600" dirty="0" smtClean="0"/>
              <a:t> гладь, в небо, бежало пушистое облачко. Весна взобралась на него и полетела. На земле все ждут весну. Весна спустилась на землю. Выбежала из норка полевая мышь. Треснул на речка лёд. Здравствуй, Весна!</a:t>
            </a:r>
            <a:endParaRPr lang="ru-RU" sz="3600" dirty="0"/>
          </a:p>
        </p:txBody>
      </p:sp>
      <p:sp>
        <p:nvSpPr>
          <p:cNvPr id="9" name="Минус 8"/>
          <p:cNvSpPr/>
          <p:nvPr/>
        </p:nvSpPr>
        <p:spPr>
          <a:xfrm>
            <a:off x="7286644" y="2285992"/>
            <a:ext cx="1285884" cy="214314"/>
          </a:xfrm>
          <a:prstGeom prst="mathMinus">
            <a:avLst>
              <a:gd name="adj1" fmla="val 30402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0" name="Минус 9"/>
          <p:cNvSpPr/>
          <p:nvPr/>
        </p:nvSpPr>
        <p:spPr>
          <a:xfrm>
            <a:off x="2714612" y="2285992"/>
            <a:ext cx="928694" cy="285752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4" name="Минус 13"/>
          <p:cNvSpPr/>
          <p:nvPr/>
        </p:nvSpPr>
        <p:spPr>
          <a:xfrm>
            <a:off x="5715008" y="2214554"/>
            <a:ext cx="1428760" cy="357190"/>
          </a:xfrm>
          <a:prstGeom prst="mathMinus">
            <a:avLst>
              <a:gd name="adj1" fmla="val 2352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5" name="Минус 14"/>
          <p:cNvSpPr/>
          <p:nvPr/>
        </p:nvSpPr>
        <p:spPr>
          <a:xfrm>
            <a:off x="5000628" y="4429132"/>
            <a:ext cx="1571636" cy="357190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6" name="Минус 15"/>
          <p:cNvSpPr/>
          <p:nvPr/>
        </p:nvSpPr>
        <p:spPr>
          <a:xfrm>
            <a:off x="3929058" y="4929198"/>
            <a:ext cx="1500166" cy="357190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500042"/>
            <a:ext cx="1500198" cy="428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000232" y="1714488"/>
            <a:ext cx="150019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М.Р., 2 СКЛ.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1714488"/>
            <a:ext cx="1571636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Ж.Р., 3 СКЛ.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143768" y="1714488"/>
            <a:ext cx="1500198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СР.Р., 2 СКЛ.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857752" y="3929066"/>
            <a:ext cx="157163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Ж.Р., 1 СКЛ.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714744" y="4572008"/>
            <a:ext cx="1428760" cy="285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/>
              <a:t>Ж.Р., 1 СКЛ.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рапеция 5"/>
          <p:cNvSpPr/>
          <p:nvPr/>
        </p:nvSpPr>
        <p:spPr>
          <a:xfrm>
            <a:off x="1692275" y="476250"/>
            <a:ext cx="4175125" cy="576263"/>
          </a:xfrm>
          <a:prstGeom prst="trapezoi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68313" y="692150"/>
            <a:ext cx="1223962" cy="360363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144463" y="1376363"/>
            <a:ext cx="647700" cy="0"/>
          </a:xfrm>
          <a:prstGeom prst="line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395288" y="1773238"/>
            <a:ext cx="288925" cy="142875"/>
          </a:xfrm>
          <a:prstGeom prst="line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-1692275" y="4005263"/>
            <a:ext cx="4319587" cy="287338"/>
          </a:xfrm>
          <a:prstGeom prst="line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23850" y="6237288"/>
            <a:ext cx="8424863" cy="71437"/>
          </a:xfrm>
          <a:prstGeom prst="line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3087695" y="3627421"/>
            <a:ext cx="5184775" cy="73025"/>
          </a:xfrm>
          <a:prstGeom prst="line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Равнобедренный треугольник 19"/>
          <p:cNvSpPr/>
          <p:nvPr/>
        </p:nvSpPr>
        <p:spPr>
          <a:xfrm>
            <a:off x="5867400" y="549275"/>
            <a:ext cx="2808288" cy="503238"/>
          </a:xfrm>
          <a:prstGeom prst="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8244682" y="1340644"/>
            <a:ext cx="576262" cy="0"/>
          </a:xfrm>
          <a:prstGeom prst="line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8316913" y="1628775"/>
            <a:ext cx="215900" cy="215900"/>
          </a:xfrm>
          <a:prstGeom prst="line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6336506" y="3825082"/>
            <a:ext cx="4392613" cy="431800"/>
          </a:xfrm>
          <a:prstGeom prst="line">
            <a:avLst/>
          </a:prstGeom>
          <a:ln w="38100">
            <a:solidFill>
              <a:srgbClr val="66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с двумя вырезанными соседними углами 29"/>
          <p:cNvSpPr/>
          <p:nvPr/>
        </p:nvSpPr>
        <p:spPr>
          <a:xfrm>
            <a:off x="755650" y="1268413"/>
            <a:ext cx="431800" cy="647700"/>
          </a:xfrm>
          <a:prstGeom prst="snip2Same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Трапеция 31"/>
          <p:cNvSpPr/>
          <p:nvPr/>
        </p:nvSpPr>
        <p:spPr>
          <a:xfrm>
            <a:off x="684213" y="3789363"/>
            <a:ext cx="574675" cy="2519362"/>
          </a:xfrm>
          <a:prstGeom prst="trapezoi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Овал 37">
            <a:hlinkClick r:id="" action="ppaction://macro?name=DragandDrop"/>
          </p:cNvPr>
          <p:cNvSpPr/>
          <p:nvPr/>
        </p:nvSpPr>
        <p:spPr>
          <a:xfrm>
            <a:off x="6143636" y="3857628"/>
            <a:ext cx="1079500" cy="792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В.п.</a:t>
            </a:r>
          </a:p>
        </p:txBody>
      </p:sp>
      <p:sp>
        <p:nvSpPr>
          <p:cNvPr id="39" name="Овал 38">
            <a:hlinkClick r:id="" action="ppaction://macro?name=DragandDrop"/>
          </p:cNvPr>
          <p:cNvSpPr/>
          <p:nvPr/>
        </p:nvSpPr>
        <p:spPr>
          <a:xfrm>
            <a:off x="6143636" y="2428868"/>
            <a:ext cx="1081087" cy="792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Р.п.</a:t>
            </a:r>
          </a:p>
        </p:txBody>
      </p:sp>
      <p:sp>
        <p:nvSpPr>
          <p:cNvPr id="40" name="Овал 39">
            <a:hlinkClick r:id="" action="ppaction://macro?name=DragandDrop"/>
          </p:cNvPr>
          <p:cNvSpPr/>
          <p:nvPr/>
        </p:nvSpPr>
        <p:spPr>
          <a:xfrm>
            <a:off x="6143636" y="4643446"/>
            <a:ext cx="1081088" cy="792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Т.п.</a:t>
            </a:r>
          </a:p>
        </p:txBody>
      </p:sp>
      <p:sp>
        <p:nvSpPr>
          <p:cNvPr id="41" name="Овал 40">
            <a:hlinkClick r:id="" action="ppaction://macro?name=DragandDrop"/>
          </p:cNvPr>
          <p:cNvSpPr/>
          <p:nvPr/>
        </p:nvSpPr>
        <p:spPr>
          <a:xfrm>
            <a:off x="6072198" y="1714488"/>
            <a:ext cx="1079500" cy="792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И.п.</a:t>
            </a:r>
          </a:p>
        </p:txBody>
      </p:sp>
      <p:sp>
        <p:nvSpPr>
          <p:cNvPr id="42" name="Овал 41">
            <a:hlinkClick r:id="" action="ppaction://macro?name=DragandDrop"/>
          </p:cNvPr>
          <p:cNvSpPr/>
          <p:nvPr/>
        </p:nvSpPr>
        <p:spPr>
          <a:xfrm>
            <a:off x="6143636" y="5357826"/>
            <a:ext cx="1079500" cy="792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П.п.</a:t>
            </a:r>
          </a:p>
        </p:txBody>
      </p:sp>
      <p:sp>
        <p:nvSpPr>
          <p:cNvPr id="43" name="Овал 42">
            <a:hlinkClick r:id="" action="ppaction://macro?name=DragandDrop"/>
          </p:cNvPr>
          <p:cNvSpPr/>
          <p:nvPr/>
        </p:nvSpPr>
        <p:spPr>
          <a:xfrm>
            <a:off x="6143636" y="3143248"/>
            <a:ext cx="1079500" cy="7921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Д.п.</a:t>
            </a:r>
          </a:p>
        </p:txBody>
      </p:sp>
      <p:sp>
        <p:nvSpPr>
          <p:cNvPr id="3099" name="TextBox 43"/>
          <p:cNvSpPr txBox="1">
            <a:spLocks noChangeArrowheads="1"/>
          </p:cNvSpPr>
          <p:nvPr/>
        </p:nvSpPr>
        <p:spPr bwMode="auto">
          <a:xfrm>
            <a:off x="5857884" y="1214422"/>
            <a:ext cx="264320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Порядок падежей</a:t>
            </a:r>
          </a:p>
        </p:txBody>
      </p:sp>
      <p:sp>
        <p:nvSpPr>
          <p:cNvPr id="3100" name="TextBox 44"/>
          <p:cNvSpPr txBox="1">
            <a:spLocks noChangeArrowheads="1"/>
          </p:cNvSpPr>
          <p:nvPr/>
        </p:nvSpPr>
        <p:spPr bwMode="auto">
          <a:xfrm>
            <a:off x="5786446" y="1928802"/>
            <a:ext cx="5762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1.</a:t>
            </a:r>
          </a:p>
        </p:txBody>
      </p:sp>
      <p:sp>
        <p:nvSpPr>
          <p:cNvPr id="3101" name="TextBox 45"/>
          <p:cNvSpPr txBox="1">
            <a:spLocks noChangeArrowheads="1"/>
          </p:cNvSpPr>
          <p:nvPr/>
        </p:nvSpPr>
        <p:spPr bwMode="auto">
          <a:xfrm>
            <a:off x="5786446" y="4071942"/>
            <a:ext cx="57626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4.</a:t>
            </a:r>
          </a:p>
        </p:txBody>
      </p:sp>
      <p:sp>
        <p:nvSpPr>
          <p:cNvPr id="3102" name="TextBox 46"/>
          <p:cNvSpPr txBox="1">
            <a:spLocks noChangeArrowheads="1"/>
          </p:cNvSpPr>
          <p:nvPr/>
        </p:nvSpPr>
        <p:spPr bwMode="auto">
          <a:xfrm>
            <a:off x="5786446" y="3357562"/>
            <a:ext cx="576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3.</a:t>
            </a:r>
          </a:p>
        </p:txBody>
      </p:sp>
      <p:sp>
        <p:nvSpPr>
          <p:cNvPr id="3103" name="TextBox 47"/>
          <p:cNvSpPr txBox="1">
            <a:spLocks noChangeArrowheads="1"/>
          </p:cNvSpPr>
          <p:nvPr/>
        </p:nvSpPr>
        <p:spPr bwMode="auto">
          <a:xfrm>
            <a:off x="5786446" y="2643182"/>
            <a:ext cx="576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2.</a:t>
            </a:r>
          </a:p>
        </p:txBody>
      </p:sp>
      <p:sp>
        <p:nvSpPr>
          <p:cNvPr id="3104" name="TextBox 49"/>
          <p:cNvSpPr txBox="1">
            <a:spLocks noChangeArrowheads="1"/>
          </p:cNvSpPr>
          <p:nvPr/>
        </p:nvSpPr>
        <p:spPr bwMode="auto">
          <a:xfrm>
            <a:off x="5786446" y="4857760"/>
            <a:ext cx="57626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5.</a:t>
            </a:r>
          </a:p>
        </p:txBody>
      </p:sp>
      <p:sp>
        <p:nvSpPr>
          <p:cNvPr id="3105" name="TextBox 50"/>
          <p:cNvSpPr txBox="1">
            <a:spLocks noChangeArrowheads="1"/>
          </p:cNvSpPr>
          <p:nvPr/>
        </p:nvSpPr>
        <p:spPr bwMode="auto">
          <a:xfrm>
            <a:off x="5786446" y="5572140"/>
            <a:ext cx="576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6.</a:t>
            </a:r>
          </a:p>
        </p:txBody>
      </p:sp>
      <p:sp>
        <p:nvSpPr>
          <p:cNvPr id="5" name="Скругленный прямоугольник 4">
            <a:hlinkClick r:id="" action="ppaction://macro?name=DragandDrop"/>
          </p:cNvPr>
          <p:cNvSpPr/>
          <p:nvPr/>
        </p:nvSpPr>
        <p:spPr>
          <a:xfrm>
            <a:off x="1142976" y="1714488"/>
            <a:ext cx="1368425" cy="576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кто? что?</a:t>
            </a:r>
          </a:p>
        </p:txBody>
      </p:sp>
      <p:sp>
        <p:nvSpPr>
          <p:cNvPr id="37" name="Скругленный прямоугольник 36">
            <a:hlinkClick r:id="" action="ppaction://macro?name=DragandDrop"/>
          </p:cNvPr>
          <p:cNvSpPr/>
          <p:nvPr/>
        </p:nvSpPr>
        <p:spPr>
          <a:xfrm>
            <a:off x="2714612" y="2500306"/>
            <a:ext cx="1368425" cy="576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кого? чего?</a:t>
            </a:r>
          </a:p>
        </p:txBody>
      </p:sp>
      <p:sp>
        <p:nvSpPr>
          <p:cNvPr id="35" name="Скругленный прямоугольник 34">
            <a:hlinkClick r:id="" action="ppaction://macro?name=DragandDrop"/>
          </p:cNvPr>
          <p:cNvSpPr/>
          <p:nvPr/>
        </p:nvSpPr>
        <p:spPr>
          <a:xfrm>
            <a:off x="1142976" y="2500306"/>
            <a:ext cx="1368425" cy="576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кому? чему?</a:t>
            </a:r>
          </a:p>
        </p:txBody>
      </p:sp>
      <p:sp>
        <p:nvSpPr>
          <p:cNvPr id="34" name="Скругленный прямоугольник 33">
            <a:hlinkClick r:id="" action="ppaction://macro?name=DragandDrop"/>
          </p:cNvPr>
          <p:cNvSpPr/>
          <p:nvPr/>
        </p:nvSpPr>
        <p:spPr>
          <a:xfrm>
            <a:off x="4143372" y="1714488"/>
            <a:ext cx="1368425" cy="576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кого? что?</a:t>
            </a:r>
          </a:p>
        </p:txBody>
      </p:sp>
      <p:sp>
        <p:nvSpPr>
          <p:cNvPr id="33" name="Скругленный прямоугольник 32">
            <a:hlinkClick r:id="" action="ppaction://macro?name=DragandDrop"/>
          </p:cNvPr>
          <p:cNvSpPr/>
          <p:nvPr/>
        </p:nvSpPr>
        <p:spPr>
          <a:xfrm>
            <a:off x="2643174" y="1714488"/>
            <a:ext cx="1368425" cy="576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кем? чем?</a:t>
            </a:r>
          </a:p>
        </p:txBody>
      </p:sp>
      <p:sp>
        <p:nvSpPr>
          <p:cNvPr id="36" name="Скругленный прямоугольник 35">
            <a:hlinkClick r:id="" action="ppaction://macro?name=DragandDrop"/>
          </p:cNvPr>
          <p:cNvSpPr/>
          <p:nvPr/>
        </p:nvSpPr>
        <p:spPr>
          <a:xfrm>
            <a:off x="4214810" y="2500306"/>
            <a:ext cx="1368425" cy="5762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о ком?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о чём?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7789E-6 L 0.6625 -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54209E-6 L 0.49063 -0.0115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-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54209E-6 L 0.6625 0.1144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87789E-6 L 0.33438 0.3443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" y="1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87789E-6 L 0.49844 0.4597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9" y="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54209E-6 L 0.32657 0.4500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5" grpId="0" animBg="1"/>
      <p:bldP spid="37" grpId="0" animBg="1"/>
      <p:bldP spid="35" grpId="0" animBg="1"/>
      <p:bldP spid="34" grpId="0" animBg="1"/>
      <p:bldP spid="33" grpId="0" animBg="1"/>
      <p:bldP spid="3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1356</TotalTime>
  <Words>550</Words>
  <Application>Microsoft Office PowerPoint</Application>
  <PresentationFormat>Экран (4:3)</PresentationFormat>
  <Paragraphs>148</Paragraphs>
  <Slides>16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 Найдите «лишнее» слово:</vt:lpstr>
      <vt:lpstr>Слайд 4</vt:lpstr>
      <vt:lpstr>Слайд 5</vt:lpstr>
      <vt:lpstr>   Собралась Весна в гости в северные края. Всю зиму провела с перелётными птицами на юг. По голубой гладь, в небо, бежало пушистое облачко. Весна взобралась на него и полетела. На земле все ждут весну. Весна спустилась на землю. Выбежала из норка полевая мышь. Треснул на речка лёд. Здравствуй, Весна!</vt:lpstr>
      <vt:lpstr>Слайд 7</vt:lpstr>
      <vt:lpstr>Собралась Весна в гости в северные края. Всю зиму провела с перелётными птицами на юг. По голубой гладь, в небо, бежало пушистое облачко. Весна взобралась на него и полетела. На земле все ждут весну. Весна спустилась на землю. Выбежала из норка полевая мышь. Треснул на речка лёд. Здравствуй, Весна!</vt:lpstr>
      <vt:lpstr>Слайд 9</vt:lpstr>
      <vt:lpstr>Собралась Весна в гости в северные края. Всю зиму провела с перелётными птицами на юг. По голубой гладь, в небо, бежало пушистое облачко. Весна взобралась на него и полетела. На земле все ждут весну. Весна спустилась на землю. Выбежала из норка полевая мышь. Треснул на речка лёд. Здравствуй, Весна!</vt:lpstr>
      <vt:lpstr>ПОЯВИЛИСЬ НА ВЕТКАХ</vt:lpstr>
      <vt:lpstr>У ЛЕСНОЙ ПОЛЯНКИ</vt:lpstr>
      <vt:lpstr>ЛЮБУЮСЬ НЕБОМ</vt:lpstr>
      <vt:lpstr>подарила Коле</vt:lpstr>
      <vt:lpstr>Сова прилетела в интересное место. Тут её ждала лесенка успеха. </vt:lpstr>
      <vt:lpstr>МОЛОДЦЫ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гузенко</dc:creator>
  <cp:lastModifiedBy>гузенко</cp:lastModifiedBy>
  <cp:revision>170</cp:revision>
  <dcterms:created xsi:type="dcterms:W3CDTF">2012-02-19T07:34:48Z</dcterms:created>
  <dcterms:modified xsi:type="dcterms:W3CDTF">2013-02-23T07:31:35Z</dcterms:modified>
</cp:coreProperties>
</file>