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56" r:id="rId2"/>
    <p:sldId id="276" r:id="rId3"/>
    <p:sldId id="277" r:id="rId4"/>
    <p:sldId id="259" r:id="rId5"/>
    <p:sldId id="267" r:id="rId6"/>
    <p:sldId id="273" r:id="rId7"/>
    <p:sldId id="265" r:id="rId8"/>
    <p:sldId id="266" r:id="rId9"/>
    <p:sldId id="268" r:id="rId10"/>
    <p:sldId id="271" r:id="rId11"/>
    <p:sldId id="272" r:id="rId12"/>
    <p:sldId id="263" r:id="rId13"/>
    <p:sldId id="264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1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84BA924-F7FA-4E68-8839-ACB76B5DFE9B}" type="datetimeFigureOut">
              <a:rPr lang="ru-RU"/>
              <a:pPr>
                <a:defRPr/>
              </a:pPr>
              <a:t>16.02.2013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FDBF310-DE6F-4529-ABC2-7A9E9653B1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B4DD0C1-566D-4862-B7C5-990AE6728F1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C57AA-E3D3-4B25-964A-260918746C9C}" type="datetimeFigureOut">
              <a:rPr lang="ru-RU"/>
              <a:pPr>
                <a:defRPr/>
              </a:pPr>
              <a:t>16.02.2013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7DE4B-1472-4B8C-B29C-14D456869B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888ED-EF7E-4F1F-BB10-97313F40CCDA}" type="datetimeFigureOut">
              <a:rPr lang="ru-RU"/>
              <a:pPr>
                <a:defRPr/>
              </a:pPr>
              <a:t>16.02.2013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01C64-1E98-49BE-8B4E-9D09C1062B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B1CD4-3DDF-4784-97F6-19086EA05078}" type="datetimeFigureOut">
              <a:rPr lang="ru-RU"/>
              <a:pPr>
                <a:defRPr/>
              </a:pPr>
              <a:t>16.02.2013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0DB98-D864-4A6E-A6DE-08EBFA3754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420DF-81D1-4E30-87D1-BCDF1A4B5A02}" type="datetimeFigureOut">
              <a:rPr lang="ru-RU"/>
              <a:pPr>
                <a:defRPr/>
              </a:pPr>
              <a:t>16.02.2013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7889F-7745-4DE6-A20A-5E7EB85E51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pic>
        <p:nvPicPr>
          <p:cNvPr id="5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/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13666-EA32-44AC-BF92-9BEE3395BB2B}" type="datetimeFigureOut">
              <a:rPr lang="ru-RU"/>
              <a:pPr>
                <a:defRPr/>
              </a:pPr>
              <a:t>16.02.2013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9C58D-1E67-4F17-90E4-FB771B0B0C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AB29B-C35D-42B4-B065-C55C8B02F81A}" type="datetimeFigureOut">
              <a:rPr lang="ru-RU"/>
              <a:pPr>
                <a:defRPr/>
              </a:pPr>
              <a:t>16.02.2013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68C84-42C8-49A9-A620-1FE39480A1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rcRect/>
          <a:stretch>
            <a:fillRect/>
          </a:stretch>
        </p:blipFill>
        <p:spPr bwMode="auto">
          <a:xfrm>
            <a:off x="0" y="1619250"/>
            <a:ext cx="9144000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2989F-DF0E-4AB2-AB42-B32834DD8094}" type="datetimeFigureOut">
              <a:rPr lang="ru-RU"/>
              <a:pPr>
                <a:defRPr/>
              </a:pPr>
              <a:t>16.02.2013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4FDC0-B685-4FED-95FA-F3BBE03BCF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D0CB3-298E-47DE-BE7C-E332FCB8135C}" type="datetimeFigureOut">
              <a:rPr lang="ru-RU"/>
              <a:pPr>
                <a:defRPr/>
              </a:pPr>
              <a:t>16.02.2013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58BB2-C99B-40D4-B171-796A425F4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1638F-1BE6-4F7D-8FB0-7E8530000F0A}" type="datetimeFigureOut">
              <a:rPr lang="ru-RU"/>
              <a:pPr>
                <a:defRPr/>
              </a:pPr>
              <a:t>16.02.2013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9C384-E8A7-41AD-B3C1-DBA841490E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6FDD5-1F06-4EF0-BA67-7C5AED8603FD}" type="datetimeFigureOut">
              <a:rPr lang="ru-RU"/>
              <a:pPr>
                <a:defRPr/>
              </a:pPr>
              <a:t>16.02.2013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342F9-BA5F-4BC6-A36D-EB02241621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9"/>
          <p:cNvSpPr/>
          <p:nvPr/>
        </p:nvSpPr>
        <p:spPr>
          <a:xfrm>
            <a:off x="1463675" y="1847850"/>
            <a:ext cx="3089275" cy="3089275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 rtlCol="0"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2A8BC-A08B-4BF7-A09D-F459B1A818F3}" type="datetimeFigureOut">
              <a:rPr lang="ru-RU"/>
              <a:pPr>
                <a:defRPr/>
              </a:pPr>
              <a:t>16.02.2013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E297D-044C-4AC4-962C-0A89A4C0CD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window3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71600" y="2057400"/>
            <a:ext cx="6400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aseline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AB5240-F935-4AE4-8D28-DCCA168938D6}" type="datetimeFigureOut">
              <a:rPr lang="ru-RU"/>
              <a:pPr>
                <a:defRPr/>
              </a:pPr>
              <a:t>16.02.2013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438" y="63642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baseline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7EFF68-6267-4606-8E39-FC6B4C2A53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07" r:id="rId7"/>
    <p:sldLayoutId id="2147483706" r:id="rId8"/>
    <p:sldLayoutId id="2147483714" r:id="rId9"/>
    <p:sldLayoutId id="2147483705" r:id="rId10"/>
    <p:sldLayoutId id="214748370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600" kern="1200" cap="all" spc="3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indent="-273050" algn="l" rtl="0" fontAlgn="base">
        <a:lnSpc>
          <a:spcPct val="150000"/>
        </a:lnSpc>
        <a:spcBef>
          <a:spcPct val="20000"/>
        </a:spcBef>
        <a:spcAft>
          <a:spcPct val="0"/>
        </a:spcAft>
        <a:buFont typeface="Wingdings" pitchFamily="2" charset="2"/>
        <a:buChar char="v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858963"/>
            <a:ext cx="6728792" cy="12954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0070C0"/>
                </a:solidFill>
              </a:rPr>
              <a:t>Коррекционное занятие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4800" i="0" dirty="0" smtClean="0">
                <a:solidFill>
                  <a:srgbClr val="002060"/>
                </a:solidFill>
              </a:rPr>
              <a:t>3 класс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0"/>
            <a:ext cx="7920880" cy="594928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tabLst>
                <a:tab pos="4041775" algn="l"/>
              </a:tabLst>
            </a:pPr>
            <a:endParaRPr lang="ru-RU" sz="2000" dirty="0" smtClean="0">
              <a:solidFill>
                <a:srgbClr val="FF66CC"/>
              </a:solidFill>
            </a:endParaRPr>
          </a:p>
          <a:p>
            <a:pPr>
              <a:lnSpc>
                <a:spcPct val="80000"/>
              </a:lnSpc>
              <a:buFontTx/>
              <a:buNone/>
              <a:tabLst>
                <a:tab pos="4041775" algn="l"/>
              </a:tabLst>
            </a:pPr>
            <a:r>
              <a:rPr lang="ru-RU" sz="2800" dirty="0" smtClean="0"/>
              <a:t>1</a:t>
            </a:r>
            <a:r>
              <a:rPr lang="ru-RU" sz="3600" dirty="0" smtClean="0"/>
              <a:t>) Кто приходит ,               </a:t>
            </a:r>
          </a:p>
          <a:p>
            <a:pPr>
              <a:lnSpc>
                <a:spcPct val="80000"/>
              </a:lnSpc>
              <a:buFontTx/>
              <a:buNone/>
              <a:tabLst>
                <a:tab pos="4041775" algn="l"/>
              </a:tabLst>
            </a:pPr>
            <a:r>
              <a:rPr lang="ru-RU" sz="3600" dirty="0" smtClean="0"/>
              <a:t>   Кто уходит-</a:t>
            </a:r>
          </a:p>
          <a:p>
            <a:pPr>
              <a:lnSpc>
                <a:spcPct val="80000"/>
              </a:lnSpc>
              <a:buFontTx/>
              <a:buNone/>
              <a:tabLst>
                <a:tab pos="4041775" algn="l"/>
              </a:tabLst>
            </a:pPr>
            <a:r>
              <a:rPr lang="ru-RU" sz="3600" dirty="0" smtClean="0"/>
              <a:t>   Все её за ручку водят.       </a:t>
            </a:r>
          </a:p>
          <a:p>
            <a:pPr>
              <a:lnSpc>
                <a:spcPct val="80000"/>
              </a:lnSpc>
              <a:buFontTx/>
              <a:buNone/>
              <a:tabLst>
                <a:tab pos="4041775" algn="l"/>
              </a:tabLst>
            </a:pPr>
            <a:r>
              <a:rPr lang="ru-RU" sz="3600" dirty="0" smtClean="0"/>
              <a:t>                                                  ( </a:t>
            </a:r>
            <a:r>
              <a:rPr lang="ru-RU" sz="3600" dirty="0" smtClean="0">
                <a:solidFill>
                  <a:schemeClr val="folHlink"/>
                </a:solidFill>
              </a:rPr>
              <a:t>ДВЕР</a:t>
            </a:r>
            <a:r>
              <a:rPr lang="ru-RU" sz="3600" dirty="0" smtClean="0">
                <a:solidFill>
                  <a:srgbClr val="FF66CC"/>
                </a:solidFill>
              </a:rPr>
              <a:t>Ь</a:t>
            </a:r>
            <a:r>
              <a:rPr lang="ru-RU" sz="3600" dirty="0" smtClean="0"/>
              <a:t> )</a:t>
            </a:r>
          </a:p>
          <a:p>
            <a:pPr>
              <a:lnSpc>
                <a:spcPct val="80000"/>
              </a:lnSpc>
              <a:buFontTx/>
              <a:buNone/>
              <a:tabLst>
                <a:tab pos="4041775" algn="l"/>
              </a:tabLst>
            </a:pPr>
            <a:r>
              <a:rPr lang="ru-RU" sz="3600" dirty="0" smtClean="0"/>
              <a:t>2)Трав копытами касаясь,</a:t>
            </a:r>
          </a:p>
          <a:p>
            <a:pPr>
              <a:lnSpc>
                <a:spcPct val="80000"/>
              </a:lnSpc>
              <a:buFontTx/>
              <a:buNone/>
              <a:tabLst>
                <a:tab pos="4041775" algn="l"/>
              </a:tabLst>
            </a:pPr>
            <a:r>
              <a:rPr lang="ru-RU" sz="3600" dirty="0" smtClean="0"/>
              <a:t>   Ходит по лесу красавец,</a:t>
            </a:r>
          </a:p>
          <a:p>
            <a:pPr>
              <a:lnSpc>
                <a:spcPct val="80000"/>
              </a:lnSpc>
              <a:buFontTx/>
              <a:buNone/>
              <a:tabLst>
                <a:tab pos="4041775" algn="l"/>
              </a:tabLst>
            </a:pPr>
            <a:r>
              <a:rPr lang="ru-RU" sz="3600" dirty="0" smtClean="0">
                <a:solidFill>
                  <a:srgbClr val="FF66CC"/>
                </a:solidFill>
              </a:rPr>
              <a:t>   </a:t>
            </a:r>
            <a:r>
              <a:rPr lang="ru-RU" sz="3600" dirty="0" smtClean="0"/>
              <a:t>Ходит смело и легко,</a:t>
            </a:r>
          </a:p>
          <a:p>
            <a:pPr>
              <a:lnSpc>
                <a:spcPct val="80000"/>
              </a:lnSpc>
              <a:buFontTx/>
              <a:buNone/>
              <a:tabLst>
                <a:tab pos="4041775" algn="l"/>
              </a:tabLst>
            </a:pPr>
            <a:r>
              <a:rPr lang="ru-RU" sz="3600" dirty="0" smtClean="0"/>
              <a:t>   Рога раскинув широко.  </a:t>
            </a:r>
          </a:p>
          <a:p>
            <a:pPr>
              <a:lnSpc>
                <a:spcPct val="80000"/>
              </a:lnSpc>
              <a:buFontTx/>
              <a:buNone/>
              <a:tabLst>
                <a:tab pos="4041775" algn="l"/>
              </a:tabLst>
            </a:pPr>
            <a:r>
              <a:rPr lang="ru-RU" sz="3600" dirty="0" smtClean="0"/>
              <a:t>                                                   ( </a:t>
            </a:r>
            <a:r>
              <a:rPr lang="ru-RU" sz="3600" dirty="0" smtClean="0">
                <a:solidFill>
                  <a:schemeClr val="folHlink"/>
                </a:solidFill>
              </a:rPr>
              <a:t>ЛОС</a:t>
            </a:r>
            <a:r>
              <a:rPr lang="ru-RU" sz="3600" dirty="0" smtClean="0">
                <a:solidFill>
                  <a:srgbClr val="FF66CC"/>
                </a:solidFill>
              </a:rPr>
              <a:t>Ь</a:t>
            </a:r>
            <a:r>
              <a:rPr lang="ru-RU" sz="3600" dirty="0" smtClean="0"/>
              <a:t> )</a:t>
            </a:r>
          </a:p>
          <a:p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76672"/>
            <a:ext cx="8280920" cy="4937721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sz="3200" dirty="0" smtClean="0"/>
              <a:t>3)    Спит или купается,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sz="3200" dirty="0" smtClean="0"/>
              <a:t>       Всё не разувается: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sz="3200" dirty="0" smtClean="0"/>
              <a:t>       День и ночь на ножках  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sz="3200" dirty="0" smtClean="0"/>
              <a:t>       Красные сапожки.   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sz="3200" dirty="0" smtClean="0"/>
              <a:t>                                                        ( </a:t>
            </a:r>
            <a:r>
              <a:rPr lang="ru-RU" sz="3200" dirty="0" smtClean="0">
                <a:solidFill>
                  <a:schemeClr val="folHlink"/>
                </a:solidFill>
              </a:rPr>
              <a:t>ГУС</a:t>
            </a:r>
            <a:r>
              <a:rPr lang="ru-RU" sz="3200" dirty="0" smtClean="0">
                <a:solidFill>
                  <a:srgbClr val="FF66CC"/>
                </a:solidFill>
              </a:rPr>
              <a:t>Ь </a:t>
            </a:r>
            <a:r>
              <a:rPr lang="ru-RU" sz="3200" dirty="0" smtClean="0"/>
              <a:t>)</a:t>
            </a:r>
          </a:p>
          <a:p>
            <a:pPr marL="609600" indent="-609600">
              <a:lnSpc>
                <a:spcPct val="90000"/>
              </a:lnSpc>
              <a:buFontTx/>
              <a:buAutoNum type="arabicParenR" startAt="4"/>
            </a:pPr>
            <a:r>
              <a:rPr lang="ru-RU" sz="3200" dirty="0" smtClean="0"/>
              <a:t> В яме спит зимою длинной,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sz="3200" dirty="0" smtClean="0"/>
              <a:t>       Но чуть солнце станет греть,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sz="3200" dirty="0" smtClean="0"/>
              <a:t>       В путь за мёдом и малиной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sz="3200" dirty="0" smtClean="0"/>
              <a:t>       Отправляется …  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sz="3200" dirty="0" smtClean="0"/>
              <a:t>                                                       (</a:t>
            </a:r>
            <a:r>
              <a:rPr lang="ru-RU" sz="3200" dirty="0" smtClean="0">
                <a:solidFill>
                  <a:schemeClr val="folHlink"/>
                </a:solidFill>
              </a:rPr>
              <a:t>МЕДВЕД</a:t>
            </a:r>
            <a:r>
              <a:rPr lang="ru-RU" sz="3200" dirty="0" smtClean="0">
                <a:solidFill>
                  <a:srgbClr val="FF66CC"/>
                </a:solidFill>
              </a:rPr>
              <a:t>Ь</a:t>
            </a:r>
            <a:r>
              <a:rPr lang="ru-RU" sz="3200" dirty="0" smtClean="0"/>
              <a:t>)</a:t>
            </a:r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2530" name="Picture 2" descr="C:\Users\--ADMIN--\Desktop\49a25eda5dd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5875" y="0"/>
            <a:ext cx="9115425" cy="6958013"/>
          </a:xfr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50925" y="692150"/>
            <a:ext cx="32385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002060"/>
                </a:solidFill>
                <a:latin typeface="Constantia" pitchFamily="18" charset="0"/>
              </a:rPr>
              <a:t>декабрь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71550" y="2713038"/>
            <a:ext cx="28622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002060"/>
                </a:solidFill>
                <a:latin typeface="Constantia" pitchFamily="18" charset="0"/>
              </a:rPr>
              <a:t>январь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71550" y="4714875"/>
            <a:ext cx="3378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002060"/>
                </a:solidFill>
                <a:latin typeface="Constantia" pitchFamily="18" charset="0"/>
              </a:rPr>
              <a:t>февраль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3554" name="Picture 3" descr="C:\Users\--ADMIN--\Desktop\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588"/>
            <a:ext cx="9144000" cy="6858000"/>
          </a:xfrm>
        </p:spPr>
      </p:pic>
      <p:pic>
        <p:nvPicPr>
          <p:cNvPr id="8196" name="Picture 4" descr="C:\Users\--ADMIN--\Desktop\new_3799_0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60350"/>
            <a:ext cx="2754312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11188" y="2276475"/>
            <a:ext cx="2247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Constantia" pitchFamily="18" charset="0"/>
              </a:rPr>
              <a:t>медведь</a:t>
            </a:r>
          </a:p>
        </p:txBody>
      </p:sp>
      <p:pic>
        <p:nvPicPr>
          <p:cNvPr id="8197" name="Picture 5" descr="C:\Users\--ADMIN--\Desktop\399px-Lynx_lynx_po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838" y="260350"/>
            <a:ext cx="17748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022725" y="2735263"/>
            <a:ext cx="1447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Constantia" pitchFamily="18" charset="0"/>
              </a:rPr>
              <a:t>рысь</a:t>
            </a:r>
          </a:p>
        </p:txBody>
      </p:sp>
      <p:pic>
        <p:nvPicPr>
          <p:cNvPr id="8198" name="Picture 6" descr="C:\Users\--ADMIN--\Desktop\25452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788" y="260350"/>
            <a:ext cx="261937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589713" y="2647950"/>
            <a:ext cx="2219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Constantia" pitchFamily="18" charset="0"/>
              </a:rPr>
              <a:t>снегирь</a:t>
            </a:r>
          </a:p>
        </p:txBody>
      </p:sp>
      <p:pic>
        <p:nvPicPr>
          <p:cNvPr id="8199" name="Picture 7" descr="C:\Users\--ADMIN--\Desktop\20073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8" y="3284538"/>
            <a:ext cx="2751137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5800" y="5845175"/>
            <a:ext cx="21002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Constantia" pitchFamily="18" charset="0"/>
              </a:rPr>
              <a:t>глухарь</a:t>
            </a:r>
          </a:p>
        </p:txBody>
      </p:sp>
      <p:pic>
        <p:nvPicPr>
          <p:cNvPr id="8200" name="Picture 8" descr="C:\Users\--ADMIN--\Desktop\408397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75338" y="3443288"/>
            <a:ext cx="3044825" cy="24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804025" y="5876925"/>
            <a:ext cx="1327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Constantia" pitchFamily="18" charset="0"/>
              </a:rPr>
              <a:t>лось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ъект 3"/>
          <p:cNvSpPr>
            <a:spLocks noGrp="1"/>
          </p:cNvSpPr>
          <p:nvPr>
            <p:ph idx="1"/>
          </p:nvPr>
        </p:nvSpPr>
        <p:spPr>
          <a:xfrm>
            <a:off x="827088" y="1119188"/>
            <a:ext cx="7632700" cy="4895850"/>
          </a:xfrm>
        </p:spPr>
        <p:txBody>
          <a:bodyPr/>
          <a:lstStyle/>
          <a:p>
            <a:pPr marL="0" indent="0" algn="just" eaLnBrk="1" hangingPunct="1">
              <a:buFont typeface="Brush Script MT" pitchFamily="66" charset="0"/>
              <a:buNone/>
            </a:pPr>
            <a:endParaRPr lang="ru-RU" sz="4400" smtClean="0"/>
          </a:p>
          <a:p>
            <a:pPr marL="0" indent="0" algn="just" eaLnBrk="1" hangingPunct="1">
              <a:buFont typeface="Brush Script MT" pitchFamily="66" charset="0"/>
              <a:buNone/>
            </a:pPr>
            <a:endParaRPr lang="ru-RU" sz="440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826308" y="764704"/>
            <a:ext cx="749141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Кто вечно хнычет и скучает,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628800"/>
            <a:ext cx="72008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тот ничего не замечает.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2636912"/>
            <a:ext cx="727280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Кто ничего не замечает,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3573016"/>
            <a:ext cx="611542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тот ничего не изучает.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4509120"/>
            <a:ext cx="698477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Кто ничего не изучает,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5373216"/>
            <a:ext cx="72008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тот вечно хнычет и скучает.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6400800" cy="764704"/>
          </a:xfrm>
        </p:spPr>
        <p:txBody>
          <a:bodyPr/>
          <a:lstStyle/>
          <a:p>
            <a:pPr eaLnBrk="1" hangingPunct="1"/>
            <a:r>
              <a:rPr lang="ru-RU" dirty="0" smtClean="0"/>
              <a:t>Весёлые рифмы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836712"/>
            <a:ext cx="6400800" cy="4649689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800" dirty="0" smtClean="0"/>
              <a:t>Перед </a:t>
            </a:r>
            <a:r>
              <a:rPr lang="ru-RU" sz="2800" b="1" i="1" dirty="0" smtClean="0"/>
              <a:t>Е,Ё,И,Ю,Я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dirty="0" smtClean="0"/>
              <a:t>Я в корнях стою, друзья.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dirty="0" smtClean="0"/>
              <a:t>Вороб</a:t>
            </a:r>
            <a:r>
              <a:rPr lang="ru-RU" sz="2800" b="1" dirty="0" smtClean="0"/>
              <a:t>ь</a:t>
            </a:r>
            <a:r>
              <a:rPr lang="ru-RU" sz="2800" dirty="0" smtClean="0"/>
              <a:t>и, сем</a:t>
            </a:r>
            <a:r>
              <a:rPr lang="ru-RU" sz="2800" b="1" dirty="0" smtClean="0"/>
              <a:t>ь</a:t>
            </a:r>
            <a:r>
              <a:rPr lang="ru-RU" sz="2800" dirty="0" smtClean="0"/>
              <a:t>я, жил</a:t>
            </a:r>
            <a:r>
              <a:rPr lang="ru-RU" sz="2800" b="1" dirty="0" smtClean="0"/>
              <a:t>ь</a:t>
            </a:r>
            <a:r>
              <a:rPr lang="ru-RU" sz="2800" dirty="0" smtClean="0"/>
              <a:t>ё-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dirty="0" smtClean="0"/>
              <a:t>Перед </a:t>
            </a:r>
            <a:r>
              <a:rPr lang="ru-RU" sz="2800" b="1" dirty="0" smtClean="0"/>
              <a:t>Я,Ю,И,Е,Ё.</a:t>
            </a:r>
            <a:endParaRPr lang="ru-RU" sz="2800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sz="2800" dirty="0" smtClean="0"/>
              <a:t>Воробьи, жильё, ручьи,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dirty="0" smtClean="0"/>
              <a:t>Листья, крылья, стулья, чьи.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dirty="0" smtClean="0"/>
              <a:t>Колья, перья и семья,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dirty="0" smtClean="0"/>
              <a:t>Вьюга, осенью, друзья.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410" name="Picture 2" descr="C:\Users\--ADMIN--\Desktop\mask_rosa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75463"/>
          </a:xfrm>
        </p:spPr>
      </p:pic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107950" y="333375"/>
            <a:ext cx="90011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Constantia" pitchFamily="18" charset="0"/>
              </a:rPr>
              <a:t>Мягкость согласных звуков обозначают гласными:</a:t>
            </a:r>
          </a:p>
        </p:txBody>
      </p:sp>
      <p:pic>
        <p:nvPicPr>
          <p:cNvPr id="3075" name="Picture 3" descr="C:\Users\--ADMIN--\Desktop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628775"/>
            <a:ext cx="14192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C:\Users\--ADMIN--\Desktop\i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8175" y="1635125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C:\Users\--ADMIN--\Desktop\л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938" y="1658938"/>
            <a:ext cx="1639887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C:\Users\--ADMIN--\Desktop\н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9575" y="1673225"/>
            <a:ext cx="16637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C:\Users\--ADMIN--\Desktop\д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51725" y="168275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C:\Users\--ADMIN--\Desktop\iм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95738" y="3429000"/>
            <a:ext cx="10382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 descr="C:\Users\--ADMIN--\Desktop\др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92500" y="4657725"/>
            <a:ext cx="2087563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626" name="Объект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6627" name="Picture 2" descr="C:\Users\--ADMIN--\Desktop\mask_ro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14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250825" y="260350"/>
            <a:ext cx="7318375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002060"/>
                </a:solidFill>
                <a:latin typeface="Constantia" pitchFamily="18" charset="0"/>
              </a:rPr>
              <a:t>Мягкий знак, мягкий знак</a:t>
            </a:r>
          </a:p>
          <a:p>
            <a:r>
              <a:rPr lang="ru-RU" sz="3600">
                <a:solidFill>
                  <a:srgbClr val="002060"/>
                </a:solidFill>
                <a:latin typeface="Constantia" pitchFamily="18" charset="0"/>
              </a:rPr>
              <a:t>Без него нельзя никак:</a:t>
            </a:r>
          </a:p>
          <a:p>
            <a:r>
              <a:rPr lang="ru-RU" sz="3600">
                <a:solidFill>
                  <a:srgbClr val="002060"/>
                </a:solidFill>
                <a:latin typeface="Constantia" pitchFamily="18" charset="0"/>
              </a:rPr>
              <a:t>Без него не написать</a:t>
            </a:r>
          </a:p>
          <a:p>
            <a:r>
              <a:rPr lang="ru-RU" sz="3600">
                <a:solidFill>
                  <a:srgbClr val="002060"/>
                </a:solidFill>
                <a:latin typeface="Constantia" pitchFamily="18" charset="0"/>
              </a:rPr>
              <a:t>Тридцать, двадцать</a:t>
            </a:r>
          </a:p>
          <a:p>
            <a:r>
              <a:rPr lang="ru-RU" sz="3600">
                <a:solidFill>
                  <a:srgbClr val="002060"/>
                </a:solidFill>
                <a:latin typeface="Constantia" pitchFamily="18" charset="0"/>
              </a:rPr>
              <a:t>Десять, пять.</a:t>
            </a:r>
          </a:p>
          <a:p>
            <a:r>
              <a:rPr lang="ru-RU" sz="3600">
                <a:solidFill>
                  <a:srgbClr val="002060"/>
                </a:solidFill>
                <a:latin typeface="Constantia" pitchFamily="18" charset="0"/>
              </a:rPr>
              <a:t>Вместо «шесть»- получим «шест»,</a:t>
            </a:r>
          </a:p>
          <a:p>
            <a:r>
              <a:rPr lang="ru-RU" sz="3600">
                <a:solidFill>
                  <a:srgbClr val="002060"/>
                </a:solidFill>
                <a:latin typeface="Constantia" pitchFamily="18" charset="0"/>
              </a:rPr>
              <a:t>Вместо «есть»- получим «ест».</a:t>
            </a:r>
          </a:p>
          <a:p>
            <a:r>
              <a:rPr lang="ru-RU" sz="3600">
                <a:solidFill>
                  <a:srgbClr val="002060"/>
                </a:solidFill>
                <a:latin typeface="Constantia" pitchFamily="18" charset="0"/>
              </a:rPr>
              <a:t>Вот что может получиться, </a:t>
            </a:r>
          </a:p>
          <a:p>
            <a:r>
              <a:rPr lang="ru-RU" sz="3600">
                <a:solidFill>
                  <a:srgbClr val="002060"/>
                </a:solidFill>
                <a:latin typeface="Constantia" pitchFamily="18" charset="0"/>
              </a:rPr>
              <a:t>Если будем забывать</a:t>
            </a:r>
          </a:p>
          <a:p>
            <a:r>
              <a:rPr lang="ru-RU" sz="3600">
                <a:solidFill>
                  <a:srgbClr val="002060"/>
                </a:solidFill>
                <a:latin typeface="Constantia" pitchFamily="18" charset="0"/>
              </a:rPr>
              <a:t>Мягкий знак в словах писать.</a:t>
            </a:r>
          </a:p>
        </p:txBody>
      </p:sp>
      <p:pic>
        <p:nvPicPr>
          <p:cNvPr id="26629" name="Picture 3" descr="C:\Users\--ADMIN--\Desktop\д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87313"/>
            <a:ext cx="2376487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476250"/>
            <a:ext cx="1885950" cy="2016125"/>
          </a:xfrm>
          <a:ln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2708275"/>
            <a:ext cx="1981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88913"/>
            <a:ext cx="218281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588" y="3141663"/>
            <a:ext cx="21240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971550" y="2781300"/>
            <a:ext cx="817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r>
              <a:rPr lang="ru-RU">
                <a:latin typeface="Comic Sans MS" pitchFamily="66" charset="0"/>
              </a:rPr>
              <a:t>ГУ</a:t>
            </a:r>
            <a:r>
              <a:rPr lang="ru-RU" b="1">
                <a:solidFill>
                  <a:schemeClr val="hlink"/>
                </a:solidFill>
                <a:latin typeface="Comic Sans MS" pitchFamily="66" charset="0"/>
              </a:rPr>
              <a:t>С</a:t>
            </a:r>
            <a:r>
              <a:rPr lang="ru-RU">
                <a:latin typeface="Comic Sans MS" pitchFamily="66" charset="0"/>
              </a:rPr>
              <a:t>Ь 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2916238" y="5300663"/>
            <a:ext cx="917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r>
              <a:rPr lang="ru-RU">
                <a:latin typeface="Comic Sans MS" pitchFamily="66" charset="0"/>
              </a:rPr>
              <a:t>ПЕ</a:t>
            </a:r>
            <a:r>
              <a:rPr lang="ru-RU" b="1">
                <a:solidFill>
                  <a:schemeClr val="hlink"/>
                </a:solidFill>
                <a:latin typeface="Comic Sans MS" pitchFamily="66" charset="0"/>
              </a:rPr>
              <a:t>Н</a:t>
            </a:r>
            <a:r>
              <a:rPr lang="ru-RU">
                <a:latin typeface="Comic Sans MS" pitchFamily="66" charset="0"/>
              </a:rPr>
              <a:t>Ь 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5076825" y="2781300"/>
            <a:ext cx="1282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r>
              <a:rPr lang="ru-RU">
                <a:latin typeface="Comic Sans MS" pitchFamily="66" charset="0"/>
              </a:rPr>
              <a:t>СНЕГИ</a:t>
            </a:r>
            <a:r>
              <a:rPr lang="ru-RU" b="1">
                <a:solidFill>
                  <a:schemeClr val="hlink"/>
                </a:solidFill>
                <a:latin typeface="Comic Sans MS" pitchFamily="66" charset="0"/>
              </a:rPr>
              <a:t>Р</a:t>
            </a:r>
            <a:r>
              <a:rPr lang="ru-RU">
                <a:latin typeface="Comic Sans MS" pitchFamily="66" charset="0"/>
              </a:rPr>
              <a:t>Ь </a:t>
            </a: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7235825" y="5445125"/>
            <a:ext cx="1192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r>
              <a:rPr lang="ru-RU">
                <a:latin typeface="Comic Sans MS" pitchFamily="66" charset="0"/>
              </a:rPr>
              <a:t>ФАСО</a:t>
            </a:r>
            <a:r>
              <a:rPr lang="ru-RU" b="1">
                <a:solidFill>
                  <a:schemeClr val="hlink"/>
                </a:solidFill>
                <a:latin typeface="Comic Sans MS" pitchFamily="66" charset="0"/>
              </a:rPr>
              <a:t>Л</a:t>
            </a:r>
            <a:r>
              <a:rPr lang="ru-RU">
                <a:latin typeface="Comic Sans MS" pitchFamily="66" charset="0"/>
              </a:rPr>
              <a:t>Ь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/>
      <p:bldP spid="10249" grpId="0"/>
      <p:bldP spid="10250" grpId="0"/>
      <p:bldP spid="102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78" name="Объект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4579" name="Picture 2" descr="C:\Users\--ADMIN--\Desktop\mask_ro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7"/>
            <a:ext cx="92075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179388" y="512763"/>
            <a:ext cx="118554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onstantia" pitchFamily="18" charset="0"/>
              </a:rPr>
              <a:t>                                       Игра </a:t>
            </a:r>
            <a:endParaRPr lang="ru-RU" sz="3200" b="1" dirty="0">
              <a:solidFill>
                <a:srgbClr val="002060"/>
              </a:solidFill>
              <a:latin typeface="Constantia" pitchFamily="18" charset="0"/>
            </a:endParaRPr>
          </a:p>
          <a:p>
            <a:r>
              <a:rPr lang="ru-RU" sz="2400" b="1" dirty="0">
                <a:latin typeface="Constantia" pitchFamily="18" charset="0"/>
              </a:rPr>
              <a:t>распредели в три столбика слова – название животных,</a:t>
            </a:r>
          </a:p>
          <a:p>
            <a:r>
              <a:rPr lang="ru-RU" sz="2400" b="1" dirty="0">
                <a:latin typeface="Constantia" pitchFamily="18" charset="0"/>
              </a:rPr>
              <a:t> птиц, рыб: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7950" y="1836738"/>
            <a:ext cx="30035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Garamond" pitchFamily="18" charset="0"/>
              </a:rPr>
              <a:t>[ </a:t>
            </a:r>
            <a:r>
              <a:rPr lang="ru-RU" sz="4000" b="1" dirty="0">
                <a:solidFill>
                  <a:srgbClr val="002060"/>
                </a:solidFill>
                <a:latin typeface="Constantia" pitchFamily="18" charset="0"/>
              </a:rPr>
              <a:t>т’ у л’ э </a:t>
            </a:r>
            <a:r>
              <a:rPr lang="ru-RU" sz="4000" b="1" dirty="0" err="1">
                <a:solidFill>
                  <a:srgbClr val="002060"/>
                </a:solidFill>
                <a:latin typeface="Constantia" pitchFamily="18" charset="0"/>
              </a:rPr>
              <a:t>н</a:t>
            </a:r>
            <a:r>
              <a:rPr lang="ru-RU" sz="4000" b="1" dirty="0">
                <a:solidFill>
                  <a:srgbClr val="002060"/>
                </a:solidFill>
                <a:latin typeface="Constantia" pitchFamily="18" charset="0"/>
              </a:rPr>
              <a:t>’ </a:t>
            </a:r>
            <a:r>
              <a:rPr lang="en-US" sz="4000" b="1" dirty="0">
                <a:solidFill>
                  <a:srgbClr val="002060"/>
                </a:solidFill>
                <a:latin typeface="Garamond" pitchFamily="18" charset="0"/>
              </a:rPr>
              <a:t>]</a:t>
            </a:r>
            <a:endParaRPr lang="ru-RU" sz="4000" b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413000" y="2565400"/>
            <a:ext cx="2895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Garamond" pitchFamily="18" charset="0"/>
              </a:rPr>
              <a:t>[ </a:t>
            </a:r>
            <a:r>
              <a:rPr lang="ru-RU" sz="4000" b="1">
                <a:solidFill>
                  <a:srgbClr val="002060"/>
                </a:solidFill>
                <a:latin typeface="Constantia" pitchFamily="18" charset="0"/>
              </a:rPr>
              <a:t>г</a:t>
            </a:r>
            <a:r>
              <a:rPr lang="en-US" sz="4000" b="1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ru-RU" sz="4000" b="1">
                <a:solidFill>
                  <a:srgbClr val="002060"/>
                </a:solidFill>
                <a:latin typeface="Constantia" pitchFamily="18" charset="0"/>
              </a:rPr>
              <a:t>о</a:t>
            </a:r>
            <a:r>
              <a:rPr lang="en-US" sz="4000" b="1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ru-RU" sz="4000" b="1">
                <a:solidFill>
                  <a:srgbClr val="002060"/>
                </a:solidFill>
                <a:latin typeface="Constantia" pitchFamily="18" charset="0"/>
              </a:rPr>
              <a:t>л</a:t>
            </a:r>
            <a:r>
              <a:rPr lang="en-US" sz="4000" b="1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ru-RU" sz="4000" b="1">
                <a:solidFill>
                  <a:srgbClr val="002060"/>
                </a:solidFill>
                <a:latin typeface="Constantia" pitchFamily="18" charset="0"/>
              </a:rPr>
              <a:t>у</a:t>
            </a:r>
            <a:r>
              <a:rPr lang="en-US" sz="4000" b="1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ru-RU" sz="4000" b="1">
                <a:solidFill>
                  <a:srgbClr val="002060"/>
                </a:solidFill>
                <a:latin typeface="Constantia" pitchFamily="18" charset="0"/>
              </a:rPr>
              <a:t>п</a:t>
            </a:r>
            <a:r>
              <a:rPr lang="en-US" sz="4000" b="1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ru-RU" sz="4000" b="1">
                <a:solidFill>
                  <a:srgbClr val="002060"/>
                </a:solidFill>
                <a:latin typeface="Constantia" pitchFamily="18" charset="0"/>
              </a:rPr>
              <a:t>’</a:t>
            </a:r>
            <a:r>
              <a:rPr lang="en-US" sz="4000" b="1">
                <a:solidFill>
                  <a:srgbClr val="002060"/>
                </a:solidFill>
                <a:latin typeface="Garamond" pitchFamily="18" charset="0"/>
              </a:rPr>
              <a:t>]</a:t>
            </a:r>
            <a:endParaRPr lang="ru-RU" sz="4000" b="1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565525" y="4227513"/>
            <a:ext cx="25193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Garamond" pitchFamily="18" charset="0"/>
              </a:rPr>
              <a:t>[</a:t>
            </a:r>
            <a:r>
              <a:rPr lang="ru-RU" sz="4000" b="1">
                <a:solidFill>
                  <a:srgbClr val="002060"/>
                </a:solidFill>
                <a:latin typeface="Constantia" pitchFamily="18" charset="0"/>
              </a:rPr>
              <a:t> а л’ э н’ </a:t>
            </a:r>
            <a:r>
              <a:rPr lang="en-US" sz="4000" b="1">
                <a:solidFill>
                  <a:srgbClr val="002060"/>
                </a:solidFill>
                <a:latin typeface="Garamond" pitchFamily="18" charset="0"/>
              </a:rPr>
              <a:t>]</a:t>
            </a:r>
            <a:endParaRPr lang="ru-RU" sz="4000" b="1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107113" y="1700213"/>
            <a:ext cx="28082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Garamond" pitchFamily="18" charset="0"/>
              </a:rPr>
              <a:t>[ </a:t>
            </a:r>
            <a:r>
              <a:rPr lang="ru-RU" sz="4000" b="1">
                <a:solidFill>
                  <a:srgbClr val="002060"/>
                </a:solidFill>
                <a:latin typeface="Constantia" pitchFamily="18" charset="0"/>
              </a:rPr>
              <a:t>к а р а с’ </a:t>
            </a:r>
            <a:r>
              <a:rPr lang="en-US" sz="4000" b="1">
                <a:solidFill>
                  <a:srgbClr val="002060"/>
                </a:solidFill>
                <a:latin typeface="Garamond" pitchFamily="18" charset="0"/>
              </a:rPr>
              <a:t>]</a:t>
            </a:r>
            <a:endParaRPr lang="ru-RU" sz="4000" b="1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79388" y="3636963"/>
            <a:ext cx="3024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Garamond" pitchFamily="18" charset="0"/>
              </a:rPr>
              <a:t>[</a:t>
            </a:r>
            <a:r>
              <a:rPr lang="ru-RU" sz="4000" b="1">
                <a:solidFill>
                  <a:srgbClr val="002060"/>
                </a:solidFill>
                <a:latin typeface="Constantia" pitchFamily="18" charset="0"/>
              </a:rPr>
              <a:t> л о ш а т’ </a:t>
            </a:r>
            <a:r>
              <a:rPr lang="en-US" sz="4000" b="1">
                <a:solidFill>
                  <a:srgbClr val="002060"/>
                </a:solidFill>
                <a:latin typeface="Garamond" pitchFamily="18" charset="0"/>
              </a:rPr>
              <a:t>]</a:t>
            </a:r>
            <a:endParaRPr lang="ru-RU" sz="4000" b="1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985000" y="4160838"/>
            <a:ext cx="2374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Garamond" pitchFamily="18" charset="0"/>
              </a:rPr>
              <a:t>[ </a:t>
            </a:r>
            <a:r>
              <a:rPr lang="ru-RU" sz="4000" b="1">
                <a:solidFill>
                  <a:srgbClr val="002060"/>
                </a:solidFill>
                <a:latin typeface="Constantia" pitchFamily="18" charset="0"/>
              </a:rPr>
              <a:t>г у с’ </a:t>
            </a:r>
            <a:r>
              <a:rPr lang="en-US" sz="4000" b="1">
                <a:solidFill>
                  <a:srgbClr val="002060"/>
                </a:solidFill>
                <a:latin typeface="Garamond" pitchFamily="18" charset="0"/>
              </a:rPr>
              <a:t>]</a:t>
            </a:r>
            <a:endParaRPr lang="ru-RU" sz="4000" b="1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027488" y="5727700"/>
            <a:ext cx="3482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Garamond" pitchFamily="18" charset="0"/>
              </a:rPr>
              <a:t>[</a:t>
            </a:r>
            <a:r>
              <a:rPr lang="ru-RU" sz="4000" b="1">
                <a:solidFill>
                  <a:srgbClr val="002060"/>
                </a:solidFill>
                <a:latin typeface="Constantia" pitchFamily="18" charset="0"/>
              </a:rPr>
              <a:t> с н’ и г’ и р’ </a:t>
            </a:r>
            <a:r>
              <a:rPr lang="en-US" sz="4000" b="1">
                <a:solidFill>
                  <a:srgbClr val="002060"/>
                </a:solidFill>
                <a:latin typeface="Garamond" pitchFamily="18" charset="0"/>
              </a:rPr>
              <a:t>]</a:t>
            </a:r>
            <a:endParaRPr lang="ru-RU" sz="4000" b="1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295400" y="5019675"/>
            <a:ext cx="28305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Garamond" pitchFamily="18" charset="0"/>
              </a:rPr>
              <a:t>[</a:t>
            </a:r>
            <a:r>
              <a:rPr lang="ru-RU" sz="4000" b="1">
                <a:solidFill>
                  <a:srgbClr val="002060"/>
                </a:solidFill>
                <a:latin typeface="Constantia" pitchFamily="18" charset="0"/>
              </a:rPr>
              <a:t> о к у н’ </a:t>
            </a:r>
            <a:r>
              <a:rPr lang="en-US" sz="4000" b="1">
                <a:solidFill>
                  <a:srgbClr val="002060"/>
                </a:solidFill>
                <a:latin typeface="Garamond" pitchFamily="18" charset="0"/>
              </a:rPr>
              <a:t>]</a:t>
            </a:r>
            <a:endParaRPr lang="ru-RU" sz="4000" b="1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076825" y="3273425"/>
            <a:ext cx="25193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Garamond" pitchFamily="18" charset="0"/>
              </a:rPr>
              <a:t>[</a:t>
            </a:r>
            <a:r>
              <a:rPr lang="ru-RU" sz="4000" b="1">
                <a:solidFill>
                  <a:srgbClr val="002060"/>
                </a:solidFill>
                <a:latin typeface="Constantia" pitchFamily="18" charset="0"/>
              </a:rPr>
              <a:t> с’ э л’ т’ </a:t>
            </a:r>
            <a:r>
              <a:rPr lang="en-US" sz="4000" b="1">
                <a:solidFill>
                  <a:srgbClr val="002060"/>
                </a:solidFill>
                <a:latin typeface="Garamond" pitchFamily="18" charset="0"/>
              </a:rPr>
              <a:t>]</a:t>
            </a:r>
            <a:endParaRPr lang="ru-RU" sz="4000" b="1">
              <a:solidFill>
                <a:srgbClr val="00206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5602" name="Picture 2" descr="C:\Users\--ADMIN--\Desktop\mask_ros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88" y="0"/>
            <a:ext cx="9142412" cy="6858000"/>
          </a:xfr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11188" y="549275"/>
            <a:ext cx="31003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002060"/>
                </a:solidFill>
                <a:latin typeface="Constantia" pitchFamily="18" charset="0"/>
              </a:rPr>
              <a:t>Животные: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11188" y="2276475"/>
            <a:ext cx="22304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002060"/>
                </a:solidFill>
                <a:latin typeface="Constantia" pitchFamily="18" charset="0"/>
              </a:rPr>
              <a:t>Птицы: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1188" y="4292600"/>
            <a:ext cx="20240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002060"/>
                </a:solidFill>
                <a:latin typeface="Constantia" pitchFamily="18" charset="0"/>
              </a:rPr>
              <a:t>Рыбы: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28663" y="1257300"/>
            <a:ext cx="65166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latin typeface="Constantia" pitchFamily="18" charset="0"/>
              </a:rPr>
              <a:t>тюлень, олень, лошадь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30263" y="3141663"/>
            <a:ext cx="59896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latin typeface="Constantia" pitchFamily="18" charset="0"/>
              </a:rPr>
              <a:t>голубь, гусь, снегирь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28663" y="5157788"/>
            <a:ext cx="55626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>
                <a:latin typeface="Constantia" pitchFamily="18" charset="0"/>
              </a:rPr>
              <a:t>карась, окунь, сельдь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650" name="Объект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7651" name="Picture 2" descr="C:\Users\--ADMIN--\Desktop\mask_ro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48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1619250" y="620713"/>
            <a:ext cx="47720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002060"/>
                </a:solidFill>
                <a:latin typeface="Constantia" pitchFamily="18" charset="0"/>
              </a:rPr>
              <a:t>Оцени себя:</a:t>
            </a:r>
          </a:p>
        </p:txBody>
      </p:sp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971550" y="1844675"/>
            <a:ext cx="5969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>
                <a:solidFill>
                  <a:srgbClr val="FF0000"/>
                </a:solidFill>
                <a:latin typeface="Constantia" pitchFamily="18" charset="0"/>
              </a:rPr>
              <a:t>«+»     справился</a:t>
            </a:r>
          </a:p>
        </p:txBody>
      </p:sp>
      <p:sp>
        <p:nvSpPr>
          <p:cNvPr id="27654" name="TextBox 5"/>
          <p:cNvSpPr txBox="1">
            <a:spLocks noChangeArrowheads="1"/>
          </p:cNvSpPr>
          <p:nvPr/>
        </p:nvSpPr>
        <p:spPr bwMode="auto">
          <a:xfrm>
            <a:off x="971550" y="3284538"/>
            <a:ext cx="62309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>
                <a:solidFill>
                  <a:srgbClr val="008000"/>
                </a:solidFill>
                <a:latin typeface="Constantia" pitchFamily="18" charset="0"/>
              </a:rPr>
              <a:t>«?»    сомневаюсь</a:t>
            </a:r>
          </a:p>
        </p:txBody>
      </p:sp>
      <p:sp>
        <p:nvSpPr>
          <p:cNvPr id="27655" name="TextBox 6"/>
          <p:cNvSpPr txBox="1">
            <a:spLocks noChangeArrowheads="1"/>
          </p:cNvSpPr>
          <p:nvPr/>
        </p:nvSpPr>
        <p:spPr bwMode="auto">
          <a:xfrm>
            <a:off x="971550" y="4941888"/>
            <a:ext cx="6618288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>
                <a:solidFill>
                  <a:srgbClr val="FFFF00"/>
                </a:solidFill>
                <a:latin typeface="Constantia" pitchFamily="18" charset="0"/>
              </a:rPr>
              <a:t>«-»    не справился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282</TotalTime>
  <Words>370</Words>
  <Application>Microsoft Office PowerPoint</Application>
  <PresentationFormat>Экран (4:3)</PresentationFormat>
  <Paragraphs>83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Кутюр</vt:lpstr>
      <vt:lpstr>Коррекционное занятие</vt:lpstr>
      <vt:lpstr>Слайд 2</vt:lpstr>
      <vt:lpstr>Весёлые рифмы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русского языка</dc:title>
  <dc:creator>--ADMIN--</dc:creator>
  <cp:lastModifiedBy>111</cp:lastModifiedBy>
  <cp:revision>28</cp:revision>
  <dcterms:created xsi:type="dcterms:W3CDTF">2012-02-01T12:52:09Z</dcterms:created>
  <dcterms:modified xsi:type="dcterms:W3CDTF">2013-02-16T14:53:51Z</dcterms:modified>
</cp:coreProperties>
</file>