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B25A5-6986-4CA9-9DFF-396A32B89997}" type="datetimeFigureOut">
              <a:rPr lang="ru-RU" smtClean="0"/>
              <a:t>09.09.2012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50EBE-9E56-439F-B8B5-3B431514BE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Урок математики в 4-м классе по теме "Виды треугольников"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200800" cy="259228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                          Выполнила</a:t>
            </a:r>
            <a:r>
              <a:rPr lang="ru-RU" sz="2000" b="1" dirty="0">
                <a:solidFill>
                  <a:schemeClr val="tx1"/>
                </a:solidFill>
              </a:rPr>
              <a:t>:</a:t>
            </a:r>
            <a:r>
              <a:rPr lang="ru-RU" sz="2000" dirty="0">
                <a:solidFill>
                  <a:schemeClr val="tx1"/>
                </a:solidFill>
              </a:rPr>
              <a:t>  Лихачёва Любовь Николаевна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                                                             учитель начальных классов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                                                             МОУ «</a:t>
            </a:r>
            <a:r>
              <a:rPr lang="ru-RU" sz="2000" dirty="0" err="1">
                <a:solidFill>
                  <a:schemeClr val="tx1"/>
                </a:solidFill>
              </a:rPr>
              <a:t>Объячевская</a:t>
            </a:r>
            <a:r>
              <a:rPr lang="ru-RU" sz="2000" dirty="0">
                <a:solidFill>
                  <a:schemeClr val="tx1"/>
                </a:solidFill>
              </a:rPr>
              <a:t> средняя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                                                             школа» 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                                                             адрес: РК </a:t>
            </a:r>
            <a:r>
              <a:rPr lang="ru-RU" sz="2000" dirty="0" err="1">
                <a:solidFill>
                  <a:schemeClr val="tx1"/>
                </a:solidFill>
              </a:rPr>
              <a:t>Прилузский</a:t>
            </a:r>
            <a:r>
              <a:rPr lang="ru-RU" sz="2000" dirty="0">
                <a:solidFill>
                  <a:schemeClr val="tx1"/>
                </a:solidFill>
              </a:rPr>
              <a:t> район,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                                                             </a:t>
            </a:r>
            <a:r>
              <a:rPr lang="ru-RU" sz="2000" dirty="0" err="1">
                <a:solidFill>
                  <a:schemeClr val="tx1"/>
                </a:solidFill>
              </a:rPr>
              <a:t>с.Объячево,ул.Центральная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</a:p>
          <a:p>
            <a:r>
              <a:rPr lang="ru-RU" sz="1800" dirty="0">
                <a:solidFill>
                  <a:schemeClr val="tx1"/>
                </a:solidFill>
              </a:rPr>
              <a:t>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827584" y="692696"/>
            <a:ext cx="8136904" cy="54006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>
              <a:solidFill>
                <a:schemeClr val="tx1"/>
              </a:solidFill>
            </a:endParaRPr>
          </a:p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pPr algn="ctr"/>
            <a:endParaRPr lang="ru-RU" sz="3600" dirty="0">
              <a:solidFill>
                <a:schemeClr val="tx1"/>
              </a:solidFill>
            </a:endParaRPr>
          </a:p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7см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284984"/>
            <a:ext cx="75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4см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908720"/>
            <a:ext cx="3096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S=?</a:t>
            </a:r>
            <a:endParaRPr lang="ru-RU" sz="8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ый треугольник 2"/>
          <p:cNvSpPr/>
          <p:nvPr/>
        </p:nvSpPr>
        <p:spPr>
          <a:xfrm>
            <a:off x="971600" y="476672"/>
            <a:ext cx="5256584" cy="4968552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512" y="2780928"/>
            <a:ext cx="82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ru-RU" sz="2400" dirty="0" smtClean="0"/>
              <a:t>см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5445224"/>
            <a:ext cx="10081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</a:t>
            </a:r>
            <a:r>
              <a:rPr lang="ru-RU" sz="2400" dirty="0" smtClean="0"/>
              <a:t>см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1196752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S= ?</a:t>
            </a:r>
            <a:endParaRPr lang="ru-RU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331640" y="548680"/>
            <a:ext cx="6624736" cy="518457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23928" y="573325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14 </a:t>
            </a:r>
            <a:r>
              <a:rPr lang="ru-RU" sz="3200" dirty="0" smtClean="0"/>
              <a:t>см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242088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14 см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249289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14 см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836712"/>
            <a:ext cx="18722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S= ?</a:t>
            </a:r>
            <a:endParaRPr lang="ru-RU" sz="6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268760"/>
            <a:ext cx="67687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S</a:t>
            </a:r>
            <a:r>
              <a:rPr lang="ru-RU" sz="4000" dirty="0" err="1" smtClean="0"/>
              <a:t>равност</a:t>
            </a:r>
            <a:r>
              <a:rPr lang="ru-RU" sz="4000" dirty="0" smtClean="0"/>
              <a:t>.     </a:t>
            </a:r>
            <a:r>
              <a:rPr lang="ru-RU" sz="8000" dirty="0" smtClean="0"/>
              <a:t>= основание:2*</a:t>
            </a:r>
            <a:r>
              <a:rPr lang="en-US" sz="8000" dirty="0"/>
              <a:t>h</a:t>
            </a:r>
            <a:endParaRPr lang="ru-RU" sz="8000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707904" y="1844824"/>
            <a:ext cx="432048" cy="43204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91264" cy="115212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Древнегреческий ученый - Евклид</a:t>
            </a:r>
            <a:endParaRPr lang="ru-RU" sz="3600" dirty="0"/>
          </a:p>
        </p:txBody>
      </p:sp>
      <p:pic>
        <p:nvPicPr>
          <p:cNvPr id="1026" name="Picture 2" descr="C:\Users\я\Desktop\200px-Euklid-von-Alexandria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3921224" cy="4608512"/>
          </a:xfrm>
          <a:prstGeom prst="rect">
            <a:avLst/>
          </a:prstGeom>
          <a:noFill/>
        </p:spPr>
      </p:pic>
      <p:pic>
        <p:nvPicPr>
          <p:cNvPr id="1027" name="Picture 3" descr="C:\Users\я\Desktop\250px-Euclid_Vat_ms_no_190_I_prop_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77072"/>
            <a:ext cx="3672408" cy="2262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V= a</a:t>
            </a:r>
            <a:r>
              <a:rPr lang="en-US" sz="1800" dirty="0" smtClean="0"/>
              <a:t>* </a:t>
            </a:r>
            <a:r>
              <a:rPr lang="en-US" dirty="0" smtClean="0"/>
              <a:t>b</a:t>
            </a:r>
            <a:r>
              <a:rPr lang="en-US" sz="1800" dirty="0" smtClean="0"/>
              <a:t> *</a:t>
            </a:r>
            <a:r>
              <a:rPr lang="en-US" dirty="0" smtClean="0"/>
              <a:t>c</a:t>
            </a:r>
          </a:p>
          <a:p>
            <a:r>
              <a:rPr lang="en-US" dirty="0" smtClean="0"/>
              <a:t>S= a </a:t>
            </a:r>
            <a:r>
              <a:rPr lang="en-US" sz="1800" dirty="0" smtClean="0"/>
              <a:t>*</a:t>
            </a:r>
            <a:r>
              <a:rPr lang="en-US" dirty="0" smtClean="0"/>
              <a:t> b</a:t>
            </a:r>
          </a:p>
          <a:p>
            <a:r>
              <a:rPr lang="en-US" dirty="0" smtClean="0"/>
              <a:t>P= (</a:t>
            </a:r>
            <a:r>
              <a:rPr lang="en-US" dirty="0" err="1" smtClean="0"/>
              <a:t>a+b</a:t>
            </a:r>
            <a:r>
              <a:rPr lang="en-US" dirty="0" smtClean="0"/>
              <a:t>) </a:t>
            </a:r>
            <a:r>
              <a:rPr lang="en-US" sz="1800" dirty="0"/>
              <a:t>*</a:t>
            </a:r>
            <a:r>
              <a:rPr lang="en-US" dirty="0" smtClean="0"/>
              <a:t> 2</a:t>
            </a:r>
          </a:p>
          <a:p>
            <a:r>
              <a:rPr lang="en-US" dirty="0" smtClean="0"/>
              <a:t>S= a </a:t>
            </a:r>
            <a:r>
              <a:rPr lang="en-US" sz="1800" dirty="0" smtClean="0"/>
              <a:t>*</a:t>
            </a:r>
            <a:r>
              <a:rPr lang="en-US" dirty="0" smtClean="0"/>
              <a:t> a</a:t>
            </a:r>
          </a:p>
          <a:p>
            <a:r>
              <a:rPr lang="en-US" dirty="0" smtClean="0"/>
              <a:t>P= a </a:t>
            </a:r>
            <a:r>
              <a:rPr lang="en-US" sz="1800" dirty="0" smtClean="0"/>
              <a:t>*</a:t>
            </a:r>
            <a:r>
              <a:rPr lang="en-US" dirty="0" smtClean="0"/>
              <a:t> 4</a:t>
            </a:r>
          </a:p>
          <a:p>
            <a:r>
              <a:rPr lang="en-US" dirty="0" smtClean="0"/>
              <a:t>V= a </a:t>
            </a:r>
            <a:r>
              <a:rPr lang="en-US" sz="1800" dirty="0" smtClean="0"/>
              <a:t>*</a:t>
            </a:r>
            <a:r>
              <a:rPr lang="en-US" dirty="0" smtClean="0"/>
              <a:t> a </a:t>
            </a:r>
            <a:r>
              <a:rPr lang="en-US" sz="1800" dirty="0" smtClean="0"/>
              <a:t>*</a:t>
            </a:r>
            <a:r>
              <a:rPr lang="en-US" dirty="0" smtClean="0"/>
              <a:t> a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3928" y="16288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Объем параллелепипеда</a:t>
            </a:r>
          </a:p>
          <a:p>
            <a:pPr>
              <a:buNone/>
            </a:pPr>
            <a:r>
              <a:rPr lang="ru-RU" sz="2400" dirty="0" smtClean="0"/>
              <a:t>Площадь прямоугольника</a:t>
            </a:r>
          </a:p>
          <a:p>
            <a:pPr>
              <a:buNone/>
            </a:pPr>
            <a:r>
              <a:rPr lang="ru-RU" sz="2400" dirty="0" smtClean="0"/>
              <a:t>Периметр прямоугольника</a:t>
            </a:r>
          </a:p>
          <a:p>
            <a:pPr>
              <a:buNone/>
            </a:pPr>
            <a:r>
              <a:rPr lang="ru-RU" sz="2400" dirty="0" smtClean="0"/>
              <a:t>Площадь квадрата</a:t>
            </a:r>
          </a:p>
          <a:p>
            <a:pPr>
              <a:buNone/>
            </a:pPr>
            <a:r>
              <a:rPr lang="ru-RU" sz="2400" dirty="0" smtClean="0"/>
              <a:t>Периметр квадрата</a:t>
            </a:r>
          </a:p>
          <a:p>
            <a:pPr>
              <a:buNone/>
            </a:pPr>
            <a:r>
              <a:rPr lang="ru-RU" sz="2400" dirty="0" smtClean="0"/>
              <a:t>Объем куба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3707904" y="1844824"/>
            <a:ext cx="144016" cy="14401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07904" y="2276872"/>
            <a:ext cx="144016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07904" y="270892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707904" y="3140968"/>
            <a:ext cx="144016" cy="14401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707904" y="3573016"/>
            <a:ext cx="144016" cy="1440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07904" y="4005064"/>
            <a:ext cx="144016" cy="144016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1196752"/>
            <a:ext cx="3008313" cy="1162050"/>
          </a:xfrm>
        </p:spPr>
        <p:txBody>
          <a:bodyPr>
            <a:noAutofit/>
          </a:bodyPr>
          <a:lstStyle/>
          <a:p>
            <a:r>
              <a:rPr lang="en-US" sz="7200" dirty="0" smtClean="0"/>
              <a:t>S = ?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4887"/>
            <a:ext cx="4834880" cy="5853113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4 см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0033" y="3212976"/>
            <a:ext cx="1008111" cy="28908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200" dirty="0" smtClean="0"/>
              <a:t>4 см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132856"/>
            <a:ext cx="4320480" cy="4176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36096" y="1628800"/>
            <a:ext cx="3008313" cy="4691063"/>
          </a:xfrm>
        </p:spPr>
        <p:txBody>
          <a:bodyPr>
            <a:normAutofit/>
          </a:bodyPr>
          <a:lstStyle/>
          <a:p>
            <a:r>
              <a:rPr lang="en-US" sz="6600" dirty="0" smtClean="0"/>
              <a:t>P= 24 </a:t>
            </a:r>
            <a:r>
              <a:rPr lang="ru-RU" sz="6600" dirty="0" smtClean="0"/>
              <a:t>м</a:t>
            </a:r>
          </a:p>
          <a:p>
            <a:r>
              <a:rPr lang="en-US" sz="6600" dirty="0" smtClean="0"/>
              <a:t>S= ?</a:t>
            </a:r>
            <a:endParaRPr lang="ru-RU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132856"/>
            <a:ext cx="4464496" cy="424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 </a:t>
            </a:r>
            <a:r>
              <a:rPr lang="ru-RU" dirty="0" smtClean="0"/>
              <a:t>дм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71600" y="4509120"/>
            <a:ext cx="6840760" cy="1617043"/>
          </a:xfrm>
        </p:spPr>
        <p:txBody>
          <a:bodyPr>
            <a:noAutofit/>
          </a:bodyPr>
          <a:lstStyle/>
          <a:p>
            <a:r>
              <a:rPr lang="en-US" sz="6600" dirty="0" smtClean="0"/>
              <a:t>S= 56 </a:t>
            </a:r>
            <a:r>
              <a:rPr lang="ru-RU" sz="6600" dirty="0" smtClean="0"/>
              <a:t>дм </a:t>
            </a:r>
          </a:p>
          <a:p>
            <a:r>
              <a:rPr lang="en-US" sz="6600" dirty="0" smtClean="0"/>
              <a:t>P= ?</a:t>
            </a:r>
            <a:endParaRPr lang="ru-RU" sz="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908720"/>
            <a:ext cx="6840760" cy="33843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013176"/>
            <a:ext cx="3008313" cy="504056"/>
          </a:xfrm>
        </p:spPr>
        <p:txBody>
          <a:bodyPr>
            <a:noAutofit/>
          </a:bodyPr>
          <a:lstStyle/>
          <a:p>
            <a:r>
              <a:rPr lang="ru-RU" sz="2800" dirty="0" smtClean="0"/>
              <a:t>               5 м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32040" y="1484784"/>
            <a:ext cx="3512369" cy="46910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3200" dirty="0" smtClean="0"/>
              <a:t>3 </a:t>
            </a:r>
            <a:r>
              <a:rPr lang="ru-RU" sz="3200" dirty="0" smtClean="0"/>
              <a:t>м          </a:t>
            </a:r>
            <a:r>
              <a:rPr lang="ru-RU" sz="7200" dirty="0" smtClean="0"/>
              <a:t> </a:t>
            </a:r>
            <a:r>
              <a:rPr lang="en-US" sz="7200" dirty="0" smtClean="0"/>
              <a:t>V=?</a:t>
            </a:r>
            <a:endParaRPr lang="ru-RU" sz="7200" dirty="0" smtClean="0"/>
          </a:p>
          <a:p>
            <a:endParaRPr lang="ru-RU" sz="3200" dirty="0"/>
          </a:p>
          <a:p>
            <a:r>
              <a:rPr lang="ru-RU" sz="3200" dirty="0" smtClean="0"/>
              <a:t>4 м</a:t>
            </a:r>
          </a:p>
        </p:txBody>
      </p:sp>
      <p:pic>
        <p:nvPicPr>
          <p:cNvPr id="2050" name="Picture 2" descr="C:\Users\я\Desktop\27076-0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4968552" cy="3168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908720"/>
            <a:ext cx="3008313" cy="1162050"/>
          </a:xfrm>
        </p:spPr>
        <p:txBody>
          <a:bodyPr/>
          <a:lstStyle/>
          <a:p>
            <a:r>
              <a:rPr lang="ru-RU" dirty="0" smtClean="0"/>
              <a:t>                     </a:t>
            </a:r>
            <a:r>
              <a:rPr lang="ru-RU" sz="3200" b="0" dirty="0" smtClean="0"/>
              <a:t>14 см</a:t>
            </a:r>
            <a:endParaRPr lang="ru-RU" sz="3200" b="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24328" y="1196752"/>
            <a:ext cx="1439342" cy="513303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7 </a:t>
            </a:r>
            <a:r>
              <a:rPr lang="ru-RU" dirty="0" smtClean="0"/>
              <a:t>см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19672" y="5589240"/>
            <a:ext cx="5400600" cy="720080"/>
          </a:xfrm>
        </p:spPr>
        <p:txBody>
          <a:bodyPr>
            <a:noAutofit/>
          </a:bodyPr>
          <a:lstStyle/>
          <a:p>
            <a:r>
              <a:rPr lang="en-US" sz="4400" dirty="0" smtClean="0"/>
              <a:t>                  S= ?</a:t>
            </a: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2132856"/>
            <a:ext cx="5760640" cy="316835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140968"/>
            <a:ext cx="2880320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4 см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31409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 см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ый треугольник 2"/>
          <p:cNvSpPr/>
          <p:nvPr/>
        </p:nvSpPr>
        <p:spPr>
          <a:xfrm>
            <a:off x="323528" y="188640"/>
            <a:ext cx="1008112" cy="1152128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332656"/>
            <a:ext cx="1512168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979712" y="332656"/>
            <a:ext cx="151216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авнобедренный треугольник 6"/>
          <p:cNvSpPr/>
          <p:nvPr/>
        </p:nvSpPr>
        <p:spPr>
          <a:xfrm>
            <a:off x="4572000" y="188640"/>
            <a:ext cx="1224136" cy="1152128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260648"/>
            <a:ext cx="1872208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</a:t>
            </a:r>
            <a:r>
              <a:rPr lang="ru-RU" sz="2800" dirty="0" smtClean="0">
                <a:solidFill>
                  <a:schemeClr val="tx1"/>
                </a:solidFill>
              </a:rPr>
              <a:t>у</a:t>
            </a:r>
            <a:endParaRPr lang="ru-RU" dirty="0"/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395536" y="2132856"/>
            <a:ext cx="1619672" cy="1584176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   </a:t>
            </a:r>
            <a:r>
              <a:rPr lang="ru-RU" sz="2800" dirty="0" smtClean="0">
                <a:solidFill>
                  <a:schemeClr val="tx1"/>
                </a:solidFill>
              </a:rPr>
              <a:t>г</a:t>
            </a:r>
            <a:endParaRPr lang="ru-RU" dirty="0" smtClean="0"/>
          </a:p>
        </p:txBody>
      </p:sp>
      <p:cxnSp>
        <p:nvCxnSpPr>
          <p:cNvPr id="19" name="Прямая соединительная линия 18"/>
          <p:cNvCxnSpPr>
            <a:stCxn id="17" idx="0"/>
            <a:endCxn id="17" idx="2"/>
          </p:cNvCxnSpPr>
          <p:nvPr/>
        </p:nvCxnSpPr>
        <p:spPr>
          <a:xfrm>
            <a:off x="1205372" y="213285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7" idx="1"/>
            <a:endCxn id="17" idx="3"/>
          </p:cNvCxnSpPr>
          <p:nvPr/>
        </p:nvCxnSpPr>
        <p:spPr>
          <a:xfrm>
            <a:off x="395536" y="2924944"/>
            <a:ext cx="1619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059832" y="2060848"/>
            <a:ext cx="936104" cy="165618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о</a:t>
            </a:r>
          </a:p>
        </p:txBody>
      </p:sp>
      <p:sp>
        <p:nvSpPr>
          <p:cNvPr id="23" name="5-конечная звезда 22"/>
          <p:cNvSpPr/>
          <p:nvPr/>
        </p:nvSpPr>
        <p:spPr>
          <a:xfrm>
            <a:off x="5004048" y="1844824"/>
            <a:ext cx="1944216" cy="1728192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л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5724128" y="249289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580112" y="2852936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940152" y="2924944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228184" y="2492896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580112" y="2492896"/>
            <a:ext cx="14401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732240" y="260648"/>
            <a:ext cx="187220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732240" y="260648"/>
            <a:ext cx="1872208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Блок-схема: объединение 48"/>
          <p:cNvSpPr/>
          <p:nvPr/>
        </p:nvSpPr>
        <p:spPr>
          <a:xfrm>
            <a:off x="7524328" y="2132856"/>
            <a:ext cx="1440160" cy="1512168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ь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1" name="Блок-схема: сортировка 50"/>
          <p:cNvSpPr/>
          <p:nvPr/>
        </p:nvSpPr>
        <p:spPr>
          <a:xfrm>
            <a:off x="2123728" y="4221088"/>
            <a:ext cx="1368152" cy="1656184"/>
          </a:xfrm>
          <a:prstGeom prst="flowChartSor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err="1">
                <a:solidFill>
                  <a:schemeClr val="tx1"/>
                </a:solidFill>
              </a:rPr>
              <a:t>н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3" name="Блок-схема: ручное управление 52"/>
          <p:cNvSpPr/>
          <p:nvPr/>
        </p:nvSpPr>
        <p:spPr>
          <a:xfrm>
            <a:off x="4716016" y="4221088"/>
            <a:ext cx="1656184" cy="1512168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 flipH="1">
            <a:off x="5004048" y="4221088"/>
            <a:ext cx="1368152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716016" y="4293096"/>
            <a:ext cx="1296144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Блок-схема: ручной ввод 58"/>
          <p:cNvSpPr/>
          <p:nvPr/>
        </p:nvSpPr>
        <p:spPr>
          <a:xfrm>
            <a:off x="7164288" y="4293096"/>
            <a:ext cx="1512168" cy="1440160"/>
          </a:xfrm>
          <a:prstGeom prst="flowChartManualInp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H="1">
            <a:off x="7164288" y="4293096"/>
            <a:ext cx="1512168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95536" y="620688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т</a:t>
            </a:r>
            <a:endParaRPr lang="ru-RU" sz="3600" dirty="0"/>
          </a:p>
        </p:txBody>
      </p:sp>
      <p:sp>
        <p:nvSpPr>
          <p:cNvPr id="64" name="TextBox 63"/>
          <p:cNvSpPr txBox="1"/>
          <p:nvPr/>
        </p:nvSpPr>
        <p:spPr>
          <a:xfrm>
            <a:off x="2771800" y="7647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р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156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Урок математики в 4-м классе по теме "Виды треугольников" </vt:lpstr>
      <vt:lpstr>Древнегреческий ученый - Евклид</vt:lpstr>
      <vt:lpstr> </vt:lpstr>
      <vt:lpstr>S = ?</vt:lpstr>
      <vt:lpstr>Слайд 5</vt:lpstr>
      <vt:lpstr>Слайд 6</vt:lpstr>
      <vt:lpstr>               5 м</vt:lpstr>
      <vt:lpstr>                     14 см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4-м классе по теме "Виды треугольников"</dc:title>
  <dc:creator>я</dc:creator>
  <cp:lastModifiedBy>я</cp:lastModifiedBy>
  <cp:revision>12</cp:revision>
  <dcterms:created xsi:type="dcterms:W3CDTF">2012-09-09T16:25:35Z</dcterms:created>
  <dcterms:modified xsi:type="dcterms:W3CDTF">2012-09-09T18:25:47Z</dcterms:modified>
</cp:coreProperties>
</file>