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3" r:id="rId2"/>
    <p:sldId id="301" r:id="rId3"/>
    <p:sldId id="256" r:id="rId4"/>
    <p:sldId id="277" r:id="rId5"/>
    <p:sldId id="278" r:id="rId6"/>
    <p:sldId id="263" r:id="rId7"/>
    <p:sldId id="265" r:id="rId8"/>
    <p:sldId id="266" r:id="rId9"/>
    <p:sldId id="264" r:id="rId10"/>
    <p:sldId id="276" r:id="rId11"/>
    <p:sldId id="279" r:id="rId12"/>
    <p:sldId id="281" r:id="rId13"/>
    <p:sldId id="294" r:id="rId14"/>
    <p:sldId id="297" r:id="rId15"/>
    <p:sldId id="283" r:id="rId16"/>
    <p:sldId id="284" r:id="rId17"/>
    <p:sldId id="285" r:id="rId18"/>
    <p:sldId id="262" r:id="rId19"/>
    <p:sldId id="286" r:id="rId20"/>
    <p:sldId id="259" r:id="rId21"/>
    <p:sldId id="280" r:id="rId22"/>
    <p:sldId id="261" r:id="rId23"/>
    <p:sldId id="296" r:id="rId24"/>
    <p:sldId id="258" r:id="rId25"/>
    <p:sldId id="257" r:id="rId26"/>
    <p:sldId id="260" r:id="rId27"/>
    <p:sldId id="293" r:id="rId28"/>
    <p:sldId id="295" r:id="rId29"/>
    <p:sldId id="269" r:id="rId30"/>
    <p:sldId id="271" r:id="rId31"/>
    <p:sldId id="268" r:id="rId32"/>
    <p:sldId id="270" r:id="rId33"/>
    <p:sldId id="282" r:id="rId34"/>
    <p:sldId id="274" r:id="rId35"/>
    <p:sldId id="267" r:id="rId36"/>
    <p:sldId id="287" r:id="rId37"/>
    <p:sldId id="289" r:id="rId38"/>
    <p:sldId id="288" r:id="rId39"/>
    <p:sldId id="290" r:id="rId40"/>
    <p:sldId id="291" r:id="rId41"/>
    <p:sldId id="292" r:id="rId42"/>
    <p:sldId id="298" r:id="rId43"/>
    <p:sldId id="299" r:id="rId44"/>
    <p:sldId id="302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4A8C8C"/>
    <a:srgbClr val="009999"/>
    <a:srgbClr val="006699"/>
    <a:srgbClr val="006666"/>
    <a:srgbClr val="66FFFF"/>
    <a:srgbClr val="6699FF"/>
    <a:srgbClr val="9999FF"/>
    <a:srgbClr val="6666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4E0449-45F9-4BA5-9786-205462C4B8F9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33B03F-A7BA-477A-93C4-E481A2F1C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13DF99-426D-4460-BBE9-9BCDCB56C42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5EE19E-793C-4BBC-BB7E-74858EE21A1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16294-8B16-4773-81A2-33ACBDC00DEA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1CB1-98F3-4959-80A3-BF6ACA0D7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1D649-43F9-4043-BD9F-17E0F8251E69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B34A-C6D8-42DB-A359-E80D9633F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B949C-E1F0-4E61-A126-E0D4906408F7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BA8C5-CA9D-41CF-9DEA-B90774AD8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82429-9622-44F0-AD2F-9FCBCDBD9ABE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52AEC-A66C-4D83-837A-9940A7E9E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9C328-A6D0-4178-92E5-C7BAB71E1564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2BD2A-0F82-47C0-BF67-3C8AC35F0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AA30-F800-4F34-AC82-03648D71A246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E63E9-360F-486D-A78C-406E887A9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F892-7781-4269-B11E-72EF25CB4EB1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A6CDB-7BF7-49F3-9EB6-4B83366C8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9046A-FC35-4F12-B8D3-D27B241F759E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33BE5-5141-4EE7-949F-E02C39434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73FAC-E6F4-49CF-9121-39EF1DB6D759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5C02A-19CF-4613-B75B-A9C1929BA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1DCCB-F504-4893-8116-5FEB875C62AC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DFCFE-5390-4184-BFA9-8CA4A90A8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9E9F4-7885-4ECA-8C31-16DEAF49626C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7EBD-BE39-4568-8939-AAFE7FD58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stretch>
            <a:fillRect l="-37000" r="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086948-F1A9-4564-82B8-8CF161EACF8A}" type="datetimeFigureOut">
              <a:rPr lang="ru-RU"/>
              <a:pPr>
                <a:defRPr/>
              </a:pPr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62E9A4-884E-46C7-AD93-41FB46810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14.xml"/><Relationship Id="rId2" Type="http://schemas.openxmlformats.org/officeDocument/2006/relationships/hyperlink" Target="http://www.megabook.ru/MObjects2/DATA4/OtherFiles/lp008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5.jpeg"/><Relationship Id="rId4" Type="http://schemas.openxmlformats.org/officeDocument/2006/relationships/hyperlink" Target="http://pen-man.ru/images/illustration/24/5887/926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-fotki.yandex.ru/get/3/na-nek.0/0_1cdd_c57035af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mosfoodnews.ru/files/articles/milk14b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3.xml"/><Relationship Id="rId7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1.xml"/><Relationship Id="rId4" Type="http://schemas.openxmlformats.org/officeDocument/2006/relationships/slide" Target="slide11.xml"/><Relationship Id="rId9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upload.wikimedia.org/wikipedia/commons/thumb/8/82/Medved_mzoo.jpg/450px-Medved_mzoo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32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5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7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8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ebsklad.net/uploads/posts/2009-02/1233657090_img_29035886_3875_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murzim.ru/uploads/posts/2010-12/1291846997_image073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-fotki.yandex.ru/get/10/composernesteroff.2/0_8487_679d56f_L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irdwatch.org.ua/aves/Corvus_cornix/crow1011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584" y="188640"/>
            <a:ext cx="7704856" cy="2547664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3366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Слова с непроверяемыми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3366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безударными гласными </a:t>
            </a:r>
            <a:endParaRPr lang="ru-RU" sz="4400" b="1" dirty="0">
              <a:ln w="11430"/>
              <a:solidFill>
                <a:srgbClr val="3366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5157192"/>
            <a:ext cx="4302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Презентацию выполнила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учитель начальных классов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МОУ СОШ  № 23 г.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                            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</a:rPr>
              <a:t>Слётова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Л.А.</a:t>
            </a:r>
          </a:p>
        </p:txBody>
      </p:sp>
      <p:pic>
        <p:nvPicPr>
          <p:cNvPr id="1026" name="Picture 2" descr="D:\Люда\рамка. анимации\анимация\school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80857"/>
            <a:ext cx="2304256" cy="4128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6478488" cy="1298575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</a:t>
            </a:r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</a:t>
            </a: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тинки</a:t>
            </a:r>
            <a:endParaRPr lang="ru-RU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716463" y="2349500"/>
            <a:ext cx="4176712" cy="12926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           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Толкование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16463" y="4292600"/>
            <a:ext cx="4176712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Этимологический </a:t>
            </a:r>
            <a:r>
              <a:rPr lang="ru-RU" sz="19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словарик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4302125" y="458788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2" descr="http://im7-tub.yandex.net/i?id=76893727-00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781300"/>
            <a:ext cx="38369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11"/>
          <p:cNvSpPr>
            <a:spLocks noChangeArrowheads="1"/>
          </p:cNvSpPr>
          <p:nvPr/>
        </p:nvSpPr>
        <p:spPr bwMode="auto">
          <a:xfrm>
            <a:off x="4787900" y="2852738"/>
            <a:ext cx="42481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Род обуви с обычно высокими голенищами</a:t>
            </a:r>
          </a:p>
        </p:txBody>
      </p:sp>
      <p:sp>
        <p:nvSpPr>
          <p:cNvPr id="16391" name="Прямоугольник 12"/>
          <p:cNvSpPr>
            <a:spLocks noChangeArrowheads="1"/>
          </p:cNvSpPr>
          <p:nvPr/>
        </p:nvSpPr>
        <p:spPr bwMode="auto">
          <a:xfrm>
            <a:off x="4716463" y="4868863"/>
            <a:ext cx="41767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Произошло от французского слова Б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Т –  «сапог»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414592" cy="1298575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ш</a:t>
            </a:r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</a:t>
            </a: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повник</a:t>
            </a:r>
            <a:endParaRPr lang="ru-RU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716463" y="2349500"/>
            <a:ext cx="4176712" cy="12926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           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Толкование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16463" y="4292600"/>
            <a:ext cx="4176712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Этимологический </a:t>
            </a:r>
            <a:r>
              <a:rPr lang="ru-RU" sz="19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словарик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4373563" y="387350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2" name="Picture 2" descr="http://im5-tub.yandex.net/i?id=122424252-21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2952328" cy="4110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8" name="Прямоугольник 7"/>
          <p:cNvSpPr>
            <a:spLocks noChangeArrowheads="1"/>
          </p:cNvSpPr>
          <p:nvPr/>
        </p:nvSpPr>
        <p:spPr bwMode="auto">
          <a:xfrm>
            <a:off x="4697413" y="2852738"/>
            <a:ext cx="44465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Дикая роза с простыми,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не махровыми цветками </a:t>
            </a:r>
          </a:p>
        </p:txBody>
      </p:sp>
      <p:sp>
        <p:nvSpPr>
          <p:cNvPr id="18439" name="Прямоугольник 10"/>
          <p:cNvSpPr>
            <a:spLocks noChangeArrowheads="1"/>
          </p:cNvSpPr>
          <p:nvPr/>
        </p:nvSpPr>
        <p:spPr bwMode="auto">
          <a:xfrm>
            <a:off x="4320127" y="4868863"/>
            <a:ext cx="46487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50850"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Название произошло от слова </a:t>
            </a:r>
          </a:p>
          <a:p>
            <a:pPr indent="450850"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Ш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</a:rPr>
              <a:t>И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П – колючий вырост на ветке</a:t>
            </a:r>
            <a:endParaRPr lang="ru-RU" sz="2200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440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60432" y="6237312"/>
            <a:ext cx="431998" cy="50452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6478488" cy="1298575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ч</a:t>
            </a:r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е</a:t>
            </a: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рника </a:t>
            </a:r>
            <a:endParaRPr lang="ru-RU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11638" y="4292600"/>
            <a:ext cx="4681537" cy="21082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словарик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238105" y="458639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2" descr="http://im8-tub.yandex.net/i?id=56671478-5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781300"/>
            <a:ext cx="35591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356100" y="2276475"/>
            <a:ext cx="4392613" cy="1846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       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Толкование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  <p:sp>
        <p:nvSpPr>
          <p:cNvPr id="20486" name="Прямоугольник 10"/>
          <p:cNvSpPr>
            <a:spLocks noChangeArrowheads="1"/>
          </p:cNvSpPr>
          <p:nvPr/>
        </p:nvSpPr>
        <p:spPr bwMode="auto">
          <a:xfrm>
            <a:off x="3851920" y="4797152"/>
            <a:ext cx="51125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Название произошло от слова чёрный </a:t>
            </a:r>
          </a:p>
          <a:p>
            <a:pPr indent="450850"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по цвету ягод. </a:t>
            </a:r>
            <a:endParaRPr lang="ru-RU" sz="2200" b="1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indent="450850" algn="ctr"/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Ч</a:t>
            </a: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е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рника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– ч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ё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рный – «чёрная ягода»</a:t>
            </a:r>
          </a:p>
          <a:p>
            <a:pPr indent="450850" algn="ctr"/>
            <a:endParaRPr lang="ru-RU" sz="2000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487" name="Прямоугольник 11"/>
          <p:cNvSpPr>
            <a:spLocks noChangeArrowheads="1"/>
          </p:cNvSpPr>
          <p:nvPr/>
        </p:nvSpPr>
        <p:spPr bwMode="auto">
          <a:xfrm>
            <a:off x="4284663" y="2781300"/>
            <a:ext cx="457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Мелкий дикорастущий кустарник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с чёрными съедобными ягодами</a:t>
            </a:r>
          </a:p>
        </p:txBody>
      </p:sp>
      <p:sp>
        <p:nvSpPr>
          <p:cNvPr id="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899592" y="260648"/>
            <a:ext cx="7416824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ч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е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рёмуха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283968" y="2060848"/>
            <a:ext cx="4535487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           </a:t>
            </a:r>
            <a:r>
              <a:rPr lang="ru-RU" sz="2400" b="1" dirty="0" smtClean="0">
                <a:solidFill>
                  <a:srgbClr val="006666"/>
                </a:solidFill>
                <a:latin typeface="+mn-lt"/>
              </a:rPr>
              <a:t>Толкование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6666"/>
                </a:solidFill>
                <a:latin typeface="+mn-lt"/>
              </a:rPr>
              <a:t> </a:t>
            </a: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    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355976" y="4653136"/>
            <a:ext cx="4392488" cy="1738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    </a:t>
            </a: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4276" name="Picture 4" descr="Картинка 66 из 176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3240360" cy="4353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80" name="Picture 8" descr="Картинка 31 из 60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594648"/>
            <a:ext cx="1640972" cy="2263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78" name="Прямоугольник 9"/>
          <p:cNvSpPr>
            <a:spLocks noChangeArrowheads="1"/>
          </p:cNvSpPr>
          <p:nvPr/>
        </p:nvSpPr>
        <p:spPr bwMode="auto">
          <a:xfrm>
            <a:off x="4788024" y="5157192"/>
            <a:ext cx="37449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Название произошло от цвета спелых красных ягод: Ч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Е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РМЬ – «красный»</a:t>
            </a:r>
            <a:endParaRPr lang="ru-RU" sz="2200" dirty="0">
              <a:latin typeface="Calibri" pitchFamily="34" charset="0"/>
            </a:endParaRPr>
          </a:p>
        </p:txBody>
      </p:sp>
      <p:sp>
        <p:nvSpPr>
          <p:cNvPr id="54279" name="Прямоугольник 8"/>
          <p:cNvSpPr>
            <a:spLocks noChangeArrowheads="1"/>
          </p:cNvSpPr>
          <p:nvPr/>
        </p:nvSpPr>
        <p:spPr bwMode="auto">
          <a:xfrm>
            <a:off x="4211638" y="2708275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Дерево или высокий кустарник                        с собранными в кисти белыми душистыми цветками и черными съедобными ягодами</a:t>
            </a:r>
          </a:p>
        </p:txBody>
      </p:sp>
      <p:sp>
        <p:nvSpPr>
          <p:cNvPr id="9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5400000">
            <a:off x="4446588" y="530225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259632" y="332656"/>
            <a:ext cx="6478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о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сина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87900" y="2276475"/>
            <a:ext cx="3816350" cy="1846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6666"/>
                </a:solidFill>
                <a:latin typeface="+mn-lt"/>
              </a:rPr>
              <a:t>       Толкование</a:t>
            </a: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    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572000" y="4508500"/>
            <a:ext cx="4176713" cy="1723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1900" b="1" dirty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    </a:t>
            </a: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6325" name="Rectangle 1"/>
          <p:cNvSpPr>
            <a:spLocks noChangeArrowheads="1"/>
          </p:cNvSpPr>
          <p:nvPr/>
        </p:nvSpPr>
        <p:spPr bwMode="auto">
          <a:xfrm>
            <a:off x="4572000" y="4992727"/>
            <a:ext cx="410445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Образовалось от чешского,  польского слова  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СА – осина,                 с помощью суффикса   -ин- </a:t>
            </a:r>
          </a:p>
        </p:txBody>
      </p:sp>
      <p:sp>
        <p:nvSpPr>
          <p:cNvPr id="56326" name="Прямоугольник 9"/>
          <p:cNvSpPr>
            <a:spLocks noChangeArrowheads="1"/>
          </p:cNvSpPr>
          <p:nvPr/>
        </p:nvSpPr>
        <p:spPr bwMode="auto">
          <a:xfrm>
            <a:off x="4859338" y="2708275"/>
            <a:ext cx="36004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Лиственное дерево с листьями  на длинных черенках, очень легко приходящими в движение </a:t>
            </a:r>
          </a:p>
        </p:txBody>
      </p:sp>
      <p:pic>
        <p:nvPicPr>
          <p:cNvPr id="57349" name="Picture 5" descr="Картинка 46 из 735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04864"/>
            <a:ext cx="3168352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347" name="Picture 3" descr="http://im0-tub.yandex.net/i?id=143562872-42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2560520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6478488" cy="1298575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</a:t>
            </a:r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</a:t>
            </a: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лина</a:t>
            </a:r>
            <a:endParaRPr lang="ru-RU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4878388" y="387350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355976" y="1772816"/>
            <a:ext cx="4392613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       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Толкование</a:t>
            </a:r>
            <a:endParaRPr lang="ru-RU" sz="800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427538" y="4365625"/>
            <a:ext cx="4321175" cy="21544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словарик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44034" name="Picture 2" descr="http://im6-tub.yandex.net/i?id=87925116-0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351666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4499992" y="2348880"/>
            <a:ext cx="41386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Многолетний полукустарник,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с ароматными плодами обычно красного цвета с фиолетовым оттенком</a:t>
            </a:r>
          </a:p>
        </p:txBody>
      </p:sp>
      <p:sp>
        <p:nvSpPr>
          <p:cNvPr id="21511" name="Прямоугольник 10"/>
          <p:cNvSpPr>
            <a:spLocks noChangeArrowheads="1"/>
          </p:cNvSpPr>
          <p:nvPr/>
        </p:nvSpPr>
        <p:spPr bwMode="auto">
          <a:xfrm>
            <a:off x="4140200" y="4868863"/>
            <a:ext cx="464343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Название произошло </a:t>
            </a:r>
            <a:endParaRPr lang="ru-RU" sz="2200" b="1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indent="450850" algn="ctr"/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от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слова М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А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ЛЫЙ, </a:t>
            </a:r>
          </a:p>
          <a:p>
            <a:pPr indent="450850"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ягода будто собрана из маленьких частичек</a:t>
            </a:r>
          </a:p>
          <a:p>
            <a:pPr indent="450850" algn="ctr"/>
            <a:endParaRPr lang="ru-RU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6478488" cy="1298575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</a:t>
            </a:r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я</a:t>
            </a: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бина</a:t>
            </a:r>
            <a:endParaRPr lang="ru-RU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4662488" y="458788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356100" y="2276475"/>
            <a:ext cx="4392613" cy="1846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      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Толкование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  <p:pic>
        <p:nvPicPr>
          <p:cNvPr id="45058" name="Picture 2" descr="Картинка 7 из 6230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4095750" cy="276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500563" y="4365625"/>
            <a:ext cx="4175125" cy="21852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Этимологический </a:t>
            </a:r>
            <a:r>
              <a:rPr lang="ru-RU" sz="19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словарик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2534" name="Прямоугольник 11"/>
          <p:cNvSpPr>
            <a:spLocks noChangeArrowheads="1"/>
          </p:cNvSpPr>
          <p:nvPr/>
        </p:nvSpPr>
        <p:spPr bwMode="auto">
          <a:xfrm>
            <a:off x="4284663" y="2852738"/>
            <a:ext cx="4572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Дерево или высокий кустарник с собранными в пучок обычно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оранжево-красными ягодами</a:t>
            </a:r>
          </a:p>
        </p:txBody>
      </p:sp>
      <p:sp>
        <p:nvSpPr>
          <p:cNvPr id="22535" name="Прямоугольник 10"/>
          <p:cNvSpPr>
            <a:spLocks noChangeArrowheads="1"/>
          </p:cNvSpPr>
          <p:nvPr/>
        </p:nvSpPr>
        <p:spPr bwMode="auto">
          <a:xfrm>
            <a:off x="4140200" y="4941888"/>
            <a:ext cx="464343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Произошло от слова Р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Я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Б  - «тёмный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».</a:t>
            </a:r>
          </a:p>
          <a:p>
            <a:pPr indent="450850" algn="ctr"/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Спелые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ягоды рябины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 становятся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тёмными</a:t>
            </a:r>
          </a:p>
          <a:p>
            <a:pPr indent="450850" algn="ctr"/>
            <a:endParaRPr lang="ru-RU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indent="450850" algn="ctr"/>
            <a:endParaRPr lang="ru-RU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4211960" y="1772816"/>
            <a:ext cx="4608513" cy="1984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</a:rPr>
              <a:t>            </a:t>
            </a:r>
            <a:r>
              <a:rPr lang="ru-RU" sz="2400" b="1" dirty="0" smtClean="0">
                <a:solidFill>
                  <a:srgbClr val="006666"/>
                </a:solidFill>
                <a:latin typeface="+mn-lt"/>
              </a:rPr>
              <a:t>Толкование</a:t>
            </a: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4427538" y="4076700"/>
            <a:ext cx="4248150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   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Созревая, ягоды земляники становятся сочными, тяжёлыми и приклоняются          к земле.            З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мл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я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ника  -  з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мл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я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–                       «ягоды, лежащие на земле»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6102350" y="387350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16632"/>
            <a:ext cx="835292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з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е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мл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я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ника</a:t>
            </a:r>
          </a:p>
        </p:txBody>
      </p:sp>
      <p:pic>
        <p:nvPicPr>
          <p:cNvPr id="45064" name="Picture 8" descr="http://im6-tub.yandex.net/i?id=26017228-2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3024336" cy="405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8" name="Прямоугольник 9"/>
          <p:cNvSpPr>
            <a:spLocks noChangeArrowheads="1"/>
          </p:cNvSpPr>
          <p:nvPr/>
        </p:nvSpPr>
        <p:spPr bwMode="auto">
          <a:xfrm>
            <a:off x="4211960" y="2204864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Травянистое растение с белыми цветками, дающее душистые кисло-сладкие ягоды розовато-красного цвета</a:t>
            </a:r>
          </a:p>
        </p:txBody>
      </p:sp>
      <p:sp>
        <p:nvSpPr>
          <p:cNvPr id="8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8" descr="берёза"/>
          <p:cNvPicPr>
            <a:picLocks noChangeAspect="1" noChangeArrowheads="1"/>
          </p:cNvPicPr>
          <p:nvPr/>
        </p:nvPicPr>
        <p:blipFill>
          <a:blip r:embed="rId3" cstate="print"/>
          <a:srcRect r="-63" b="12195"/>
          <a:stretch>
            <a:fillRect/>
          </a:stretch>
        </p:blipFill>
        <p:spPr bwMode="auto">
          <a:xfrm>
            <a:off x="107504" y="2276872"/>
            <a:ext cx="401840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355976" y="4581128"/>
            <a:ext cx="4320853" cy="187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Б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рёза – </a:t>
            </a:r>
            <a:r>
              <a:rPr lang="ru-RU" sz="22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</a:t>
            </a:r>
            <a:r>
              <a:rPr lang="ru-RU" sz="2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ru-RU" sz="22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</a:t>
            </a:r>
            <a:r>
              <a:rPr lang="ru-RU" sz="2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ru-RU" sz="22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рза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светлый, ясный, белый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4211638" y="2060575"/>
            <a:ext cx="4537075" cy="21544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          </a:t>
            </a:r>
            <a:r>
              <a:rPr lang="ru-RU" sz="2400" b="1" dirty="0" smtClean="0">
                <a:solidFill>
                  <a:srgbClr val="006666"/>
                </a:solidFill>
                <a:latin typeface="+mn-lt"/>
              </a:rPr>
              <a:t>Толкование</a:t>
            </a: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Лиственное дерево с тонкими, коричневыми веточками, с гладкой белой корой, покрытой тёмными полосками. Берёза получила своё название по цвету коры.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87624" y="260648"/>
            <a:ext cx="6478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б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е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рёза</a:t>
            </a:r>
          </a:p>
        </p:txBody>
      </p:sp>
      <p:sp>
        <p:nvSpPr>
          <p:cNvPr id="6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71600" y="260648"/>
            <a:ext cx="7056784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гв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о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здика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 rot="18807319">
            <a:off x="3448844" y="4225131"/>
            <a:ext cx="1309688" cy="644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5598145" y="458639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0" name="Picture 4" descr="http://im0-tub.yandex.net/i?id=173979932-58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420938"/>
            <a:ext cx="14684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8" descr="http://im8-tub.yandex.net/i?id=89502669-42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016482">
            <a:off x="2387600" y="2651125"/>
            <a:ext cx="1776413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 rot="19672017">
            <a:off x="3581400" y="4195763"/>
            <a:ext cx="1096963" cy="3825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 rot="19672017">
            <a:off x="3733800" y="4348163"/>
            <a:ext cx="1096963" cy="3825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4283968" y="4149725"/>
            <a:ext cx="4536503" cy="2508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Название цветку было дано по его сходству с гвоздем.                 </a:t>
            </a:r>
            <a:endParaRPr lang="ru-RU" sz="2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Гв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здика – гв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здь –                     «цветок похожий на гвоздь»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4211638" y="2276475"/>
            <a:ext cx="4610100" cy="1570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66"/>
                </a:solidFill>
                <a:latin typeface="+mn-lt"/>
              </a:rPr>
              <a:t>Толкование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45066" name="Прямоугольник 16"/>
          <p:cNvSpPr>
            <a:spLocks noChangeArrowheads="1"/>
          </p:cNvSpPr>
          <p:nvPr/>
        </p:nvSpPr>
        <p:spPr bwMode="auto">
          <a:xfrm>
            <a:off x="4283968" y="2708920"/>
            <a:ext cx="4572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Травянистое дикорастущее и садовое растение с цветками                 разнообразной окраски</a:t>
            </a:r>
          </a:p>
        </p:txBody>
      </p:sp>
      <p:sp>
        <p:nvSpPr>
          <p:cNvPr id="1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37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536" y="5661248"/>
            <a:ext cx="2664296" cy="864096"/>
          </a:xfrm>
          <a:prstGeom prst="actionButtonBlank">
            <a:avLst/>
          </a:prstGeom>
          <a:solidFill>
            <a:schemeClr val="accent5">
              <a:shade val="63000"/>
              <a:satMod val="16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птицы</a:t>
            </a:r>
          </a:p>
        </p:txBody>
      </p:sp>
      <p:sp>
        <p:nvSpPr>
          <p:cNvPr id="14339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544" y="1124744"/>
            <a:ext cx="2736304" cy="936104"/>
          </a:xfrm>
          <a:prstGeom prst="actionButtonBlank">
            <a:avLst/>
          </a:prstGeom>
          <a:solidFill>
            <a:schemeClr val="accent5">
              <a:shade val="63000"/>
              <a:satMod val="16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растения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40152" y="1196752"/>
            <a:ext cx="2808312" cy="936104"/>
          </a:xfrm>
          <a:prstGeom prst="actionButtonBlank">
            <a:avLst/>
          </a:prstGeom>
          <a:solidFill>
            <a:schemeClr val="accent5">
              <a:shade val="63000"/>
              <a:satMod val="16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овощи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3848" y="4581128"/>
            <a:ext cx="2736304" cy="864096"/>
          </a:xfrm>
          <a:prstGeom prst="actionButtonBlank">
            <a:avLst/>
          </a:prstGeom>
          <a:solidFill>
            <a:schemeClr val="accent5">
              <a:shade val="63000"/>
              <a:satMod val="16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животные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84168" y="3429000"/>
            <a:ext cx="2880320" cy="863600"/>
          </a:xfrm>
          <a:prstGeom prst="actionButtonBlank">
            <a:avLst/>
          </a:prstGeom>
          <a:solidFill>
            <a:schemeClr val="accent5">
              <a:shade val="63000"/>
              <a:satMod val="16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чебные </a:t>
            </a:r>
          </a:p>
          <a:p>
            <a:pPr algn="ctr"/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принадлежности 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AutoShape 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520" y="3429000"/>
            <a:ext cx="2664296" cy="864096"/>
          </a:xfrm>
          <a:prstGeom prst="actionButtonBlank">
            <a:avLst/>
          </a:prstGeom>
          <a:solidFill>
            <a:schemeClr val="accent5">
              <a:shade val="63000"/>
              <a:satMod val="16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предметы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AutoShape 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64088" y="5661248"/>
            <a:ext cx="2808312" cy="864096"/>
          </a:xfrm>
          <a:prstGeom prst="actionButtonBlank">
            <a:avLst/>
          </a:prstGeom>
          <a:solidFill>
            <a:schemeClr val="accent5">
              <a:shade val="63000"/>
              <a:satMod val="16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звери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Стрелка углом вверх 14"/>
          <p:cNvSpPr/>
          <p:nvPr/>
        </p:nvSpPr>
        <p:spPr bwMode="auto">
          <a:xfrm rot="10800000" flipH="1">
            <a:off x="6084168" y="4941168"/>
            <a:ext cx="1152128" cy="576064"/>
          </a:xfrm>
          <a:prstGeom prst="bentUpArrow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16" name="Стрелка углом вверх 15"/>
          <p:cNvSpPr/>
          <p:nvPr/>
        </p:nvSpPr>
        <p:spPr bwMode="auto">
          <a:xfrm flipH="1" flipV="1">
            <a:off x="1763688" y="4941167"/>
            <a:ext cx="1224136" cy="562552"/>
          </a:xfrm>
          <a:prstGeom prst="bentUpArrow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17" name="AutoShape 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75856" y="2564904"/>
            <a:ext cx="2520280" cy="792088"/>
          </a:xfrm>
          <a:prstGeom prst="actionButtonBlank">
            <a:avLst/>
          </a:prstGeom>
          <a:solidFill>
            <a:schemeClr val="accent5">
              <a:shade val="63000"/>
              <a:satMod val="16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цвета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Стрелка углом вверх 12"/>
          <p:cNvSpPr/>
          <p:nvPr/>
        </p:nvSpPr>
        <p:spPr bwMode="auto">
          <a:xfrm flipH="1" flipV="1">
            <a:off x="1763688" y="4941168"/>
            <a:ext cx="1224136" cy="562552"/>
          </a:xfrm>
          <a:prstGeom prst="bentUpArrow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4283969" y="4508500"/>
            <a:ext cx="4391720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словарик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Ягода - от  </a:t>
            </a:r>
            <a:r>
              <a:rPr lang="ru-RU" sz="22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яг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с суффиксом  – од  -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похожая на щечки</a:t>
            </a:r>
            <a:endParaRPr lang="ru-RU" sz="2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333168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00563" y="2205038"/>
            <a:ext cx="4032250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       </a:t>
            </a:r>
            <a:r>
              <a:rPr lang="ru-RU" sz="2400" b="1" dirty="0" smtClean="0">
                <a:solidFill>
                  <a:srgbClr val="006666"/>
                </a:solidFill>
                <a:latin typeface="+mn-lt"/>
              </a:rPr>
              <a:t>Толкование</a:t>
            </a: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Небольшой сочный плод              кустарников и трав: земляники, клубники и другие</a:t>
            </a:r>
          </a:p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3149873" y="386631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1403648" y="260648"/>
            <a:ext cx="6478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яг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о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да</a:t>
            </a:r>
          </a:p>
        </p:txBody>
      </p:sp>
      <p:sp>
        <p:nvSpPr>
          <p:cNvPr id="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6478488" cy="1298575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</a:t>
            </a:r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</a:t>
            </a: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</a:t>
            </a:r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</a:t>
            </a: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дор</a:t>
            </a:r>
            <a:endParaRPr lang="ru-RU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211638" y="1989138"/>
            <a:ext cx="4681537" cy="18462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        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Толкование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79912" y="4365625"/>
            <a:ext cx="5256138" cy="21390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словарик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6174209" y="314623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Прямоугольник 10"/>
          <p:cNvSpPr>
            <a:spLocks noChangeArrowheads="1"/>
          </p:cNvSpPr>
          <p:nvPr/>
        </p:nvSpPr>
        <p:spPr bwMode="auto">
          <a:xfrm>
            <a:off x="3419872" y="4797425"/>
            <a:ext cx="558125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Слово пришло к нам из итальянского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 языка  и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состоит из двух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частей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:</a:t>
            </a:r>
          </a:p>
          <a:p>
            <a:pPr indent="450850"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П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М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И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–  «яблоко», ДОР – «золотой», </a:t>
            </a:r>
          </a:p>
          <a:p>
            <a:pPr indent="450850"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помидор - «золотое яблоко»</a:t>
            </a:r>
          </a:p>
          <a:p>
            <a:pPr indent="450850" algn="ctr"/>
            <a:endParaRPr lang="ru-RU" sz="2200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9462" name="Прямоугольник 8"/>
          <p:cNvSpPr>
            <a:spLocks noChangeArrowheads="1"/>
          </p:cNvSpPr>
          <p:nvPr/>
        </p:nvSpPr>
        <p:spPr bwMode="auto">
          <a:xfrm>
            <a:off x="4283968" y="2205038"/>
            <a:ext cx="45365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Огородное растение,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плод округлый сочный 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</a:rPr>
              <a:t>красного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или, реже,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</a:rPr>
              <a:t>жёлтого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цвета</a:t>
            </a:r>
          </a:p>
        </p:txBody>
      </p:sp>
      <p:pic>
        <p:nvPicPr>
          <p:cNvPr id="23556" name="Picture 4" descr="http://im8-tub.yandex.net/i?id=377544311-5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36912"/>
            <a:ext cx="3456384" cy="2977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4572000" y="2132857"/>
            <a:ext cx="4103687" cy="27392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</a:rPr>
              <a:t>  </a:t>
            </a:r>
            <a:r>
              <a:rPr lang="ru-RU" sz="2400" b="1" dirty="0" smtClean="0">
                <a:solidFill>
                  <a:srgbClr val="006666"/>
                </a:solidFill>
                <a:latin typeface="+mn-lt"/>
              </a:rPr>
              <a:t>Толкование</a:t>
            </a: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Огородный овощ, растущий обычно кочаном, т.е.шаром, состоящим из плотно прилегающих друг к другу крупных широких листьев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4499992" y="5085184"/>
            <a:ext cx="4247901" cy="15850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 </a:t>
            </a:r>
            <a:r>
              <a:rPr lang="ru-RU" sz="1900" b="1" dirty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1900" b="1" dirty="0" smtClean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8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пуста- к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пут –  кочан,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головка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капусты</a:t>
            </a:r>
            <a:endParaRPr lang="ru-RU" sz="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356144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4733925" y="674688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331640" y="476672"/>
            <a:ext cx="6478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к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а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пуста</a:t>
            </a:r>
          </a:p>
        </p:txBody>
      </p:sp>
      <p:sp>
        <p:nvSpPr>
          <p:cNvPr id="8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5400000">
            <a:off x="5598145" y="458639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258888" y="333375"/>
            <a:ext cx="6478587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355976" y="2708275"/>
            <a:ext cx="4536504" cy="12938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        </a:t>
            </a:r>
            <a:r>
              <a:rPr lang="ru-RU" dirty="0" smtClean="0">
                <a:latin typeface="+mn-lt"/>
              </a:rPr>
              <a:t> </a:t>
            </a:r>
            <a:r>
              <a:rPr lang="ru-RU" sz="2400" b="1" dirty="0">
                <a:solidFill>
                  <a:srgbClr val="006666"/>
                </a:solidFill>
                <a:latin typeface="+mn-lt"/>
              </a:rPr>
              <a:t>Толкование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    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372" name="Прямоугольник 13"/>
          <p:cNvSpPr>
            <a:spLocks noChangeArrowheads="1"/>
          </p:cNvSpPr>
          <p:nvPr/>
        </p:nvSpPr>
        <p:spPr bwMode="auto">
          <a:xfrm>
            <a:off x="4355976" y="3140968"/>
            <a:ext cx="457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427984" y="4509120"/>
            <a:ext cx="4392737" cy="1738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    </a:t>
            </a: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374" name="Rectangle 1"/>
          <p:cNvSpPr>
            <a:spLocks noChangeArrowheads="1"/>
          </p:cNvSpPr>
          <p:nvPr/>
        </p:nvSpPr>
        <p:spPr bwMode="auto">
          <a:xfrm>
            <a:off x="4644008" y="4941168"/>
            <a:ext cx="395999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Этому слову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предшествует греческое   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ГУР –  незрелый                               (огурцы едят зелёными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)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87624" y="332656"/>
            <a:ext cx="6478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о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гурец</a:t>
            </a:r>
          </a:p>
        </p:txBody>
      </p:sp>
      <p:pic>
        <p:nvPicPr>
          <p:cNvPr id="58376" name="Picture 5" descr="http://im0-tub.yandex.net/i?id=147307366-3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9527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314096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Огородное с продолговатым зеленым плодом, идущее в пищу</a:t>
            </a:r>
            <a:r>
              <a:rPr lang="ru-RU" sz="2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211638" y="4724401"/>
            <a:ext cx="4537075" cy="1723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008080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008080"/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rgbClr val="008080"/>
                </a:solidFill>
                <a:latin typeface="+mn-lt"/>
              </a:rPr>
              <a:t>словарик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2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традь - т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тра  - 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четвёртая часть листа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211638" y="2636838"/>
            <a:ext cx="4460875" cy="1723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8080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008080"/>
                </a:solidFill>
                <a:latin typeface="+mn-lt"/>
              </a:rPr>
              <a:t>Толкование 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Сшитые, в обложке, листы чистой бумаги для письма, рисования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708275"/>
            <a:ext cx="2808287" cy="307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12032" y="485056"/>
            <a:ext cx="6478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т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е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традь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5238105" y="602655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4499992" y="4653136"/>
            <a:ext cx="4320926" cy="187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ндаш  – к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 </a:t>
            </a:r>
            <a:r>
              <a:rPr lang="ru-RU" sz="22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даш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–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«чёрный камень»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4644008" y="2276872"/>
            <a:ext cx="3959993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66"/>
                </a:solidFill>
                <a:latin typeface="+mn-lt"/>
              </a:rPr>
              <a:t>Толкование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Тонкая палочка графита, вделанная в деревянную или пластмассовую оболочку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332656"/>
            <a:ext cx="7848872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к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а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р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а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ндаш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6102201" y="458639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1" name="Picture 2" descr="http://im5-tub.yandex.net/i?id=61606146-59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565400"/>
            <a:ext cx="29511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6" descr="                                                             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000" y="2708920"/>
            <a:ext cx="324035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4427984" y="2276475"/>
            <a:ext cx="4320480" cy="1723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</a:t>
            </a:r>
            <a:r>
              <a:rPr lang="ru-RU" dirty="0" smtClean="0">
                <a:latin typeface="+mn-lt"/>
              </a:rPr>
              <a:t>        </a:t>
            </a:r>
            <a:r>
              <a:rPr lang="ru-RU" sz="2400" b="1" dirty="0" smtClean="0">
                <a:solidFill>
                  <a:srgbClr val="006666"/>
                </a:solidFill>
                <a:latin typeface="+mn-lt"/>
              </a:rPr>
              <a:t>Толкование</a:t>
            </a: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Длинная коробочка, футляр для хранения ручек, карандашей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4356100" y="4292600"/>
            <a:ext cx="4535488" cy="178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006666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нал- </a:t>
            </a:r>
            <a:r>
              <a:rPr lang="ru-RU" sz="22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</a:t>
            </a:r>
            <a:r>
              <a:rPr lang="ru-RU" sz="2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ru-RU" sz="22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нна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(латинский язык)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перо, ящичек для перьев.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 латинском языке  </a:t>
            </a:r>
            <a:r>
              <a:rPr lang="ru-RU" sz="22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перо называется </a:t>
            </a:r>
            <a:r>
              <a:rPr lang="ru-RU" sz="22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</a:t>
            </a:r>
            <a:r>
              <a:rPr lang="ru-RU" sz="2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ru-RU" sz="22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нна</a:t>
            </a:r>
            <a:endParaRPr lang="ru-RU" sz="2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5292650" y="548110"/>
            <a:ext cx="358775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331640" y="476672"/>
            <a:ext cx="6478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п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е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нал</a:t>
            </a:r>
          </a:p>
        </p:txBody>
      </p:sp>
      <p:sp>
        <p:nvSpPr>
          <p:cNvPr id="8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5400000">
            <a:off x="4518025" y="458788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259632" y="332656"/>
            <a:ext cx="6478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л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и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нейка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16016" y="2276872"/>
            <a:ext cx="3816673" cy="1846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    </a:t>
            </a:r>
            <a:r>
              <a:rPr lang="ru-RU" sz="2400" b="1" dirty="0" smtClean="0">
                <a:solidFill>
                  <a:srgbClr val="006666"/>
                </a:solidFill>
                <a:latin typeface="+mn-lt"/>
              </a:rPr>
              <a:t>Толкование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    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3254" name="Picture 6" descr="http://im2-tub.yandex.net/i?id=224313321-5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352839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253" name="Прямоугольник 13"/>
          <p:cNvSpPr>
            <a:spLocks noChangeArrowheads="1"/>
          </p:cNvSpPr>
          <p:nvPr/>
        </p:nvSpPr>
        <p:spPr bwMode="auto">
          <a:xfrm>
            <a:off x="4499992" y="2852936"/>
            <a:ext cx="435553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Прямая планка для вычерчивания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прямых линий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572000" y="4508500"/>
            <a:ext cx="4176713" cy="12157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19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1900" b="1" dirty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    </a:t>
            </a: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3255" name="Прямоугольник 7"/>
          <p:cNvSpPr>
            <a:spLocks noChangeArrowheads="1"/>
          </p:cNvSpPr>
          <p:nvPr/>
        </p:nvSpPr>
        <p:spPr bwMode="auto">
          <a:xfrm>
            <a:off x="4427538" y="4941888"/>
            <a:ext cx="4537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Л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</a:rPr>
              <a:t>и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нейка – л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</a:rPr>
              <a:t>и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ния –                                          «та, что  чертит линии»  </a:t>
            </a:r>
          </a:p>
        </p:txBody>
      </p:sp>
      <p:sp>
        <p:nvSpPr>
          <p:cNvPr id="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5400000">
            <a:off x="4374009" y="458639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899592" y="332656"/>
            <a:ext cx="7200800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ж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и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вотное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627313" y="2205038"/>
            <a:ext cx="3817937" cy="12926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6666"/>
                </a:solidFill>
                <a:latin typeface="+mn-lt"/>
              </a:rPr>
              <a:t>Толкование</a:t>
            </a: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    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195513" y="4149725"/>
            <a:ext cx="4679950" cy="1738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</a:t>
            </a: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    </a:t>
            </a: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5301" name="Прямоугольник 9"/>
          <p:cNvSpPr>
            <a:spLocks noChangeArrowheads="1"/>
          </p:cNvSpPr>
          <p:nvPr/>
        </p:nvSpPr>
        <p:spPr bwMode="auto">
          <a:xfrm>
            <a:off x="2987824" y="2780928"/>
            <a:ext cx="30992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Любое живое существо</a:t>
            </a:r>
          </a:p>
        </p:txBody>
      </p:sp>
      <p:sp>
        <p:nvSpPr>
          <p:cNvPr id="55302" name="Прямоугольник 7"/>
          <p:cNvSpPr>
            <a:spLocks noChangeArrowheads="1"/>
          </p:cNvSpPr>
          <p:nvPr/>
        </p:nvSpPr>
        <p:spPr bwMode="auto">
          <a:xfrm>
            <a:off x="2268538" y="4797425"/>
            <a:ext cx="45354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Произошло от старославянского слова Ж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</a:rPr>
              <a:t>И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ВОТЪ  – «жизнь»</a:t>
            </a:r>
          </a:p>
        </p:txBody>
      </p:sp>
      <p:sp>
        <p:nvSpPr>
          <p:cNvPr id="8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4427984" y="1988840"/>
            <a:ext cx="4394200" cy="21082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66"/>
                </a:solidFill>
                <a:latin typeface="+mn-lt"/>
              </a:rPr>
              <a:t>           </a:t>
            </a:r>
            <a:r>
              <a:rPr lang="ru-RU" sz="2400" b="1" dirty="0" smtClean="0">
                <a:solidFill>
                  <a:srgbClr val="006666"/>
                </a:solidFill>
                <a:latin typeface="+mn-lt"/>
              </a:rPr>
              <a:t>Толкование</a:t>
            </a: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Хищное животное с острой мордой и длинным пушистым хвостом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4427538" y="4292600"/>
            <a:ext cx="4392612" cy="1738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dirty="0">
                <a:latin typeface="+mn-lt"/>
              </a:rPr>
              <a:t> </a:t>
            </a: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сица – образовано от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</a:t>
            </a: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с, </a:t>
            </a:r>
            <a:r>
              <a:rPr lang="ru-RU" sz="22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</a:t>
            </a:r>
            <a:r>
              <a:rPr lang="ru-RU" sz="2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</a:t>
            </a:r>
            <a:r>
              <a:rPr lang="ru-RU" sz="22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сый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  «с жёлтой шерстью»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5061" name="Picture 8" descr="ли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3927844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5022081" y="386631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60648"/>
            <a:ext cx="6478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л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и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сица</a:t>
            </a:r>
          </a:p>
        </p:txBody>
      </p:sp>
      <p:sp>
        <p:nvSpPr>
          <p:cNvPr id="8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6478488" cy="1298575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</a:t>
            </a:r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</a:t>
            </a: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ница</a:t>
            </a:r>
            <a:endParaRPr lang="ru-RU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5364" name="Picture 2" descr="http://im7-tub.yandex.net/i?id=185991631-16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38163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>
            <a:off x="4734049" y="386631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4355976" y="2348880"/>
            <a:ext cx="4176713" cy="1292662"/>
            <a:chOff x="4355976" y="2348880"/>
            <a:chExt cx="4176713" cy="1292662"/>
          </a:xfrm>
        </p:grpSpPr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4355976" y="2348880"/>
              <a:ext cx="4176712" cy="129266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Толкование</a:t>
              </a:r>
              <a:endPara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ru-RU" b="1" dirty="0">
                <a:latin typeface="+mn-lt"/>
              </a:endParaRPr>
            </a:p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ru-RU" b="1" dirty="0">
                <a:latin typeface="+mn-lt"/>
              </a:endParaRPr>
            </a:p>
          </p:txBody>
        </p:sp>
        <p:sp>
          <p:nvSpPr>
            <p:cNvPr id="15366" name="Прямоугольник 10"/>
            <p:cNvSpPr>
              <a:spLocks noChangeArrowheads="1"/>
            </p:cNvSpPr>
            <p:nvPr/>
          </p:nvSpPr>
          <p:spPr bwMode="auto">
            <a:xfrm>
              <a:off x="4355976" y="2780928"/>
              <a:ext cx="417671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 b="1" dirty="0">
                  <a:solidFill>
                    <a:srgbClr val="002060"/>
                  </a:solidFill>
                  <a:latin typeface="Calibri" pitchFamily="34" charset="0"/>
                </a:rPr>
                <a:t>Певчая птичка с пестрым </a:t>
              </a:r>
              <a:r>
                <a:rPr lang="ru-RU" sz="2200" b="1" dirty="0" smtClean="0">
                  <a:solidFill>
                    <a:srgbClr val="002060"/>
                  </a:solidFill>
                  <a:latin typeface="Calibri" pitchFamily="34" charset="0"/>
                </a:rPr>
                <a:t>оперением</a:t>
              </a:r>
              <a:endParaRPr lang="ru-RU" sz="22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283968" y="4292600"/>
            <a:ext cx="4609207" cy="1677382"/>
            <a:chOff x="4283968" y="4292600"/>
            <a:chExt cx="4609207" cy="1677382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283968" y="4292600"/>
              <a:ext cx="4609207" cy="167738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20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  </a:t>
              </a:r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Этимологический </a:t>
              </a: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словарик</a:t>
              </a: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644008" y="4725144"/>
              <a:ext cx="4105275" cy="11079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Назвали птичку по её синему оперению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с</a:t>
              </a:r>
              <a:r>
                <a:rPr lang="ru-RU" sz="22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и</a:t>
              </a:r>
              <a:r>
                <a:rPr lang="ru-RU" sz="22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ница - с</a:t>
              </a:r>
              <a:r>
                <a:rPr lang="ru-RU" sz="22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и</a:t>
              </a:r>
              <a:r>
                <a:rPr lang="ru-RU" sz="22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ний</a:t>
              </a:r>
            </a:p>
          </p:txBody>
        </p:sp>
      </p:grpSp>
      <p:sp>
        <p:nvSpPr>
          <p:cNvPr id="15368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165304"/>
            <a:ext cx="431800" cy="54927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4716016" y="2276872"/>
            <a:ext cx="4032250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           </a:t>
            </a:r>
            <a:r>
              <a:rPr lang="ru-RU" sz="2400" b="1" dirty="0">
                <a:solidFill>
                  <a:srgbClr val="006666"/>
                </a:solidFill>
                <a:latin typeface="+mn-lt"/>
              </a:rPr>
              <a:t>Толкование</a:t>
            </a:r>
            <a:endParaRPr lang="ru-RU" b="1" dirty="0"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Домашнее животное , используемое человеком для охраны, на охоте, в упряжке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4572000" y="4509120"/>
            <a:ext cx="4319141" cy="1708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бака - </a:t>
            </a:r>
            <a:r>
              <a:rPr lang="ru-RU" sz="22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ru-RU" sz="2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22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существо,     собственность имеющее хозяина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5022850" y="314325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60648"/>
            <a:ext cx="6478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с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о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бака</a:t>
            </a:r>
          </a:p>
        </p:txBody>
      </p:sp>
      <p:pic>
        <p:nvPicPr>
          <p:cNvPr id="3076" name="Picture 4" descr="http://im6-tub.yandex.net/i?id=75070505-5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3763618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4355976" y="1988840"/>
            <a:ext cx="4464050" cy="24468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            </a:t>
            </a:r>
            <a:r>
              <a:rPr lang="ru-RU" sz="2400" b="1" dirty="0" smtClean="0">
                <a:solidFill>
                  <a:srgbClr val="006666"/>
                </a:solidFill>
                <a:latin typeface="+mn-lt"/>
              </a:rPr>
              <a:t>Толкование</a:t>
            </a: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Крупное хищное животное с большим грузным, покрытым шерстью телом и короткими ногами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4356100" y="4652963"/>
            <a:ext cx="4535488" cy="1738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006666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дв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дь  - м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ё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д,  в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дающий -  знающий, где есть мёд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5670153" y="386631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475656" y="260648"/>
            <a:ext cx="6478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м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е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дведь</a:t>
            </a:r>
          </a:p>
        </p:txBody>
      </p:sp>
      <p:pic>
        <p:nvPicPr>
          <p:cNvPr id="6150" name="Picture 6" descr="Картинка 82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7"/>
            <a:ext cx="3312368" cy="441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4572000" y="4221088"/>
            <a:ext cx="4392737" cy="23391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6666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Своё название корова получила по наличию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рогов                               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рова - </a:t>
            </a:r>
            <a:r>
              <a:rPr lang="ru-RU" sz="22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22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к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рна  -  рог,            «рогатое животное»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4787900" y="2276475"/>
            <a:ext cx="3889375" cy="16938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66"/>
                </a:solidFill>
                <a:latin typeface="+mn-lt"/>
              </a:rPr>
              <a:t>Толкование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Крупное рогатое домашнее животное, дающее молоко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4949825" y="458788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60648"/>
            <a:ext cx="6478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к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о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рова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3713" y="5445125"/>
            <a:ext cx="2087562" cy="6477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</a:t>
            </a:r>
          </a:p>
        </p:txBody>
      </p:sp>
      <p:pic>
        <p:nvPicPr>
          <p:cNvPr id="13" name="Picture 2" descr="Картинка 18 из 125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432860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547813" y="5229225"/>
            <a:ext cx="1871662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6478488" cy="1298575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л</a:t>
            </a:r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</a:t>
            </a: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пата</a:t>
            </a:r>
            <a:endParaRPr lang="ru-RU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4518025" y="170607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067944" y="1484784"/>
            <a:ext cx="4896544" cy="2400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          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Толкование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  <p:pic>
        <p:nvPicPr>
          <p:cNvPr id="23556" name="Picture 2" descr="http://im4-tub.yandex.net/i?id=17503712-0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919334">
            <a:off x="79375" y="2774950"/>
            <a:ext cx="28035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http://im8-tub.yandex.net/i?id=85404933-42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276475"/>
            <a:ext cx="17954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79912" y="4005064"/>
            <a:ext cx="5184080" cy="26314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Этимологический словарик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3559" name="Прямоугольник 8"/>
          <p:cNvSpPr>
            <a:spLocks noChangeArrowheads="1"/>
          </p:cNvSpPr>
          <p:nvPr/>
        </p:nvSpPr>
        <p:spPr bwMode="auto">
          <a:xfrm>
            <a:off x="4067944" y="1988840"/>
            <a:ext cx="486003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Орудие труда - деревянное или металлическое - с длинной рукояткой и с широким, плоским или слегка выгнутым, концом, предназначенное для копания</a:t>
            </a:r>
          </a:p>
        </p:txBody>
      </p:sp>
      <p:sp>
        <p:nvSpPr>
          <p:cNvPr id="23560" name="Прямоугольник 10"/>
          <p:cNvSpPr>
            <a:spLocks noChangeArrowheads="1"/>
          </p:cNvSpPr>
          <p:nvPr/>
        </p:nvSpPr>
        <p:spPr bwMode="auto">
          <a:xfrm>
            <a:off x="3923928" y="4437112"/>
            <a:ext cx="493204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По форме напоминает ладонь. </a:t>
            </a:r>
            <a:endParaRPr lang="ru-RU" sz="2200" b="1" dirty="0" smtClean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В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старину ладонь называли ЛОПА, поэтому инструмент, похожий на неё, назвали лопата.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Л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пата – Л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ПА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–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«похожая на ладонь, руку»</a:t>
            </a:r>
          </a:p>
        </p:txBody>
      </p:sp>
      <p:sp>
        <p:nvSpPr>
          <p:cNvPr id="1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6"/>
          <p:cNvSpPr txBox="1">
            <a:spLocks noChangeArrowheads="1"/>
          </p:cNvSpPr>
          <p:nvPr/>
        </p:nvSpPr>
        <p:spPr bwMode="auto">
          <a:xfrm>
            <a:off x="4500563" y="2276475"/>
            <a:ext cx="4321175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</a:t>
            </a:r>
            <a:r>
              <a:rPr lang="ru-RU" sz="2400" b="1" dirty="0">
                <a:solidFill>
                  <a:srgbClr val="006666"/>
                </a:solidFill>
                <a:latin typeface="+mn-lt"/>
              </a:rPr>
              <a:t>Толкование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Кусок ткани обычно квадратной формы. Предмет одежды или гигиены.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2227" name="Text Box 7"/>
          <p:cNvSpPr txBox="1">
            <a:spLocks noChangeArrowheads="1"/>
          </p:cNvSpPr>
          <p:nvPr/>
        </p:nvSpPr>
        <p:spPr bwMode="auto">
          <a:xfrm>
            <a:off x="4500563" y="4581525"/>
            <a:ext cx="4356100" cy="14003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006666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  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Пл</a:t>
            </a: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ток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–пл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  - «кусок ткани»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5603" name="Picture 9" descr="плат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276475"/>
            <a:ext cx="2808287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1476375" y="404813"/>
            <a:ext cx="66246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ru-RU" sz="9600">
                <a:solidFill>
                  <a:srgbClr val="0066FF"/>
                </a:solidFill>
                <a:latin typeface="Calibri" pitchFamily="34" charset="0"/>
              </a:rPr>
              <a:t>  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332656"/>
            <a:ext cx="6478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пл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а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ток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670153" y="530647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C:\Documents and Settings\ирина\Рабочий стол\картинки клв\предметы\0000C0A83521_212.193.230.115_192.168.53.33_006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997200"/>
            <a:ext cx="3829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4572000" y="1916832"/>
            <a:ext cx="4032250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6666"/>
                </a:solidFill>
                <a:latin typeface="+mn-lt"/>
              </a:rPr>
              <a:t>        Толкование</a:t>
            </a: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Узкие стальные полозья, прикреплённых к обуви для катания на льду. Коньки – «маленькие кони»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4500562" y="4581525"/>
            <a:ext cx="4247901" cy="16619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словарик</a:t>
            </a:r>
            <a:r>
              <a:rPr lang="ru-RU" sz="2000" dirty="0">
                <a:solidFill>
                  <a:srgbClr val="006666"/>
                </a:solidFill>
                <a:latin typeface="+mn-lt"/>
              </a:rPr>
              <a:t> </a:t>
            </a:r>
            <a:endParaRPr lang="ru-RU" sz="20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нек ( чаще мн. число -коньки)    к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нь -  лошадка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6606257" y="314623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331640" y="188640"/>
            <a:ext cx="6478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к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о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ньки</a:t>
            </a:r>
          </a:p>
        </p:txBody>
      </p:sp>
      <p:sp>
        <p:nvSpPr>
          <p:cNvPr id="8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4211960" y="2060848"/>
            <a:ext cx="4609778" cy="25391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</a:rPr>
              <a:t>          </a:t>
            </a:r>
            <a:r>
              <a:rPr lang="ru-RU" sz="2400" b="1" dirty="0" smtClean="0">
                <a:solidFill>
                  <a:srgbClr val="006666"/>
                </a:solidFill>
                <a:latin typeface="+mn-lt"/>
              </a:rPr>
              <a:t>Толкование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5670153" y="386631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259632" y="188640"/>
            <a:ext cx="6478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о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чки</a:t>
            </a:r>
          </a:p>
        </p:txBody>
      </p:sp>
      <p:pic>
        <p:nvPicPr>
          <p:cNvPr id="47106" name="Picture 2" descr="http://im3-tub.yandex.net/i?id=16348611-63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9" name="Picture 3" descr="D:\Люда\рамка. анимации\message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724400"/>
            <a:ext cx="2254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Прямоугольник 7"/>
          <p:cNvSpPr>
            <a:spLocks noChangeArrowheads="1"/>
          </p:cNvSpPr>
          <p:nvPr/>
        </p:nvSpPr>
        <p:spPr bwMode="auto">
          <a:xfrm>
            <a:off x="4427984" y="2564904"/>
            <a:ext cx="428441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Оптический прибор из двух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</a:rPr>
              <a:t>стекол  на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дужках для исправления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</a:rPr>
              <a:t> недостатков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зрения или защиты глаз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от повреждений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4283968" y="4869160"/>
            <a:ext cx="4464496" cy="16619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Произошло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от слова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</a:t>
            </a: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ЧИ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 «глаза»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4572000" y="4365104"/>
            <a:ext cx="4320480" cy="1738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    </a:t>
            </a: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4662041" y="386631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332656"/>
            <a:ext cx="7054552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п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е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рчатка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572000" y="2205038"/>
            <a:ext cx="4248150" cy="1984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</a:rPr>
              <a:t>          </a:t>
            </a:r>
            <a:r>
              <a:rPr lang="ru-RU" sz="2400" b="1" dirty="0" smtClean="0">
                <a:solidFill>
                  <a:srgbClr val="006666"/>
                </a:solidFill>
                <a:latin typeface="+mn-lt"/>
              </a:rPr>
              <a:t>Толкование</a:t>
            </a: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9156" name="Picture 4" descr="http://im0-tub.yandex.net/i?id=249400869-6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238" y="2949202"/>
            <a:ext cx="3096344" cy="2327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4" name="Picture 8" descr="http://im4-tub.yandex.net/i?id=15850700-29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565400"/>
            <a:ext cx="1830387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Прямоугольник 9"/>
          <p:cNvSpPr>
            <a:spLocks noChangeArrowheads="1"/>
          </p:cNvSpPr>
          <p:nvPr/>
        </p:nvSpPr>
        <p:spPr bwMode="auto">
          <a:xfrm>
            <a:off x="4572000" y="2636912"/>
            <a:ext cx="424847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Предмет одежды, закрывающий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руку от запястья до конца пальцев и 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</a:rPr>
              <a:t>каждый палец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в отдельности</a:t>
            </a:r>
          </a:p>
        </p:txBody>
      </p:sp>
      <p:sp>
        <p:nvSpPr>
          <p:cNvPr id="48136" name="Прямоугольник 7"/>
          <p:cNvSpPr>
            <a:spLocks noChangeArrowheads="1"/>
          </p:cNvSpPr>
          <p:nvPr/>
        </p:nvSpPr>
        <p:spPr bwMode="auto">
          <a:xfrm>
            <a:off x="4427984" y="4941168"/>
            <a:ext cx="44644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Произошло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от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слова                       П</a:t>
            </a: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РСТ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– «палец»</a:t>
            </a:r>
          </a:p>
        </p:txBody>
      </p:sp>
      <p:sp>
        <p:nvSpPr>
          <p:cNvPr id="10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4644008" y="2420888"/>
            <a:ext cx="4249738" cy="1430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</a:rPr>
              <a:t>          </a:t>
            </a:r>
            <a:r>
              <a:rPr lang="ru-RU" sz="2400" b="1" dirty="0" smtClean="0">
                <a:solidFill>
                  <a:srgbClr val="006666"/>
                </a:solidFill>
                <a:latin typeface="+mn-lt"/>
              </a:rPr>
              <a:t>Толкование</a:t>
            </a: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4644008" y="4149080"/>
            <a:ext cx="4248472" cy="1723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    </a:t>
            </a: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4950073" y="458639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259632" y="332656"/>
            <a:ext cx="6478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в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о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рота</a:t>
            </a:r>
          </a:p>
        </p:txBody>
      </p:sp>
      <p:sp>
        <p:nvSpPr>
          <p:cNvPr id="49157" name="Прямоугольник 7"/>
          <p:cNvSpPr>
            <a:spLocks noChangeArrowheads="1"/>
          </p:cNvSpPr>
          <p:nvPr/>
        </p:nvSpPr>
        <p:spPr bwMode="auto">
          <a:xfrm>
            <a:off x="4644008" y="4653136"/>
            <a:ext cx="375814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Произошло от слова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В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Р –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 «закрывать»</a:t>
            </a:r>
          </a:p>
        </p:txBody>
      </p:sp>
      <p:pic>
        <p:nvPicPr>
          <p:cNvPr id="48130" name="Picture 2" descr="http://im6-tub.yandex.net/i?id=433841896-6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4050447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9159" name="Прямоугольник 8"/>
          <p:cNvSpPr>
            <a:spLocks noChangeArrowheads="1"/>
          </p:cNvSpPr>
          <p:nvPr/>
        </p:nvSpPr>
        <p:spPr bwMode="auto">
          <a:xfrm>
            <a:off x="4572000" y="2924944"/>
            <a:ext cx="4392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Тот, кто занимается воровством,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 совершает кражи</a:t>
            </a:r>
          </a:p>
        </p:txBody>
      </p:sp>
      <p:sp>
        <p:nvSpPr>
          <p:cNvPr id="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5400000">
            <a:off x="6750273" y="314623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188640"/>
            <a:ext cx="8496944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б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и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бл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ио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тека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355976" y="1916832"/>
            <a:ext cx="4537075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6666"/>
                </a:solidFill>
                <a:latin typeface="+mn-lt"/>
              </a:rPr>
              <a:t>Толкование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356100" y="4365625"/>
            <a:ext cx="4537075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    </a:t>
            </a: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0181" name="Picture 5" descr="http://im2-tub.yandex.net/i?id=138381970-53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4447548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0182" name="Прямоугольник 9"/>
          <p:cNvSpPr>
            <a:spLocks noChangeArrowheads="1"/>
          </p:cNvSpPr>
          <p:nvPr/>
        </p:nvSpPr>
        <p:spPr bwMode="auto">
          <a:xfrm>
            <a:off x="4355976" y="2348880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Учреждение, в котором собираются и хранятся книги, журналы и газеты для общественного пользования</a:t>
            </a:r>
          </a:p>
        </p:txBody>
      </p:sp>
      <p:sp>
        <p:nvSpPr>
          <p:cNvPr id="50183" name="Прямоугольник 12"/>
          <p:cNvSpPr>
            <a:spLocks noChangeArrowheads="1"/>
          </p:cNvSpPr>
          <p:nvPr/>
        </p:nvSpPr>
        <p:spPr bwMode="auto">
          <a:xfrm>
            <a:off x="4572000" y="4941888"/>
            <a:ext cx="417671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По </a:t>
            </a:r>
            <a:r>
              <a:rPr lang="ru-RU" sz="2200" b="1" dirty="0" err="1">
                <a:solidFill>
                  <a:srgbClr val="002060"/>
                </a:solidFill>
                <a:latin typeface="Calibri" pitchFamily="34" charset="0"/>
              </a:rPr>
              <a:t>гречески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 Б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</a:rPr>
              <a:t>И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БЛ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</a:rPr>
              <a:t>ИО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 – «книга»;                   ТЕКОС – «хранилище»;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                          т.е. «книгохранилище»,               «собрания книг»</a:t>
            </a:r>
          </a:p>
        </p:txBody>
      </p:sp>
      <p:sp>
        <p:nvSpPr>
          <p:cNvPr id="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6478488" cy="1298575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сн</a:t>
            </a:r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е</a:t>
            </a: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гирь</a:t>
            </a:r>
            <a:endParaRPr lang="ru-RU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094089" y="386631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01" name="Picture 13" descr="http://im4-tub.yandex.net/i?id=12712758-04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708920"/>
            <a:ext cx="384915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4355976" y="2348880"/>
            <a:ext cx="4356100" cy="1292662"/>
            <a:chOff x="4644008" y="2349500"/>
            <a:chExt cx="4356100" cy="1292662"/>
          </a:xfrm>
        </p:grpSpPr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4716463" y="2349500"/>
              <a:ext cx="4176712" cy="129266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            </a:t>
              </a:r>
              <a:r>
                <a:rPr lang="ru-RU" sz="2400" b="1" dirty="0" smtClean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Толкование</a:t>
              </a:r>
              <a:endPara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ru-RU" b="1" dirty="0">
                <a:latin typeface="+mn-lt"/>
              </a:endParaRPr>
            </a:p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ru-RU" b="1" dirty="0">
                <a:latin typeface="+mn-lt"/>
              </a:endParaRPr>
            </a:p>
          </p:txBody>
        </p:sp>
        <p:sp>
          <p:nvSpPr>
            <p:cNvPr id="17414" name="Прямоугольник 14"/>
            <p:cNvSpPr>
              <a:spLocks noChangeArrowheads="1"/>
            </p:cNvSpPr>
            <p:nvPr/>
          </p:nvSpPr>
          <p:spPr bwMode="auto">
            <a:xfrm>
              <a:off x="4644008" y="2780928"/>
              <a:ext cx="43561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 b="1" dirty="0">
                  <a:solidFill>
                    <a:srgbClr val="002060"/>
                  </a:solidFill>
                  <a:latin typeface="Calibri" pitchFamily="34" charset="0"/>
                </a:rPr>
                <a:t>Небольшая певчая птица</a:t>
              </a:r>
            </a:p>
            <a:p>
              <a:pPr algn="ctr"/>
              <a:r>
                <a:rPr lang="ru-RU" sz="2200" b="1" dirty="0">
                  <a:solidFill>
                    <a:srgbClr val="002060"/>
                  </a:solidFill>
                  <a:latin typeface="Calibri" pitchFamily="34" charset="0"/>
                </a:rPr>
                <a:t>с красной грудью у самцов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355976" y="4221088"/>
            <a:ext cx="4537199" cy="1646605"/>
            <a:chOff x="4355976" y="4292600"/>
            <a:chExt cx="4537199" cy="1646605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355976" y="4292600"/>
              <a:ext cx="4537199" cy="164660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  Этимологический </a:t>
              </a: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словарик</a:t>
              </a: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415" name="Прямоугольник 10"/>
            <p:cNvSpPr>
              <a:spLocks noChangeArrowheads="1"/>
            </p:cNvSpPr>
            <p:nvPr/>
          </p:nvSpPr>
          <p:spPr bwMode="auto">
            <a:xfrm>
              <a:off x="4572000" y="4725144"/>
              <a:ext cx="3894584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indent="450850" algn="ctr"/>
              <a:r>
                <a:rPr lang="ru-RU" sz="2200" b="1" dirty="0">
                  <a:solidFill>
                    <a:srgbClr val="002060"/>
                  </a:solidFill>
                  <a:latin typeface="Calibri" pitchFamily="34" charset="0"/>
                </a:rPr>
                <a:t>Сн</a:t>
              </a:r>
              <a:r>
                <a:rPr lang="ru-RU" sz="2200" b="1" dirty="0">
                  <a:solidFill>
                    <a:srgbClr val="FF0000"/>
                  </a:solidFill>
                  <a:latin typeface="Calibri" pitchFamily="34" charset="0"/>
                </a:rPr>
                <a:t>е</a:t>
              </a:r>
              <a:r>
                <a:rPr lang="ru-RU" sz="2200" b="1" dirty="0">
                  <a:solidFill>
                    <a:srgbClr val="002060"/>
                  </a:solidFill>
                  <a:latin typeface="Calibri" pitchFamily="34" charset="0"/>
                </a:rPr>
                <a:t>гирь-сн</a:t>
              </a:r>
              <a:r>
                <a:rPr lang="ru-RU" sz="2200" b="1" dirty="0">
                  <a:solidFill>
                    <a:srgbClr val="FF0000"/>
                  </a:solidFill>
                  <a:latin typeface="Calibri" pitchFamily="34" charset="0"/>
                </a:rPr>
                <a:t>е</a:t>
              </a:r>
              <a:r>
                <a:rPr lang="ru-RU" sz="2200" b="1" dirty="0">
                  <a:solidFill>
                    <a:srgbClr val="002060"/>
                  </a:solidFill>
                  <a:latin typeface="Calibri" pitchFamily="34" charset="0"/>
                </a:rPr>
                <a:t>г, </a:t>
              </a:r>
            </a:p>
            <a:p>
              <a:pPr indent="450850" algn="ctr"/>
              <a:r>
                <a:rPr lang="ru-RU" sz="2200" b="1" dirty="0">
                  <a:solidFill>
                    <a:srgbClr val="002060"/>
                  </a:solidFill>
                  <a:latin typeface="Calibri" pitchFamily="34" charset="0"/>
                  <a:cs typeface="Arial" charset="0"/>
                </a:rPr>
                <a:t>птица , прилетевшая                          </a:t>
              </a:r>
            </a:p>
            <a:p>
              <a:pPr indent="450850" algn="ctr"/>
              <a:r>
                <a:rPr lang="ru-RU" sz="2200" b="1" dirty="0">
                  <a:solidFill>
                    <a:srgbClr val="002060"/>
                  </a:solidFill>
                  <a:latin typeface="Calibri" pitchFamily="34" charset="0"/>
                  <a:cs typeface="Arial" charset="0"/>
                </a:rPr>
                <a:t>с первым снегом</a:t>
              </a:r>
            </a:p>
          </p:txBody>
        </p:sp>
      </p:grpSp>
      <p:sp>
        <p:nvSpPr>
          <p:cNvPr id="17416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60432" y="6237312"/>
            <a:ext cx="504180" cy="50452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431850" cy="43150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4211961" y="4868863"/>
            <a:ext cx="4463728" cy="1738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 Этимологический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    </a:t>
            </a: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6534249" y="314623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0" y="188640"/>
            <a:ext cx="8964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а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вт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о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м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о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биль</a:t>
            </a:r>
          </a:p>
        </p:txBody>
      </p:sp>
      <p:sp>
        <p:nvSpPr>
          <p:cNvPr id="51204" name="Прямоугольник 8"/>
          <p:cNvSpPr>
            <a:spLocks noChangeArrowheads="1"/>
          </p:cNvSpPr>
          <p:nvPr/>
        </p:nvSpPr>
        <p:spPr bwMode="auto">
          <a:xfrm>
            <a:off x="4572000" y="27082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1203" name="Picture 3" descr="http://im0-tub.yandex.net/i?id=87352041-43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382343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03848" y="5373216"/>
            <a:ext cx="865188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4140200" y="1989138"/>
            <a:ext cx="4681538" cy="25384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</a:rPr>
              <a:t>          </a:t>
            </a:r>
            <a:r>
              <a:rPr lang="ru-RU" sz="2400" dirty="0" smtClean="0">
                <a:solidFill>
                  <a:srgbClr val="006666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006666"/>
                </a:solidFill>
                <a:latin typeface="+mn-lt"/>
              </a:rPr>
              <a:t>Толкование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1208" name="Прямоугольник 10"/>
          <p:cNvSpPr>
            <a:spLocks noChangeArrowheads="1"/>
          </p:cNvSpPr>
          <p:nvPr/>
        </p:nvSpPr>
        <p:spPr bwMode="auto">
          <a:xfrm>
            <a:off x="4211638" y="2492375"/>
            <a:ext cx="4572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Транспортное средство с двигателем внутреннего сгорания, предназначенное для перевозки пассажиров и грузов по безрельсовым дорогам</a:t>
            </a:r>
          </a:p>
        </p:txBody>
      </p:sp>
      <p:sp>
        <p:nvSpPr>
          <p:cNvPr id="51209" name="Rectangle 1"/>
          <p:cNvSpPr>
            <a:spLocks noChangeArrowheads="1"/>
          </p:cNvSpPr>
          <p:nvPr/>
        </p:nvSpPr>
        <p:spPr bwMode="auto">
          <a:xfrm>
            <a:off x="4139952" y="5229200"/>
            <a:ext cx="44644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В переводе с греческого </a:t>
            </a:r>
          </a:p>
          <a:p>
            <a:pPr indent="450850" algn="ctr"/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А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ВТ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О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–«свой, сам»;</a:t>
            </a:r>
          </a:p>
          <a:p>
            <a:pPr indent="450850"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 М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БИЛ – « подвижный»</a:t>
            </a:r>
          </a:p>
          <a:p>
            <a:pPr indent="450850" algn="ctr"/>
            <a:endParaRPr lang="ru-RU" sz="2200" b="1" dirty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1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4427538" y="4149725"/>
            <a:ext cx="4537075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 </a:t>
            </a: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    </a:t>
            </a: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5166097" y="458639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259632" y="332656"/>
            <a:ext cx="6478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к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а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ртина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932363" y="2492375"/>
            <a:ext cx="3671887" cy="12926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        </a:t>
            </a:r>
            <a:r>
              <a:rPr lang="ru-RU" sz="2400" b="1" dirty="0" smtClean="0">
                <a:solidFill>
                  <a:srgbClr val="006666"/>
                </a:solidFill>
                <a:latin typeface="+mn-lt"/>
              </a:rPr>
              <a:t>Толкование</a:t>
            </a: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    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2226" name="Picture 2" descr="http://im7-tub.yandex.net/i?id=329293551-3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4427984" cy="3689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30" name="Picture 4" descr="http://im0-tub.yandex.net/i?id=166329770-40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852738"/>
            <a:ext cx="3205162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Прямоугольник 7"/>
          <p:cNvSpPr>
            <a:spLocks noChangeArrowheads="1"/>
          </p:cNvSpPr>
          <p:nvPr/>
        </p:nvSpPr>
        <p:spPr bwMode="auto">
          <a:xfrm>
            <a:off x="4427538" y="4652963"/>
            <a:ext cx="45370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Произошло от итальянского  слова      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К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</a:rPr>
              <a:t>А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РТА – «бумага».                                 К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</a:rPr>
              <a:t>а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ртина – к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</a:rPr>
              <a:t>а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рта – «изукрашенная бумага»  </a:t>
            </a:r>
          </a:p>
        </p:txBody>
      </p:sp>
      <p:sp>
        <p:nvSpPr>
          <p:cNvPr id="52232" name="Прямоугольник 9"/>
          <p:cNvSpPr>
            <a:spLocks noChangeArrowheads="1"/>
          </p:cNvSpPr>
          <p:nvPr/>
        </p:nvSpPr>
        <p:spPr bwMode="auto">
          <a:xfrm>
            <a:off x="5076056" y="2924944"/>
            <a:ext cx="33474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Произведение живописи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в красках</a:t>
            </a:r>
          </a:p>
        </p:txBody>
      </p:sp>
      <p:sp>
        <p:nvSpPr>
          <p:cNvPr id="10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416" y="6309320"/>
            <a:ext cx="576262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5400000">
            <a:off x="2862263" y="530225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332656"/>
            <a:ext cx="6478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бер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е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г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76825" y="2852738"/>
            <a:ext cx="3816350" cy="12926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6666"/>
                </a:solidFill>
                <a:latin typeface="+mn-lt"/>
              </a:rPr>
              <a:t>       Толкование</a:t>
            </a: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    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860032" y="4508500"/>
            <a:ext cx="4176018" cy="12157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rgbClr val="006666"/>
                </a:solidFill>
                <a:latin typeface="+mn-lt"/>
              </a:rPr>
              <a:t>Этимологический словарик</a:t>
            </a:r>
            <a:endParaRPr lang="ru-RU" sz="19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    </a:t>
            </a: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7349" name="Rectangle 1"/>
          <p:cNvSpPr>
            <a:spLocks noChangeArrowheads="1"/>
          </p:cNvSpPr>
          <p:nvPr/>
        </p:nvSpPr>
        <p:spPr bwMode="auto">
          <a:xfrm>
            <a:off x="5219700" y="4879430"/>
            <a:ext cx="36007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Образовалось от слова БР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Е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Г  -  «гора» </a:t>
            </a:r>
          </a:p>
        </p:txBody>
      </p:sp>
      <p:sp>
        <p:nvSpPr>
          <p:cNvPr id="57350" name="Прямоугольник 9"/>
          <p:cNvSpPr>
            <a:spLocks noChangeArrowheads="1"/>
          </p:cNvSpPr>
          <p:nvPr/>
        </p:nvSpPr>
        <p:spPr bwMode="auto">
          <a:xfrm>
            <a:off x="5436096" y="3284984"/>
            <a:ext cx="29888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Край земли у водной  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поверхности</a:t>
            </a:r>
          </a:p>
        </p:txBody>
      </p:sp>
      <p:pic>
        <p:nvPicPr>
          <p:cNvPr id="58371" name="Picture 3" descr="Картинка 1 из 8532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4932040" cy="380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5" name="Picture 7" descr="http://im2-tub.yandex.net/i?id=138352484-09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0"/>
            <a:ext cx="3384377" cy="2527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908175" y="5805488"/>
            <a:ext cx="3384550" cy="50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/>
          </a:p>
        </p:txBody>
      </p:sp>
      <p:sp>
        <p:nvSpPr>
          <p:cNvPr id="13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5400000">
            <a:off x="5958185" y="458639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258888" y="333375"/>
            <a:ext cx="6478587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40200" y="2420938"/>
            <a:ext cx="4679950" cy="18462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                </a:t>
            </a:r>
            <a:r>
              <a:rPr lang="ru-RU" sz="2400" b="1" dirty="0">
                <a:solidFill>
                  <a:srgbClr val="006666"/>
                </a:solidFill>
                <a:latin typeface="+mn-lt"/>
              </a:rPr>
              <a:t>Толкование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    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139952" y="4508500"/>
            <a:ext cx="4680520" cy="1738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   </a:t>
            </a: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словарик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006666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    </a:t>
            </a: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9397" name="Rectangle 1"/>
          <p:cNvSpPr>
            <a:spLocks noChangeArrowheads="1"/>
          </p:cNvSpPr>
          <p:nvPr/>
        </p:nvSpPr>
        <p:spPr bwMode="auto">
          <a:xfrm>
            <a:off x="4716463" y="4921290"/>
            <a:ext cx="37179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Г</a:t>
            </a: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о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лубой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– г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лубь –                 «цвет  оперения шейки голубя»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87624" y="332656"/>
            <a:ext cx="6478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г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о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лубой</a:t>
            </a:r>
          </a:p>
        </p:txBody>
      </p:sp>
      <p:sp>
        <p:nvSpPr>
          <p:cNvPr id="59399" name="Прямоугольник 11"/>
          <p:cNvSpPr>
            <a:spLocks noChangeArrowheads="1"/>
          </p:cNvSpPr>
          <p:nvPr/>
        </p:nvSpPr>
        <p:spPr bwMode="auto">
          <a:xfrm>
            <a:off x="4211638" y="2852738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Имеющий цвет ясного неба, лазури (цвет спектра, располагающийся между зеленым и синим);             светло-синий.</a:t>
            </a:r>
          </a:p>
        </p:txBody>
      </p:sp>
      <p:pic>
        <p:nvPicPr>
          <p:cNvPr id="1030" name="Picture 6" descr="http://im8-tub.yandex.net/i?id=56611413-44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470783" cy="3718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20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Литература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Волинв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В.В. Этимологический словарь: популярное пособие для начальной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школы.~М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.: Изд-во ЛСТ-ПРЕСС, 1996.-95с.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Арямова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О.С, Мали Л.Д. «Этимологический словарик» слов с непроверяемыми  написаниями (1 класс).// Начальная школа - 1992 — №3.-22-25с. </a:t>
            </a:r>
          </a:p>
          <a:p>
            <a:pPr lvl="0"/>
            <a:endParaRPr lang="ru-RU" b="1" dirty="0" smtClean="0">
              <a:solidFill>
                <a:srgbClr val="002060"/>
              </a:solidFill>
            </a:endParaRPr>
          </a:p>
          <a:p>
            <a:pPr lvl="0"/>
            <a:endParaRPr lang="ru-RU" b="1" dirty="0" smtClean="0">
              <a:solidFill>
                <a:srgbClr val="002060"/>
              </a:solidFill>
            </a:endParaRPr>
          </a:p>
          <a:p>
            <a:pPr lvl="0"/>
            <a:endParaRPr lang="ru-RU" b="1" dirty="0" smtClean="0">
              <a:solidFill>
                <a:srgbClr val="002060"/>
              </a:solidFill>
            </a:endParaRPr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6478488" cy="1298575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</a:t>
            </a:r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</a:t>
            </a: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л</a:t>
            </a:r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</a:t>
            </a: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вей</a:t>
            </a:r>
            <a:endParaRPr lang="ru-RU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27984" y="4149080"/>
            <a:ext cx="4465191" cy="16466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Этимологический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словарик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958185" y="386631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1" name="Picture 2" descr="Картинка 14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3638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4572000" y="2060848"/>
            <a:ext cx="4572000" cy="1846659"/>
            <a:chOff x="4572000" y="2061468"/>
            <a:chExt cx="4572000" cy="1846659"/>
          </a:xfrm>
        </p:grpSpPr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4572000" y="2061468"/>
              <a:ext cx="4176712" cy="18466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              </a:t>
              </a:r>
              <a:r>
                <a:rPr lang="ru-RU" sz="2400" b="1" dirty="0" smtClean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Толкование</a:t>
              </a:r>
            </a:p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ru-RU" b="1" dirty="0">
                <a:latin typeface="+mn-lt"/>
              </a:endParaRPr>
            </a:p>
            <a:p>
              <a:pPr algn="just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ru-RU" b="1" dirty="0">
                <a:latin typeface="+mn-lt"/>
              </a:endParaRPr>
            </a:p>
          </p:txBody>
        </p:sp>
        <p:sp>
          <p:nvSpPr>
            <p:cNvPr id="24582" name="Прямоугольник 11"/>
            <p:cNvSpPr>
              <a:spLocks noChangeArrowheads="1"/>
            </p:cNvSpPr>
            <p:nvPr/>
          </p:nvSpPr>
          <p:spPr bwMode="auto">
            <a:xfrm>
              <a:off x="4716016" y="2780928"/>
              <a:ext cx="442798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2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sp>
        <p:nvSpPr>
          <p:cNvPr id="24583" name="Прямоугольник 10"/>
          <p:cNvSpPr>
            <a:spLocks noChangeArrowheads="1"/>
          </p:cNvSpPr>
          <p:nvPr/>
        </p:nvSpPr>
        <p:spPr bwMode="auto">
          <a:xfrm>
            <a:off x="5044987" y="4437112"/>
            <a:ext cx="32195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50850"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Произошло от слова </a:t>
            </a:r>
          </a:p>
          <a:p>
            <a:pPr indent="450850"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С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Л, с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ловый – </a:t>
            </a:r>
          </a:p>
          <a:p>
            <a:pPr indent="450850" algn="ctr"/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серый, желтоватый</a:t>
            </a:r>
            <a:endParaRPr lang="ru-RU" sz="2200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584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60432" y="6237312"/>
            <a:ext cx="504205" cy="504279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5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237312"/>
            <a:ext cx="503659" cy="50338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2492896"/>
            <a:ext cx="40324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буро-серая птичка, отличающаяся красивым пением </a:t>
            </a:r>
            <a:endParaRPr lang="ru-RU" sz="2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6 из 72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4275475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5" descr="bird7-1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0825" y="333375"/>
            <a:ext cx="1871663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4355976" y="2060848"/>
            <a:ext cx="4349750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</a:rPr>
              <a:t>      </a:t>
            </a:r>
            <a:r>
              <a:rPr lang="ru-RU" sz="2400" dirty="0" smtClean="0">
                <a:solidFill>
                  <a:srgbClr val="006666"/>
                </a:solidFill>
                <a:latin typeface="+mn-lt"/>
              </a:rPr>
              <a:t>    </a:t>
            </a:r>
            <a:r>
              <a:rPr lang="ru-RU" sz="2400" b="1" dirty="0" smtClean="0">
                <a:solidFill>
                  <a:srgbClr val="006666"/>
                </a:solidFill>
                <a:latin typeface="+mn-lt"/>
              </a:rPr>
              <a:t>Толкование</a:t>
            </a: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Маленькая птичка с коричневато-серым оперением, живущая обычно близ строений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4356100" y="4508500"/>
            <a:ext cx="4392364" cy="16619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бей – в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р, </a:t>
            </a:r>
            <a:r>
              <a:rPr lang="ru-RU" sz="22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ru-RU" sz="2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22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рк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 воркует ,                      издаёт переливчатые звуки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6678265" y="386631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1763688" y="260648"/>
            <a:ext cx="6478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в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о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р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о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бей</a:t>
            </a:r>
          </a:p>
        </p:txBody>
      </p:sp>
      <p:sp>
        <p:nvSpPr>
          <p:cNvPr id="35847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424" y="6309320"/>
            <a:ext cx="504651" cy="432519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237312"/>
            <a:ext cx="503783" cy="47625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2" descr="http://im3-tub.yandex.net/i?id=50061196-1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924175"/>
            <a:ext cx="37607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4427984" y="1700808"/>
            <a:ext cx="4394200" cy="27392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666"/>
                </a:solidFill>
                <a:latin typeface="+mn-lt"/>
              </a:rPr>
              <a:t>           </a:t>
            </a:r>
            <a:r>
              <a:rPr lang="ru-RU" sz="2400" b="1" dirty="0" smtClean="0">
                <a:solidFill>
                  <a:srgbClr val="006666"/>
                </a:solidFill>
                <a:latin typeface="+mn-lt"/>
              </a:rPr>
              <a:t>Толкование</a:t>
            </a: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Птица с белой грудью и белым брюшком, чёрными головкой и крыльями и длинным чёрным хвостом, издающая характерный звук – стрекотание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4283968" y="4842064"/>
            <a:ext cx="4608512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словарик</a:t>
            </a:r>
            <a:endParaRPr lang="ru-RU" sz="20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 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рока- </a:t>
            </a:r>
            <a:r>
              <a:rPr lang="ru-RU" sz="22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ru-RU" sz="2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22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рка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 стрекочет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4878388" y="314325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331640" y="116632"/>
            <a:ext cx="6478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с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о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рока</a:t>
            </a:r>
          </a:p>
        </p:txBody>
      </p:sp>
      <p:sp>
        <p:nvSpPr>
          <p:cNvPr id="36870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1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60432" y="6237312"/>
            <a:ext cx="504056" cy="4762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4211960" y="4653136"/>
            <a:ext cx="4465265" cy="16619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словарик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 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тух- п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ть, п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вун - поющая птица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4211960" y="2060848"/>
            <a:ext cx="4392613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</a:rPr>
              <a:t>          </a:t>
            </a:r>
            <a:r>
              <a:rPr lang="ru-RU" sz="2400" dirty="0" smtClean="0">
                <a:solidFill>
                  <a:srgbClr val="006666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006666"/>
                </a:solidFill>
                <a:latin typeface="+mn-lt"/>
              </a:rPr>
              <a:t>Толкование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Домашняя птица с ярким. разноцветным оперением, красным гребешком на голове и красной бородкой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288207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5382121" y="458639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60648"/>
            <a:ext cx="6478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п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е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тух</a:t>
            </a:r>
          </a:p>
        </p:txBody>
      </p:sp>
      <p:sp>
        <p:nvSpPr>
          <p:cNvPr id="39942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504825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3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440" y="6309320"/>
            <a:ext cx="432767" cy="43207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5400000">
            <a:off x="5238105" y="386631"/>
            <a:ext cx="323850" cy="2159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619672" y="260648"/>
            <a:ext cx="6478488" cy="129857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в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о</a:t>
            </a:r>
            <a:r>
              <a:rPr lang="ru-RU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j-cs"/>
              </a:rPr>
              <a:t>рона</a:t>
            </a:r>
          </a:p>
        </p:txBody>
      </p:sp>
      <p:pic>
        <p:nvPicPr>
          <p:cNvPr id="1026" name="Picture 2" descr="Картинка 12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348880"/>
            <a:ext cx="442849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4572000" y="1988840"/>
            <a:ext cx="4249738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</a:rPr>
              <a:t>           </a:t>
            </a:r>
            <a:r>
              <a:rPr lang="ru-RU" sz="2400" b="1" dirty="0" smtClean="0">
                <a:solidFill>
                  <a:srgbClr val="006666"/>
                </a:solidFill>
                <a:latin typeface="+mn-lt"/>
              </a:rPr>
              <a:t>Толкование</a:t>
            </a:r>
            <a:endParaRPr lang="ru-RU" sz="2400" b="1" dirty="0">
              <a:solidFill>
                <a:srgbClr val="006666"/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Птица с чёрно-серым оперением. </a:t>
            </a:r>
            <a:r>
              <a:rPr lang="ru-RU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вороны голова, крылья и хвост черные, а всё тело серое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4572000" y="4797152"/>
            <a:ext cx="4248472" cy="16619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6666"/>
                </a:solidFill>
                <a:latin typeface="+mn-lt"/>
              </a:rPr>
              <a:t>Этимологический </a:t>
            </a:r>
            <a:r>
              <a:rPr lang="ru-RU" sz="2000" b="1" dirty="0">
                <a:solidFill>
                  <a:srgbClr val="006666"/>
                </a:solidFill>
                <a:latin typeface="+mn-lt"/>
              </a:rPr>
              <a:t>словарик</a:t>
            </a:r>
            <a:r>
              <a:rPr lang="ru-RU" sz="2000" b="1" dirty="0">
                <a:latin typeface="+mn-lt"/>
              </a:rPr>
              <a:t> 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рон, в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рона – в</a:t>
            </a:r>
            <a:r>
              <a:rPr lang="ru-RU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роной «чёрный»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6309320"/>
            <a:ext cx="431800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miter lim="800000"/>
          <a:headEnd/>
          <a:tailEnd/>
        </a:ln>
      </a:spPr>
      <a:bodyPr wrap="none" anchor="ctr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1351</Words>
  <Application>Microsoft Office PowerPoint</Application>
  <PresentationFormat>Экран (4:3)</PresentationFormat>
  <Paragraphs>348</Paragraphs>
  <Slides>44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синица</vt:lpstr>
      <vt:lpstr>снегирь</vt:lpstr>
      <vt:lpstr>соловей</vt:lpstr>
      <vt:lpstr>Слайд 6</vt:lpstr>
      <vt:lpstr>Слайд 7</vt:lpstr>
      <vt:lpstr>Слайд 8</vt:lpstr>
      <vt:lpstr>Слайд 9</vt:lpstr>
      <vt:lpstr>ботинки</vt:lpstr>
      <vt:lpstr>шиповник</vt:lpstr>
      <vt:lpstr>черника </vt:lpstr>
      <vt:lpstr>Слайд 13</vt:lpstr>
      <vt:lpstr>Слайд 14</vt:lpstr>
      <vt:lpstr>малина</vt:lpstr>
      <vt:lpstr>рябина</vt:lpstr>
      <vt:lpstr>Слайд 17</vt:lpstr>
      <vt:lpstr>Слайд 18</vt:lpstr>
      <vt:lpstr>Слайд 19</vt:lpstr>
      <vt:lpstr>Слайд 20</vt:lpstr>
      <vt:lpstr>помидор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лопата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Слетов</dc:creator>
  <cp:lastModifiedBy>Иван</cp:lastModifiedBy>
  <cp:revision>186</cp:revision>
  <dcterms:created xsi:type="dcterms:W3CDTF">2011-05-13T16:33:38Z</dcterms:created>
  <dcterms:modified xsi:type="dcterms:W3CDTF">2013-02-02T18:00:06Z</dcterms:modified>
</cp:coreProperties>
</file>