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59" r:id="rId3"/>
    <p:sldId id="264" r:id="rId4"/>
    <p:sldId id="261" r:id="rId5"/>
    <p:sldId id="262" r:id="rId6"/>
    <p:sldId id="265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1040-A0B3-41A0-997E-194AA9E5BE8C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A7BB-CA66-4C41-AB72-6CDD3E35A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A7BB-CA66-4C41-AB72-6CDD3E35A4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08CE45-A790-4107-B2D0-4D1194F7AF3E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0CD2DA-9B2E-4E8A-967C-B87DA5D2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iki.iteach.ru/index.php/%D0%A4%D0%B0%D0%B9%D0%BB:%D0%9B%D0%B5%D0%B6%D0%B0%D0%BD%D0%B4%D1%80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28670"/>
            <a:ext cx="7572676" cy="342902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Муниципальное  бюджетное общеобразовательное учреждение «Лицей№81»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</a:t>
            </a:r>
            <a:r>
              <a:rPr lang="ru-RU" sz="3600" dirty="0" err="1" smtClean="0">
                <a:solidFill>
                  <a:srgbClr val="002060"/>
                </a:solidFill>
              </a:rPr>
              <a:t>Зиганшина</a:t>
            </a:r>
            <a:r>
              <a:rPr lang="ru-RU" sz="3600" dirty="0" smtClean="0">
                <a:solidFill>
                  <a:srgbClr val="002060"/>
                </a:solidFill>
              </a:rPr>
              <a:t>  Полина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</a:t>
            </a:r>
            <a:b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                           </a:t>
            </a:r>
            <a:r>
              <a:rPr lang="ru-RU" sz="1800" i="1" dirty="0" smtClean="0">
                <a:solidFill>
                  <a:srgbClr val="002060"/>
                </a:solidFill>
              </a:rPr>
              <a:t>3Б класс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/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71612"/>
            <a:ext cx="7286676" cy="2109790"/>
          </a:xfrm>
        </p:spPr>
        <p:txBody>
          <a:bodyPr>
            <a:normAutofit fontScale="25000" lnSpcReduction="20000"/>
          </a:bodyPr>
          <a:lstStyle/>
          <a:p>
            <a:endParaRPr lang="ru-RU" sz="19200" dirty="0" smtClean="0">
              <a:solidFill>
                <a:srgbClr val="FFFF00"/>
              </a:solidFill>
            </a:endParaRPr>
          </a:p>
          <a:p>
            <a:r>
              <a:rPr lang="ru-RU" sz="19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19200" dirty="0" smtClean="0">
                <a:solidFill>
                  <a:srgbClr val="FFFF00"/>
                </a:solidFill>
              </a:rPr>
              <a:t>Симметрия</a:t>
            </a:r>
            <a:endParaRPr lang="ru-RU" sz="5400" dirty="0" smtClean="0"/>
          </a:p>
          <a:p>
            <a:endParaRPr lang="ru-RU" sz="5400" dirty="0" smtClean="0"/>
          </a:p>
          <a:p>
            <a:r>
              <a:rPr lang="ru-RU" sz="11200" i="1" dirty="0" smtClean="0">
                <a:solidFill>
                  <a:srgbClr val="92D050"/>
                </a:solidFill>
              </a:rPr>
              <a:t>     Секция «Математика"</a:t>
            </a:r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5600" dirty="0" smtClean="0"/>
              <a:t>                                                                          </a:t>
            </a:r>
            <a:r>
              <a:rPr lang="ru-RU" sz="7200" i="1" dirty="0" smtClean="0">
                <a:solidFill>
                  <a:srgbClr val="002060"/>
                </a:solidFill>
              </a:rPr>
              <a:t>Руководитель: Лапшина Н.П.</a:t>
            </a:r>
          </a:p>
          <a:p>
            <a:r>
              <a:rPr lang="ru-RU" sz="7200" i="1" dirty="0" smtClean="0">
                <a:solidFill>
                  <a:srgbClr val="002060"/>
                </a:solidFill>
              </a:rPr>
              <a:t>                                                      учитель начальных классов</a:t>
            </a:r>
          </a:p>
          <a:p>
            <a:endParaRPr lang="ru-RU" sz="5600" dirty="0" smtClean="0"/>
          </a:p>
          <a:p>
            <a:endParaRPr lang="ru-RU" sz="5600" dirty="0" smtClean="0">
              <a:solidFill>
                <a:schemeClr val="bg1"/>
              </a:solidFill>
            </a:endParaRPr>
          </a:p>
          <a:p>
            <a:r>
              <a:rPr lang="ru-RU" sz="8000" dirty="0" smtClean="0">
                <a:solidFill>
                  <a:schemeClr val="bg1"/>
                </a:solidFill>
              </a:rPr>
              <a:t>г. Новосибирск-2012</a:t>
            </a:r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Симметрия в природе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im8-tub-ru.yandex.net/i?id=283399656-2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76740"/>
            <a:ext cx="2428892" cy="2583928"/>
          </a:xfrm>
          <a:prstGeom prst="rect">
            <a:avLst/>
          </a:prstGeom>
          <a:noFill/>
        </p:spPr>
      </p:pic>
      <p:pic>
        <p:nvPicPr>
          <p:cNvPr id="25604" name="Picture 4" descr="http://im4-tub-ru.yandex.net/i?id=229945465-66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2643206" cy="2220293"/>
          </a:xfrm>
          <a:prstGeom prst="rect">
            <a:avLst/>
          </a:prstGeom>
          <a:noFill/>
        </p:spPr>
      </p:pic>
      <p:pic>
        <p:nvPicPr>
          <p:cNvPr id="25606" name="Picture 6" descr="http://im7-tub-ru.yandex.net/i?id=79324909-5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00174"/>
            <a:ext cx="2854991" cy="2150762"/>
          </a:xfrm>
          <a:prstGeom prst="rect">
            <a:avLst/>
          </a:prstGeom>
          <a:noFill/>
        </p:spPr>
      </p:pic>
      <p:pic>
        <p:nvPicPr>
          <p:cNvPr id="25608" name="Picture 8" descr="http://im4-tub-ru.yandex.net/i?id=360189779-4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256"/>
            <a:ext cx="3121553" cy="2330762"/>
          </a:xfrm>
          <a:prstGeom prst="rect">
            <a:avLst/>
          </a:prstGeom>
          <a:noFill/>
        </p:spPr>
      </p:pic>
      <p:pic>
        <p:nvPicPr>
          <p:cNvPr id="25610" name="Picture 10" descr="http://im3-tub-ru.yandex.net/i?id=497763782-5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57694"/>
            <a:ext cx="3071834" cy="231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Симметрия в архитектуре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im2-tub-ru.yandex.net/i?id=44380061-5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2286016" cy="2810675"/>
          </a:xfrm>
          <a:prstGeom prst="rect">
            <a:avLst/>
          </a:prstGeom>
          <a:noFill/>
        </p:spPr>
      </p:pic>
      <p:pic>
        <p:nvPicPr>
          <p:cNvPr id="26628" name="Picture 4" descr="http://im0-tub-ru.yandex.net/i?id=103005416-45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9056"/>
            <a:ext cx="2071702" cy="3138943"/>
          </a:xfrm>
          <a:prstGeom prst="rect">
            <a:avLst/>
          </a:prstGeom>
          <a:noFill/>
        </p:spPr>
      </p:pic>
      <p:pic>
        <p:nvPicPr>
          <p:cNvPr id="26632" name="Picture 8" descr="http://im4-tub-ru.yandex.net/i?id=193822051-5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00570"/>
            <a:ext cx="3286148" cy="2146950"/>
          </a:xfrm>
          <a:prstGeom prst="rect">
            <a:avLst/>
          </a:prstGeom>
          <a:noFill/>
        </p:spPr>
      </p:pic>
      <p:pic>
        <p:nvPicPr>
          <p:cNvPr id="26634" name="Picture 10" descr="http://im6-tub-ru.yandex.net/i?id=318212207-61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286124"/>
            <a:ext cx="2108832" cy="2928934"/>
          </a:xfrm>
          <a:prstGeom prst="rect">
            <a:avLst/>
          </a:prstGeom>
          <a:noFill/>
        </p:spPr>
      </p:pic>
      <p:pic>
        <p:nvPicPr>
          <p:cNvPr id="26636" name="Picture 12" descr="Картинка 6 из 433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1428736"/>
            <a:ext cx="3357586" cy="221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Зеркальная (поворотная) симметрия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SI85266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132856"/>
            <a:ext cx="4038600" cy="3244800"/>
          </a:xfrm>
        </p:spPr>
      </p:pic>
      <p:pic>
        <p:nvPicPr>
          <p:cNvPr id="7" name="Содержимое 6" descr="SI85265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132856"/>
            <a:ext cx="4038600" cy="324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Осевая, центральная симметрия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I85265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I85266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dirty="0" err="1" smtClean="0">
                <a:solidFill>
                  <a:srgbClr val="FF0000"/>
                </a:solidFill>
              </a:rPr>
              <a:t>Крис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Реда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автор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НеоКуба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84784"/>
            <a:ext cx="3008313" cy="518457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 Хочу представить Вам </a:t>
            </a:r>
            <a:r>
              <a:rPr lang="ru-RU" sz="2000" b="1" dirty="0" err="1" smtClean="0">
                <a:solidFill>
                  <a:srgbClr val="002060"/>
                </a:solidFill>
              </a:rPr>
              <a:t>наинтереснейшую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игрушку-конструктор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NeoCube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</a:rPr>
              <a:t>НеоКуб</a:t>
            </a:r>
            <a:r>
              <a:rPr lang="ru-RU" sz="2000" b="1" dirty="0" smtClean="0">
                <a:solidFill>
                  <a:srgbClr val="002060"/>
                </a:solidFill>
              </a:rPr>
              <a:t>). </a:t>
            </a:r>
            <a:r>
              <a:rPr lang="ru-RU" sz="2000" b="1" dirty="0" err="1" smtClean="0">
                <a:solidFill>
                  <a:srgbClr val="002060"/>
                </a:solidFill>
              </a:rPr>
              <a:t>НеоКуб</a:t>
            </a:r>
            <a:r>
              <a:rPr lang="ru-RU" sz="2000" b="1" dirty="0" smtClean="0">
                <a:solidFill>
                  <a:srgbClr val="002060"/>
                </a:solidFill>
              </a:rPr>
              <a:t> состоит из 216-ти небольших многополюсных магнитных шариков диаметром от 4.7 мм до 10 мм, покрытых для защиты от царапин никелем.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Конструктор допускает огромное множество симметричных конфигураций.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The NeoCube - магнит головолом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3000372"/>
            <a:ext cx="1939086" cy="95230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071934" y="1214422"/>
            <a:ext cx="4614866" cy="491174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Выполнение различных фигур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из конструктора </a:t>
            </a:r>
            <a:r>
              <a:rPr lang="ru-RU" i="1" dirty="0" err="1" smtClean="0">
                <a:solidFill>
                  <a:srgbClr val="002060"/>
                </a:solidFill>
              </a:rPr>
              <a:t>НеоКуб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I85266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714612" y="2428868"/>
            <a:ext cx="4038600" cy="302895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32770" name="Picture 2" descr="C:\Users\Сергей\Desktop\27517677_24855118_76bff4fed934074bd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62124"/>
            <a:ext cx="5040559" cy="425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Цель:</a:t>
            </a: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исследовать  виды симметрии для    построения симметричных фигур.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Задачи:</a:t>
            </a:r>
          </a:p>
          <a:p>
            <a:pPr>
              <a:buFont typeface="Arial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изучить специальную литературу по данной теме;</a:t>
            </a:r>
          </a:p>
          <a:p>
            <a:pPr>
              <a:buFont typeface="Arial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подготовить материал для практического исследования;</a:t>
            </a:r>
          </a:p>
          <a:p>
            <a:pPr>
              <a:buFont typeface="Arial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предложить одноклассникам одно из выполняемых мною задания. 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77 из 9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4104456" cy="2581835"/>
          </a:xfrm>
          <a:prstGeom prst="rect">
            <a:avLst/>
          </a:prstGeom>
          <a:noFill/>
        </p:spPr>
      </p:pic>
      <p:pic>
        <p:nvPicPr>
          <p:cNvPr id="3" name="Picture 4" descr="Картинка 29 из 9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933056"/>
            <a:ext cx="3096344" cy="1956890"/>
          </a:xfrm>
          <a:prstGeom prst="rect">
            <a:avLst/>
          </a:prstGeom>
          <a:noFill/>
        </p:spPr>
      </p:pic>
      <p:pic>
        <p:nvPicPr>
          <p:cNvPr id="4" name="Picture 6" descr="Картинка 31 из 9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3645024"/>
            <a:ext cx="2232248" cy="3030277"/>
          </a:xfrm>
          <a:prstGeom prst="rect">
            <a:avLst/>
          </a:prstGeom>
          <a:noFill/>
        </p:spPr>
      </p:pic>
      <p:pic>
        <p:nvPicPr>
          <p:cNvPr id="22532" name="Picture 4" descr="Картинка 83 из 9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2656"/>
            <a:ext cx="3282715" cy="2232248"/>
          </a:xfrm>
          <a:prstGeom prst="rect">
            <a:avLst/>
          </a:prstGeom>
          <a:noFill/>
        </p:spPr>
      </p:pic>
      <p:pic>
        <p:nvPicPr>
          <p:cNvPr id="22534" name="Picture 6" descr="Картинка 138 из 4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2780928"/>
            <a:ext cx="238299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3600" i="1" dirty="0">
                <a:solidFill>
                  <a:srgbClr val="002060"/>
                </a:solidFill>
                <a:latin typeface="Georgia" pitchFamily="18" charset="0"/>
              </a:rPr>
              <a:t>древности слово «СИММЕТРИЯ» </a:t>
            </a: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употреблялось в значении «гармония», </a:t>
            </a:r>
            <a:r>
              <a:rPr lang="ru-RU" sz="3600" i="1" dirty="0">
                <a:solidFill>
                  <a:srgbClr val="002060"/>
                </a:solidFill>
                <a:latin typeface="Georgia" pitchFamily="18" charset="0"/>
              </a:rPr>
              <a:t>«красота». </a:t>
            </a:r>
          </a:p>
          <a:p>
            <a:pPr algn="ctr"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3600" i="1" dirty="0">
                <a:solidFill>
                  <a:srgbClr val="002060"/>
                </a:solidFill>
                <a:latin typeface="Georgia" pitchFamily="18" charset="0"/>
              </a:rPr>
              <a:t>переводе с греческого это слово </a:t>
            </a: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означает«соразмерность, </a:t>
            </a:r>
            <a:r>
              <a:rPr lang="ru-RU" sz="3600" i="1" dirty="0" err="1" smtClean="0">
                <a:solidFill>
                  <a:srgbClr val="002060"/>
                </a:solidFill>
                <a:latin typeface="Georgia" pitchFamily="18" charset="0"/>
              </a:rPr>
              <a:t>пропорциональность,одинаковость</a:t>
            </a: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600" i="1" dirty="0">
                <a:solidFill>
                  <a:srgbClr val="002060"/>
                </a:solidFill>
                <a:latin typeface="Georgia" pitchFamily="18" charset="0"/>
              </a:rPr>
              <a:t>в расположении частей</a:t>
            </a:r>
            <a:r>
              <a:rPr lang="ru-RU" sz="3600" i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</a:p>
          <a:p>
            <a:pPr algn="ctr">
              <a:defRPr/>
            </a:pPr>
            <a:endParaRPr lang="ru-RU" sz="3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3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3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                                                                </a:t>
            </a:r>
          </a:p>
          <a:p>
            <a:pPr algn="ctr">
              <a:defRPr/>
            </a:pPr>
            <a:endParaRPr lang="ru-RU" sz="2400" b="1" i="1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                                                              Пирамиды Гизы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9220" name="Picture 4" descr="Картинка 74 из 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983471"/>
            <a:ext cx="3929089" cy="2874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89646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>
                <a:solidFill>
                  <a:srgbClr val="002060"/>
                </a:solidFill>
              </a:rPr>
              <a:t>     </a:t>
            </a:r>
            <a:r>
              <a:rPr lang="ru-RU" sz="4400" i="1" dirty="0" smtClean="0">
                <a:solidFill>
                  <a:srgbClr val="002060"/>
                </a:solidFill>
              </a:rPr>
              <a:t>Симметрия</a:t>
            </a:r>
            <a:endParaRPr lang="ru-RU" sz="4400" i="1" dirty="0">
              <a:solidFill>
                <a:srgbClr val="00206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42988" y="1196752"/>
            <a:ext cx="74168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«Соразмерность</a:t>
            </a: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одинаковость в расположении частей чего-нибудь по противоположным сторонам от точки, прямой или плоскости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.»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</a:rPr>
              <a:t>(С.И. Ожегов «Толковый словарь русского языка»)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Элементы учения о симметрии ввел французский математик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Адриен</a:t>
            </a:r>
            <a:r>
              <a:rPr lang="ru-RU" dirty="0" smtClean="0">
                <a:solidFill>
                  <a:srgbClr val="002060"/>
                </a:solidFill>
              </a:rPr>
              <a:t> Мари Лежандр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(1752-1833).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А. М. Лежандр">
            <a:hlinkClick r:id="rId2" tooltip="&quot;А. М. Лежандр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30243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18722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</a:rPr>
              <a:t>Герман Вейль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32657"/>
            <a:ext cx="7200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  «Симметрия является той идеей, с помощью которой человек веками пытается объяснить и создать порядок, красоту и совершенство»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 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Картинка 1 из 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9"/>
            <a:ext cx="2520280" cy="342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7030A0"/>
                </a:solidFill>
              </a:rPr>
              <a:t>Симметрия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13681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7030A0"/>
                </a:solidFill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</a:rPr>
              <a:t>севая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/>
              <a:t> </a:t>
            </a:r>
            <a:r>
              <a:rPr lang="ru-RU" sz="3400" b="1" dirty="0" smtClean="0">
                <a:solidFill>
                  <a:srgbClr val="002060"/>
                </a:solidFill>
              </a:rPr>
              <a:t>-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симметрия относительно прямой.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44824"/>
            <a:ext cx="4041775" cy="108012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     </a:t>
            </a:r>
            <a:r>
              <a:rPr lang="ru-RU" sz="7400" b="1" dirty="0" smtClean="0">
                <a:solidFill>
                  <a:srgbClr val="7030A0"/>
                </a:solidFill>
              </a:rPr>
              <a:t>центральная</a:t>
            </a:r>
            <a:r>
              <a:rPr lang="ru-RU" sz="7400" i="1" dirty="0" smtClean="0">
                <a:solidFill>
                  <a:srgbClr val="002060"/>
                </a:solidFill>
              </a:rPr>
              <a:t> - Симметрия относительно точки</a:t>
            </a:r>
            <a:endParaRPr lang="ru-RU" sz="7400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Сергей\Desktop\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73016"/>
            <a:ext cx="3241693" cy="2448272"/>
          </a:xfrm>
          <a:prstGeom prst="rect">
            <a:avLst/>
          </a:prstGeom>
          <a:noFill/>
        </p:spPr>
      </p:pic>
      <p:pic>
        <p:nvPicPr>
          <p:cNvPr id="27651" name="Picture 3" descr="C:\Users\Сергей\Desktop\i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685494" cy="2432426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627784" y="1052736"/>
            <a:ext cx="1944216" cy="8640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0"/>
          </p:cNvCxnSpPr>
          <p:nvPr/>
        </p:nvCxnSpPr>
        <p:spPr>
          <a:xfrm>
            <a:off x="4572000" y="1052736"/>
            <a:ext cx="2093913" cy="7920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11760" y="2780928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7030A0"/>
                </a:solidFill>
              </a:rPr>
              <a:t>Зеркальная симметрия </a:t>
            </a:r>
            <a:r>
              <a:rPr lang="ru-RU" sz="4000" i="1" dirty="0" smtClean="0">
                <a:solidFill>
                  <a:srgbClr val="002060"/>
                </a:solidFill>
              </a:rPr>
              <a:t>– </a:t>
            </a:r>
            <a:r>
              <a:rPr lang="ru-RU" sz="4000" i="1" dirty="0" err="1" smtClean="0">
                <a:solidFill>
                  <a:srgbClr val="002060"/>
                </a:solidFill>
              </a:rPr>
              <a:t>симметрия</a:t>
            </a:r>
            <a:r>
              <a:rPr lang="ru-RU" sz="4000" i="1" dirty="0" smtClean="0">
                <a:solidFill>
                  <a:srgbClr val="002060"/>
                </a:solidFill>
              </a:rPr>
              <a:t> относительно плоскости.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Сергей\Desktop\0_65637_6c6222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931936" cy="2854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190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 Муниципальное  бюджетное общеобразовательное учреждение «Лицей№81»                                                                            Зиганшина  Полина                                                                                                                                     3Б класс       </vt:lpstr>
      <vt:lpstr>Цель: исследовать  виды симметрии для    построения симметричных фигур.</vt:lpstr>
      <vt:lpstr>Слайд 3</vt:lpstr>
      <vt:lpstr>Слайд 4</vt:lpstr>
      <vt:lpstr>Слайд 5</vt:lpstr>
      <vt:lpstr>Элементы учения о симметрии ввел французский математик    Адриен Мари Лежандр  (1752-1833).</vt:lpstr>
      <vt:lpstr>                                                             Герман Вейль</vt:lpstr>
      <vt:lpstr>Симметрия</vt:lpstr>
      <vt:lpstr>Зеркальная симметрия – симметрия относительно плоскости.</vt:lpstr>
      <vt:lpstr>Симметрия в природе</vt:lpstr>
      <vt:lpstr>Симметрия в архитектуре</vt:lpstr>
      <vt:lpstr>Зеркальная (поворотная) симметрия</vt:lpstr>
      <vt:lpstr>Осевая, центральная симметрия</vt:lpstr>
      <vt:lpstr>        Крис Реда     автор НеоКуба</vt:lpstr>
      <vt:lpstr>Выполнение различных фигур из конструктора НеоКуб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общеобразовательное учреждение «Лицей№81»                                            Зиганшина  Полина                                                                                                                                     3Б класс</dc:title>
  <dc:creator>Сергей</dc:creator>
  <cp:lastModifiedBy>DNA7 X86</cp:lastModifiedBy>
  <cp:revision>30</cp:revision>
  <dcterms:created xsi:type="dcterms:W3CDTF">2012-01-15T06:15:13Z</dcterms:created>
  <dcterms:modified xsi:type="dcterms:W3CDTF">2012-10-13T14:29:10Z</dcterms:modified>
</cp:coreProperties>
</file>