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8" r:id="rId3"/>
    <p:sldId id="276" r:id="rId4"/>
    <p:sldId id="277" r:id="rId5"/>
    <p:sldId id="279" r:id="rId6"/>
    <p:sldId id="299" r:id="rId7"/>
    <p:sldId id="286" r:id="rId8"/>
    <p:sldId id="290" r:id="rId9"/>
    <p:sldId id="292" r:id="rId10"/>
    <p:sldId id="293" r:id="rId11"/>
    <p:sldId id="294" r:id="rId12"/>
    <p:sldId id="296" r:id="rId13"/>
    <p:sldId id="29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1D7"/>
    <a:srgbClr val="FF6D6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7" d="100"/>
          <a:sy n="47" d="100"/>
        </p:scale>
        <p:origin x="-557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857233"/>
            <a:ext cx="5429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«Вычитание»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460" y="1687450"/>
            <a:ext cx="4499712" cy="251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042832" y="1897741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1448" y="908719"/>
            <a:ext cx="8618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Преврати записи Вовы в верные равенства и неравенства. Поставь в «окошки» нужные числа.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&gt;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4387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&gt;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8104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&lt;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6099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3721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5616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483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92977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50972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56905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33674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39059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21213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03372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74751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1520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97982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80136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62290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2597" y="4428401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59785" y="4414333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04248" y="131115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85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208 L 0.09531 -0.30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7" y="-15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9.15819E-7 L -0.24462 -0.303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-15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208 L -0.37204 -0.305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11" y="-15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416 L 0.39688 -0.307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-15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416 L 0.26337 -0.307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29" y="-15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208 L -0.05937 -0.3057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-15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416 L 0.39132 -0.309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-157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570373" y="2315484"/>
            <a:ext cx="1305000" cy="584775"/>
            <a:chOff x="5649122" y="3479877"/>
            <a:chExt cx="1305000" cy="584775"/>
          </a:xfrm>
        </p:grpSpPr>
        <p:sp>
          <p:nvSpPr>
            <p:cNvPr id="24" name="TextBox 23"/>
            <p:cNvSpPr txBox="1"/>
            <p:nvPr/>
          </p:nvSpPr>
          <p:spPr>
            <a:xfrm>
              <a:off x="5649122" y="3479877"/>
              <a:ext cx="864096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&lt;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33995" y="3479877"/>
              <a:ext cx="420127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1448" y="908719"/>
            <a:ext cx="8618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Преврати записи Вовы в верные равенства и неравенства. Поставь в «окошки» нужные числа.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310327"/>
            <a:ext cx="864096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&gt;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2310327"/>
            <a:ext cx="864096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4387" y="2310327"/>
            <a:ext cx="864096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&gt;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6099" y="2310327"/>
            <a:ext cx="864096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3721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5616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483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50972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2014" y="2310327"/>
            <a:ext cx="42012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2310327"/>
            <a:ext cx="1284223" cy="584775"/>
            <a:chOff x="251520" y="3212976"/>
            <a:chExt cx="1284223" cy="584775"/>
          </a:xfrm>
        </p:grpSpPr>
        <p:sp>
          <p:nvSpPr>
            <p:cNvPr id="27" name="TextBox 26"/>
            <p:cNvSpPr txBox="1"/>
            <p:nvPr/>
          </p:nvSpPr>
          <p:spPr>
            <a:xfrm>
              <a:off x="251520" y="3212976"/>
              <a:ext cx="864096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&gt; 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15616" y="3212976"/>
              <a:ext cx="420127" cy="5847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12014" y="3212976"/>
              <a:ext cx="420127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570968" y="2316727"/>
            <a:ext cx="1305000" cy="584775"/>
            <a:chOff x="5508104" y="3212976"/>
            <a:chExt cx="1305000" cy="584775"/>
          </a:xfrm>
        </p:grpSpPr>
        <p:sp>
          <p:nvSpPr>
            <p:cNvPr id="30" name="TextBox 29"/>
            <p:cNvSpPr txBox="1"/>
            <p:nvPr/>
          </p:nvSpPr>
          <p:spPr>
            <a:xfrm>
              <a:off x="5508104" y="3212976"/>
              <a:ext cx="864096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&lt;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92977" y="3212976"/>
              <a:ext cx="420127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804248" y="131115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0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82146E-6 L 0.00087 0.141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7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933E-6 L -0.00052 0.128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214678" y="1643050"/>
            <a:ext cx="1357322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5720" y="3212976"/>
            <a:ext cx="1928826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86116" y="3212976"/>
            <a:ext cx="1214446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43570" y="3140968"/>
            <a:ext cx="2143140" cy="1785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85918" y="3212976"/>
            <a:ext cx="776294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7818" y="3140968"/>
            <a:ext cx="857256" cy="1785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635751"/>
            <a:ext cx="623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8*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слово придумала Катя.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1643050"/>
            <a:ext cx="1357322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sz="6600" dirty="0" smtClean="0">
                <a:latin typeface="Times New Roman" pitchFamily="18" charset="0"/>
                <a:cs typeface="Times New Roman" pitchFamily="18" charset="0"/>
              </a:rPr>
              <a:t>׳׳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00805" y="1646917"/>
            <a:ext cx="3770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׳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643050"/>
            <a:ext cx="1428760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1263969" y="2069880"/>
            <a:ext cx="1159609" cy="919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8122" y="1731325"/>
            <a:ext cx="3609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649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 animBg="1"/>
      <p:bldP spid="32" grpId="0" animBg="1"/>
      <p:bldP spid="33" grpId="0" animBg="1"/>
      <p:bldP spid="15" grpId="0" animBg="1"/>
      <p:bldP spid="15" grpId="1" animBg="1"/>
      <p:bldP spid="16" grpId="0" animBg="1"/>
      <p:bldP spid="16" grpId="1" animBg="1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214678" y="1643050"/>
            <a:ext cx="1357322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5720" y="3212976"/>
            <a:ext cx="1928826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86116" y="3212976"/>
            <a:ext cx="1214446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43570" y="3140968"/>
            <a:ext cx="2143140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635751"/>
            <a:ext cx="623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8*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слово придумала Катя.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1643050"/>
            <a:ext cx="1357322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sz="6600" dirty="0" smtClean="0">
                <a:latin typeface="Times New Roman" pitchFamily="18" charset="0"/>
                <a:cs typeface="Times New Roman" pitchFamily="18" charset="0"/>
              </a:rPr>
              <a:t>׳׳</a:t>
            </a: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00805" y="1646917"/>
            <a:ext cx="3770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׳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643050"/>
            <a:ext cx="1428760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1263969" y="2069880"/>
            <a:ext cx="1159609" cy="919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8122" y="1731325"/>
            <a:ext cx="3609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419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5.2729E-7 L 0.19323 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3774E-7 L -0.21858 0.006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38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285728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604517"/>
            <a:ext cx="878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Сколько кругов на его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86644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972" y="5805264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154" y="5805264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5805264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0064" y="4581128"/>
            <a:ext cx="8589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 Или в режиме демонстрации использовать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цифры на магнитиках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75796" y="1678347"/>
            <a:ext cx="914400" cy="914400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04754" y="1606909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527132" y="1606909"/>
            <a:ext cx="914400" cy="914400"/>
          </a:xfrm>
          <a:prstGeom prst="ellipse">
            <a:avLst/>
          </a:prstGeom>
          <a:solidFill>
            <a:srgbClr val="0070C0"/>
          </a:solidFill>
          <a:ln w="31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24-конечная звезда 25"/>
          <p:cNvSpPr/>
          <p:nvPr/>
        </p:nvSpPr>
        <p:spPr>
          <a:xfrm>
            <a:off x="659054" y="1075070"/>
            <a:ext cx="4849050" cy="2120953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691680" y="3348280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9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7286644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972" y="5805264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154" y="5805264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5805264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75796" y="1408014"/>
            <a:ext cx="914400" cy="914400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04754" y="1336576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505472" y="1336576"/>
            <a:ext cx="914400" cy="914400"/>
          </a:xfrm>
          <a:prstGeom prst="ellipse">
            <a:avLst/>
          </a:prstGeom>
          <a:solidFill>
            <a:srgbClr val="0070C0"/>
          </a:solidFill>
          <a:ln w="31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24-конечная звезда 25"/>
          <p:cNvSpPr/>
          <p:nvPr/>
        </p:nvSpPr>
        <p:spPr>
          <a:xfrm>
            <a:off x="659054" y="1075071"/>
            <a:ext cx="4849050" cy="156184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049278" y="262820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04248" y="119675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9278" y="262820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604517"/>
            <a:ext cx="878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Пети. Сколько кругов на его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8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0416 L -0.5507 -0.466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78" y="-23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075796" y="2628201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889" y="512184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Положи  на столе столько же красных и синих.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86644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59154" y="5805264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5805264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7396" y="3232324"/>
            <a:ext cx="7869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Убери только синие. Расскажи сколько синих убрали?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75796" y="1408014"/>
            <a:ext cx="914400" cy="914400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24-конечная звезда 25"/>
          <p:cNvSpPr/>
          <p:nvPr/>
        </p:nvSpPr>
        <p:spPr>
          <a:xfrm>
            <a:off x="659054" y="1075071"/>
            <a:ext cx="4849050" cy="156184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7504" y="3486196"/>
            <a:ext cx="8294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языке математики твои действия записывают так: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64419" y="2647549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82543" y="3687415"/>
            <a:ext cx="853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396" y="4310866"/>
            <a:ext cx="5140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действие вычитание.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124" y="4941168"/>
            <a:ext cx="8612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Знак «-» ( знак действия вычитания) называется «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минус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04754" y="13209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27132" y="1320944"/>
            <a:ext cx="914400" cy="914400"/>
          </a:xfrm>
          <a:prstGeom prst="ellipse">
            <a:avLst/>
          </a:prstGeom>
          <a:solidFill>
            <a:srgbClr val="0070C0"/>
          </a:solidFill>
          <a:ln w="31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9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41771 -0.000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-2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39792 -0.000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-2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17031 -0.4627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24" y="-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" grpId="0"/>
      <p:bldP spid="28" grpId="0"/>
      <p:bldP spid="29" grpId="0" animBg="1"/>
      <p:bldP spid="3" grpId="0"/>
      <p:bldP spid="7" grpId="0"/>
      <p:bldP spid="8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075796" y="3751516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86644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20131" y="3751516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2446" y="3751516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075796" y="2465799"/>
            <a:ext cx="914400" cy="914400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24-конечная звезда 25"/>
          <p:cNvSpPr/>
          <p:nvPr/>
        </p:nvSpPr>
        <p:spPr>
          <a:xfrm>
            <a:off x="659054" y="2132856"/>
            <a:ext cx="4849050" cy="156184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864419" y="3751516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226" y="559965"/>
            <a:ext cx="898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сделал такой рисунок.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30637" y="3751516"/>
            <a:ext cx="483717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527132" y="2378729"/>
            <a:ext cx="2300582" cy="1047284"/>
            <a:chOff x="2527132" y="1733644"/>
            <a:chExt cx="2300582" cy="1047284"/>
          </a:xfrm>
        </p:grpSpPr>
        <p:sp>
          <p:nvSpPr>
            <p:cNvPr id="5" name="Овал 4"/>
            <p:cNvSpPr/>
            <p:nvPr/>
          </p:nvSpPr>
          <p:spPr>
            <a:xfrm>
              <a:off x="3913314" y="1840324"/>
              <a:ext cx="9144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2527132" y="1733644"/>
              <a:ext cx="914400" cy="914400"/>
            </a:xfrm>
            <a:prstGeom prst="ellipse">
              <a:avLst/>
            </a:prstGeom>
            <a:solidFill>
              <a:srgbClr val="0070C0"/>
            </a:solidFill>
            <a:ln w="3175"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2527132" y="1733644"/>
              <a:ext cx="865314" cy="100147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3851920" y="1779458"/>
              <a:ext cx="865314" cy="100147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07504" y="4153694"/>
            <a:ext cx="8294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действия вычитания чисел 3 и 2.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504" y="4861580"/>
            <a:ext cx="8294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языке математики это записывают так: 3 – 2 = 1.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504" y="5601434"/>
            <a:ext cx="4695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Читаем: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минус 2 равно 1.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7234" y="548684"/>
            <a:ext cx="427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кругов нарисовал?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3502" y="1010349"/>
            <a:ext cx="5857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кругов он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зачеркнул (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убрал)?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877" y="1506166"/>
            <a:ext cx="4225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кругов осталось?</a:t>
            </a:r>
          </a:p>
        </p:txBody>
      </p:sp>
    </p:spTree>
    <p:extLst>
      <p:ext uri="{BB962C8B-B14F-4D97-AF65-F5344CB8AC3E}">
        <p14:creationId xmlns:p14="http://schemas.microsoft.com/office/powerpoint/2010/main" xmlns="" val="127918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38924 0.0027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9" grpId="0" animBg="1"/>
      <p:bldP spid="24" grpId="0" animBg="1"/>
      <p:bldP spid="27" grpId="0"/>
      <p:bldP spid="30" grpId="0"/>
      <p:bldP spid="31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112653" y="1316022"/>
            <a:ext cx="2811275" cy="139806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159227" y="581779"/>
            <a:ext cx="898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рассказы можно придумать по рисункам Пети и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8540" y="1121893"/>
            <a:ext cx="1620000" cy="16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81971" y="1661615"/>
            <a:ext cx="488301" cy="489600"/>
          </a:xfrm>
          <a:prstGeom prst="ellipse">
            <a:avLst/>
          </a:prstGeom>
          <a:solidFill>
            <a:srgbClr val="FF6D6D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153502" y="5666948"/>
            <a:ext cx="1028469" cy="523220"/>
          </a:xfrm>
          <a:prstGeom prst="rect">
            <a:avLst/>
          </a:prstGeom>
          <a:noFill/>
          <a:ln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428992" y="5666948"/>
            <a:ext cx="1071570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86578" y="5666948"/>
            <a:ext cx="1097790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2 - 1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6465" y="1233908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  <a:ln>
            <a:noFill/>
            <a:prstDash val="solid"/>
          </a:ln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1626" y="4676130"/>
            <a:ext cx="8689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к каждому рисунку нужную карточку.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Облако 70"/>
          <p:cNvSpPr/>
          <p:nvPr/>
        </p:nvSpPr>
        <p:spPr>
          <a:xfrm rot="182026">
            <a:off x="4822442" y="1463548"/>
            <a:ext cx="3727415" cy="2161378"/>
          </a:xfrm>
          <a:prstGeom prst="cloud">
            <a:avLst/>
          </a:prstGeom>
          <a:solidFill>
            <a:srgbClr val="00B0F0"/>
          </a:solidFill>
          <a:ln>
            <a:solidFill>
              <a:srgbClr val="00206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 rot="21444055">
            <a:off x="6137478" y="2154480"/>
            <a:ext cx="1765016" cy="467979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9" name="Группа 69"/>
          <p:cNvGrpSpPr/>
          <p:nvPr/>
        </p:nvGrpSpPr>
        <p:grpSpPr>
          <a:xfrm>
            <a:off x="5437068" y="1062473"/>
            <a:ext cx="976768" cy="1115310"/>
            <a:chOff x="5056808" y="428604"/>
            <a:chExt cx="1729770" cy="1975117"/>
          </a:xfrm>
        </p:grpSpPr>
        <p:grpSp>
          <p:nvGrpSpPr>
            <p:cNvPr id="90" name="Группа 65"/>
            <p:cNvGrpSpPr/>
            <p:nvPr/>
          </p:nvGrpSpPr>
          <p:grpSpPr>
            <a:xfrm>
              <a:off x="5056808" y="714356"/>
              <a:ext cx="1729770" cy="1689365"/>
              <a:chOff x="5056808" y="714356"/>
              <a:chExt cx="1729770" cy="1689365"/>
            </a:xfrm>
          </p:grpSpPr>
          <p:sp>
            <p:nvSpPr>
              <p:cNvPr id="101" name="Диагональная полоса 100"/>
              <p:cNvSpPr/>
              <p:nvPr/>
            </p:nvSpPr>
            <p:spPr>
              <a:xfrm rot="13857497">
                <a:off x="5167502" y="840825"/>
                <a:ext cx="1452202" cy="1673590"/>
              </a:xfrm>
              <a:prstGeom prst="diagStripe">
                <a:avLst/>
              </a:prstGeom>
              <a:solidFill>
                <a:schemeClr val="accent6">
                  <a:lumMod val="75000"/>
                </a:schemeClr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Прямоугольный треугольник 101"/>
              <p:cNvSpPr/>
              <p:nvPr/>
            </p:nvSpPr>
            <p:spPr>
              <a:xfrm>
                <a:off x="5786446" y="714356"/>
                <a:ext cx="1000132" cy="857256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1" name="Блок-схема: перфолента 90"/>
            <p:cNvSpPr/>
            <p:nvPr/>
          </p:nvSpPr>
          <p:spPr>
            <a:xfrm>
              <a:off x="5500694" y="428604"/>
              <a:ext cx="285752" cy="357190"/>
            </a:xfrm>
            <a:prstGeom prst="flowChartPunchedTap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5214148" y="1071546"/>
              <a:ext cx="1143008" cy="1588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39212">
            <a:off x="1879206" y="2899816"/>
            <a:ext cx="2004077" cy="61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568584">
            <a:off x="801354" y="2424322"/>
            <a:ext cx="2058392" cy="9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459" y="1884202"/>
            <a:ext cx="2058392" cy="9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Диагональная полоса 30"/>
          <p:cNvSpPr/>
          <p:nvPr/>
        </p:nvSpPr>
        <p:spPr>
          <a:xfrm rot="5400000" flipH="1">
            <a:off x="6635565" y="2398324"/>
            <a:ext cx="258464" cy="463977"/>
          </a:xfrm>
          <a:prstGeom prst="diagStripe">
            <a:avLst>
              <a:gd name="adj" fmla="val 20468"/>
            </a:avLst>
          </a:prstGeom>
          <a:solidFill>
            <a:schemeClr val="accent2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 rot="16364582">
            <a:off x="6181868" y="2466588"/>
            <a:ext cx="430741" cy="507135"/>
            <a:chOff x="5338872" y="2348136"/>
            <a:chExt cx="430741" cy="557848"/>
          </a:xfrm>
        </p:grpSpPr>
        <p:sp>
          <p:nvSpPr>
            <p:cNvPr id="32" name="Прямоугольный треугольник 31"/>
            <p:cNvSpPr/>
            <p:nvPr/>
          </p:nvSpPr>
          <p:spPr>
            <a:xfrm rot="401792" flipH="1">
              <a:off x="5338872" y="2455676"/>
              <a:ext cx="313518" cy="398221"/>
            </a:xfrm>
            <a:prstGeom prst="rtTriangle">
              <a:avLst/>
            </a:prstGeom>
            <a:solidFill>
              <a:schemeClr val="bg1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Блок-схема: перфолента 32"/>
            <p:cNvSpPr/>
            <p:nvPr/>
          </p:nvSpPr>
          <p:spPr>
            <a:xfrm rot="401792" flipH="1">
              <a:off x="5680037" y="2348136"/>
              <a:ext cx="89576" cy="165925"/>
            </a:xfrm>
            <a:prstGeom prst="flowChartPunchedTape">
              <a:avLst/>
            </a:prstGeom>
            <a:solidFill>
              <a:srgbClr val="00B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rot="16601792" flipH="1">
              <a:off x="5389913" y="2640254"/>
              <a:ext cx="530962" cy="498"/>
            </a:xfrm>
            <a:prstGeom prst="line">
              <a:avLst/>
            </a:prstGeom>
            <a:solidFill>
              <a:srgbClr val="00B0F0"/>
            </a:solidFill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рямоугольник 34"/>
          <p:cNvSpPr/>
          <p:nvPr/>
        </p:nvSpPr>
        <p:spPr>
          <a:xfrm>
            <a:off x="361523" y="3871608"/>
            <a:ext cx="8589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43372" y="1369227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3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Овал 34"/>
          <p:cNvSpPr/>
          <p:nvPr/>
        </p:nvSpPr>
        <p:spPr>
          <a:xfrm>
            <a:off x="1112653" y="1316022"/>
            <a:ext cx="2811275" cy="139806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159227" y="581779"/>
            <a:ext cx="898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рассказы можно придумать по рисункам Пети и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8540" y="1121893"/>
            <a:ext cx="1620000" cy="16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81971" y="1661615"/>
            <a:ext cx="488301" cy="489600"/>
          </a:xfrm>
          <a:prstGeom prst="ellipse">
            <a:avLst/>
          </a:prstGeom>
          <a:solidFill>
            <a:srgbClr val="FF6D6D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642910" y="5666948"/>
            <a:ext cx="1028469" cy="523220"/>
            <a:chOff x="642910" y="5666948"/>
            <a:chExt cx="1028469" cy="523220"/>
          </a:xfrm>
          <a:solidFill>
            <a:schemeClr val="bg1"/>
          </a:solidFill>
        </p:grpSpPr>
        <p:sp>
          <p:nvSpPr>
            <p:cNvPr id="2" name="Прямоугольник 1"/>
            <p:cNvSpPr/>
            <p:nvPr/>
          </p:nvSpPr>
          <p:spPr>
            <a:xfrm>
              <a:off x="642910" y="5666948"/>
              <a:ext cx="1028469" cy="52322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42910" y="5666948"/>
              <a:ext cx="1028469" cy="523220"/>
            </a:xfrm>
            <a:prstGeom prst="rect">
              <a:avLst/>
            </a:prstGeom>
            <a:grpFill/>
            <a:ln>
              <a:solidFill>
                <a:schemeClr val="tx2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3 - 1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428992" y="5666948"/>
            <a:ext cx="107157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86578" y="5666948"/>
            <a:ext cx="109779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2 - 1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6465" y="1233908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  <a:ln>
            <a:noFill/>
            <a:prstDash val="solid"/>
          </a:ln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1626" y="4676130"/>
            <a:ext cx="8689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к каждому рисунку нужную карточку.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500856">
            <a:off x="1559137" y="2585320"/>
            <a:ext cx="2058392" cy="9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39212">
            <a:off x="1879206" y="2899816"/>
            <a:ext cx="2004077" cy="61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568584">
            <a:off x="801354" y="2424322"/>
            <a:ext cx="2058392" cy="9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459" y="1884202"/>
            <a:ext cx="2058392" cy="9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Прямоугольник 75"/>
          <p:cNvSpPr/>
          <p:nvPr/>
        </p:nvSpPr>
        <p:spPr>
          <a:xfrm>
            <a:off x="179512" y="3871608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8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6642E-6 L 0.07413 -0.2696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-134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6642E-6 L -0.06736 -0.2696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8" y="-134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Овал 35"/>
          <p:cNvSpPr/>
          <p:nvPr/>
        </p:nvSpPr>
        <p:spPr>
          <a:xfrm>
            <a:off x="1112653" y="1316022"/>
            <a:ext cx="2811275" cy="139806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159227" y="581779"/>
            <a:ext cx="898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рассказы можно придумать по рисункам Пети и Вовы?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8540" y="1121893"/>
            <a:ext cx="1620000" cy="16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81971" y="1661615"/>
            <a:ext cx="488301" cy="489600"/>
          </a:xfrm>
          <a:prstGeom prst="ellipse">
            <a:avLst/>
          </a:prstGeom>
          <a:solidFill>
            <a:srgbClr val="FF6D6D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382743" y="3704268"/>
            <a:ext cx="1028469" cy="523220"/>
          </a:xfrm>
          <a:prstGeom prst="rect">
            <a:avLst/>
          </a:prstGeom>
          <a:noFill/>
          <a:ln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852358" y="3704268"/>
            <a:ext cx="1071570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86578" y="5666948"/>
            <a:ext cx="1097790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2 - 1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6465" y="1233908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  <a:ln>
            <a:noFill/>
            <a:prstDash val="solid"/>
          </a:ln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1626" y="4676130"/>
            <a:ext cx="8689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к каждому рисунку нужную карточку.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Облако 70"/>
          <p:cNvSpPr/>
          <p:nvPr/>
        </p:nvSpPr>
        <p:spPr>
          <a:xfrm rot="182026">
            <a:off x="4822442" y="1463548"/>
            <a:ext cx="3727415" cy="2161378"/>
          </a:xfrm>
          <a:prstGeom prst="cloud">
            <a:avLst/>
          </a:prstGeom>
          <a:solidFill>
            <a:srgbClr val="00B0F0"/>
          </a:solidFill>
          <a:ln>
            <a:solidFill>
              <a:srgbClr val="00206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 rot="21444055">
            <a:off x="6137478" y="2154480"/>
            <a:ext cx="1765016" cy="467979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9" name="Группа 69"/>
          <p:cNvGrpSpPr/>
          <p:nvPr/>
        </p:nvGrpSpPr>
        <p:grpSpPr>
          <a:xfrm>
            <a:off x="5437068" y="1062473"/>
            <a:ext cx="976768" cy="1115310"/>
            <a:chOff x="5056808" y="428604"/>
            <a:chExt cx="1729770" cy="1975117"/>
          </a:xfrm>
        </p:grpSpPr>
        <p:grpSp>
          <p:nvGrpSpPr>
            <p:cNvPr id="90" name="Группа 65"/>
            <p:cNvGrpSpPr/>
            <p:nvPr/>
          </p:nvGrpSpPr>
          <p:grpSpPr>
            <a:xfrm>
              <a:off x="5056808" y="714356"/>
              <a:ext cx="1729770" cy="1689365"/>
              <a:chOff x="5056808" y="714356"/>
              <a:chExt cx="1729770" cy="1689365"/>
            </a:xfrm>
          </p:grpSpPr>
          <p:sp>
            <p:nvSpPr>
              <p:cNvPr id="101" name="Диагональная полоса 100"/>
              <p:cNvSpPr/>
              <p:nvPr/>
            </p:nvSpPr>
            <p:spPr>
              <a:xfrm rot="13857497">
                <a:off x="5167502" y="840825"/>
                <a:ext cx="1452202" cy="1673590"/>
              </a:xfrm>
              <a:prstGeom prst="diagStripe">
                <a:avLst/>
              </a:prstGeom>
              <a:solidFill>
                <a:schemeClr val="accent6">
                  <a:lumMod val="75000"/>
                </a:schemeClr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Прямоугольный треугольник 101"/>
              <p:cNvSpPr/>
              <p:nvPr/>
            </p:nvSpPr>
            <p:spPr>
              <a:xfrm>
                <a:off x="5786446" y="714356"/>
                <a:ext cx="1000132" cy="857256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1" name="Блок-схема: перфолента 90"/>
            <p:cNvSpPr/>
            <p:nvPr/>
          </p:nvSpPr>
          <p:spPr>
            <a:xfrm>
              <a:off x="5500694" y="428604"/>
              <a:ext cx="285752" cy="357190"/>
            </a:xfrm>
            <a:prstGeom prst="flowChartPunchedTape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5214148" y="1071546"/>
              <a:ext cx="1143008" cy="1588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39212">
            <a:off x="1879206" y="2899816"/>
            <a:ext cx="2004077" cy="61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568584">
            <a:off x="801354" y="2424322"/>
            <a:ext cx="2058392" cy="9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459" y="1884202"/>
            <a:ext cx="2058392" cy="9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Прямоугольник 75"/>
          <p:cNvSpPr/>
          <p:nvPr/>
        </p:nvSpPr>
        <p:spPr>
          <a:xfrm>
            <a:off x="179512" y="3871608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77" name="Группа 76"/>
          <p:cNvGrpSpPr/>
          <p:nvPr/>
        </p:nvGrpSpPr>
        <p:grpSpPr>
          <a:xfrm rot="1009129">
            <a:off x="5183579" y="2177132"/>
            <a:ext cx="542242" cy="925942"/>
            <a:chOff x="5255532" y="1697467"/>
            <a:chExt cx="960263" cy="1639761"/>
          </a:xfrm>
        </p:grpSpPr>
        <p:grpSp>
          <p:nvGrpSpPr>
            <p:cNvPr id="84" name="Группа 65"/>
            <p:cNvGrpSpPr/>
            <p:nvPr/>
          </p:nvGrpSpPr>
          <p:grpSpPr>
            <a:xfrm rot="20992663" flipH="1">
              <a:off x="5255532" y="1947486"/>
              <a:ext cx="960263" cy="1389742"/>
              <a:chOff x="5056808" y="714356"/>
              <a:chExt cx="1729770" cy="1689365"/>
            </a:xfrm>
            <a:solidFill>
              <a:srgbClr val="00B0F0"/>
            </a:solidFill>
          </p:grpSpPr>
          <p:sp>
            <p:nvSpPr>
              <p:cNvPr id="87" name="Диагональная полоса 86"/>
              <p:cNvSpPr/>
              <p:nvPr/>
            </p:nvSpPr>
            <p:spPr>
              <a:xfrm rot="13857497">
                <a:off x="5167502" y="840825"/>
                <a:ext cx="1452202" cy="1673590"/>
              </a:xfrm>
              <a:prstGeom prst="diagStripe">
                <a:avLst/>
              </a:prstGeom>
              <a:solidFill>
                <a:schemeClr val="accent2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Прямоугольный треугольник 87"/>
              <p:cNvSpPr/>
              <p:nvPr/>
            </p:nvSpPr>
            <p:spPr>
              <a:xfrm>
                <a:off x="5786446" y="714356"/>
                <a:ext cx="1000132" cy="857256"/>
              </a:xfrm>
              <a:prstGeom prst="rtTriangle">
                <a:avLst/>
              </a:prstGeom>
              <a:solidFill>
                <a:schemeClr val="bg1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5" name="Блок-схема: перфолента 84"/>
            <p:cNvSpPr/>
            <p:nvPr/>
          </p:nvSpPr>
          <p:spPr>
            <a:xfrm rot="20992663" flipH="1">
              <a:off x="5670725" y="1697467"/>
              <a:ext cx="158632" cy="293839"/>
            </a:xfrm>
            <a:prstGeom prst="flowChartPunchedTape">
              <a:avLst/>
            </a:prstGeom>
            <a:solidFill>
              <a:srgbClr val="00B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 rot="15592663" flipH="1">
              <a:off x="5269500" y="2234497"/>
              <a:ext cx="940286" cy="882"/>
            </a:xfrm>
            <a:prstGeom prst="line">
              <a:avLst/>
            </a:prstGeom>
            <a:solidFill>
              <a:srgbClr val="00B0F0"/>
            </a:solidFill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Диагональная полоса 30"/>
          <p:cNvSpPr/>
          <p:nvPr/>
        </p:nvSpPr>
        <p:spPr>
          <a:xfrm rot="5400000" flipH="1">
            <a:off x="6635565" y="2423449"/>
            <a:ext cx="258464" cy="510375"/>
          </a:xfrm>
          <a:prstGeom prst="diagStripe">
            <a:avLst>
              <a:gd name="adj" fmla="val 20468"/>
            </a:avLst>
          </a:prstGeom>
          <a:solidFill>
            <a:schemeClr val="accent2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 rot="16364582">
            <a:off x="6181868" y="2489555"/>
            <a:ext cx="430741" cy="557848"/>
            <a:chOff x="5338872" y="2348136"/>
            <a:chExt cx="430741" cy="557848"/>
          </a:xfrm>
        </p:grpSpPr>
        <p:sp>
          <p:nvSpPr>
            <p:cNvPr id="32" name="Прямоугольный треугольник 31"/>
            <p:cNvSpPr/>
            <p:nvPr/>
          </p:nvSpPr>
          <p:spPr>
            <a:xfrm rot="401792" flipH="1">
              <a:off x="5338872" y="2455676"/>
              <a:ext cx="313518" cy="398221"/>
            </a:xfrm>
            <a:prstGeom prst="rtTriangle">
              <a:avLst/>
            </a:prstGeom>
            <a:solidFill>
              <a:schemeClr val="bg1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Блок-схема: перфолента 32"/>
            <p:cNvSpPr/>
            <p:nvPr/>
          </p:nvSpPr>
          <p:spPr>
            <a:xfrm rot="401792" flipH="1">
              <a:off x="5680037" y="2348136"/>
              <a:ext cx="89576" cy="165925"/>
            </a:xfrm>
            <a:prstGeom prst="flowChartPunchedTape">
              <a:avLst/>
            </a:prstGeom>
            <a:solidFill>
              <a:srgbClr val="00B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rot="16601792" flipH="1">
              <a:off x="5389913" y="2640254"/>
              <a:ext cx="530962" cy="498"/>
            </a:xfrm>
            <a:prstGeom prst="line">
              <a:avLst/>
            </a:prstGeom>
            <a:solidFill>
              <a:srgbClr val="00B0F0"/>
            </a:solidFill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143372" y="1369227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42910" y="5666948"/>
            <a:ext cx="1028469" cy="523220"/>
            <a:chOff x="642910" y="5666948"/>
            <a:chExt cx="1028469" cy="523220"/>
          </a:xfrm>
          <a:solidFill>
            <a:schemeClr val="bg1"/>
          </a:solidFill>
        </p:grpSpPr>
        <p:sp>
          <p:nvSpPr>
            <p:cNvPr id="39" name="Прямоугольник 38"/>
            <p:cNvSpPr/>
            <p:nvPr/>
          </p:nvSpPr>
          <p:spPr>
            <a:xfrm>
              <a:off x="642910" y="5666948"/>
              <a:ext cx="1028469" cy="52322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2910" y="5666948"/>
              <a:ext cx="1028469" cy="523220"/>
            </a:xfrm>
            <a:prstGeom prst="rect">
              <a:avLst/>
            </a:prstGeom>
            <a:grpFill/>
            <a:ln>
              <a:solidFill>
                <a:schemeClr val="tx2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3 - 1</a:t>
              </a:r>
              <a:endPara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428992" y="5666948"/>
            <a:ext cx="107157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77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4971E-6 L 0.22222 0.0117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5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32948E-6 L 0.14757 -0.0319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-15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02406E-6 L -0.08959 -0.301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-150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81" grpId="0" animBg="1"/>
      <p:bldP spid="76" grpId="0"/>
      <p:bldP spid="31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1448" y="908719"/>
            <a:ext cx="8618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Преврати записи Вовы в верные равенства и неравенства. Поставь в «окошки» нужные числа.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9227" y="142852"/>
            <a:ext cx="3044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20. Вычитание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&gt;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4387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&gt;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8104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&lt;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6099" y="2310327"/>
            <a:ext cx="864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3721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5616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483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92977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50972" y="2310327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56905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33674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39059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21213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03372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74751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1520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97982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80136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62290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2597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15828" y="4428401"/>
            <a:ext cx="42012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8544" y="5357826"/>
            <a:ext cx="8589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7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906</TotalTime>
  <Words>674</Words>
  <Application>Microsoft Office PowerPoint</Application>
  <PresentationFormat>Экран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73</cp:revision>
  <dcterms:created xsi:type="dcterms:W3CDTF">2010-10-18T13:40:42Z</dcterms:created>
  <dcterms:modified xsi:type="dcterms:W3CDTF">2012-10-02T22:14:52Z</dcterms:modified>
</cp:coreProperties>
</file>