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84" r:id="rId3"/>
    <p:sldId id="285" r:id="rId4"/>
    <p:sldId id="259" r:id="rId5"/>
    <p:sldId id="297" r:id="rId6"/>
    <p:sldId id="29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A0439-633A-4FFF-982B-83E1F88ECA8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75E4D-767E-4C2A-8F57-A9FBD9D6D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3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1D769-EDCF-4815-A468-DE08B01E158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1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75E4D-767E-4C2A-8F57-A9FBD9D6D92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0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E003-8440-4B45-B31D-471379B654DE}" type="datetimeFigureOut">
              <a:rPr lang="ru-RU" smtClean="0"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6528-EC54-4E7B-8861-4652DAD41F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народных играх много юмора, шуток, со­ревновательного задора; движения точны и образны, часто сопровождаются неожидан­ными веселыми моментами, заманчивыми и любимыми детьми считалками, жеребьевками,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потешками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14" y="3591018"/>
            <a:ext cx="4151784" cy="311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" y="3586433"/>
            <a:ext cx="4111142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4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8928992" cy="6696744"/>
          </a:xfr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numCol="2">
            <a:normAutofit fontScale="85000" lnSpcReduction="20000"/>
          </a:bodyPr>
          <a:lstStyle/>
          <a:p>
            <a:r>
              <a:rPr lang="ru-RU" i="1" dirty="0" smtClean="0">
                <a:latin typeface="Arial Black" pitchFamily="34" charset="0"/>
              </a:rPr>
              <a:t>Зачины являются </a:t>
            </a:r>
            <a:r>
              <a:rPr lang="ru-RU" i="1" dirty="0">
                <a:latin typeface="Arial Black" pitchFamily="34" charset="0"/>
              </a:rPr>
              <a:t>как бы игровой </a:t>
            </a:r>
            <a:r>
              <a:rPr lang="ru-RU" i="1" dirty="0" smtClean="0">
                <a:latin typeface="Arial Black" pitchFamily="34" charset="0"/>
              </a:rPr>
              <a:t>  прелюдией</a:t>
            </a:r>
            <a:r>
              <a:rPr lang="ru-RU" i="1" dirty="0">
                <a:latin typeface="Arial Black" pitchFamily="34" charset="0"/>
              </a:rPr>
              <a:t>, дают возможность быстро орга­низовать игроков, настроить их на объектив­ный выбор водящего, безоговорочное и точ­ное выполнение правил. Этому способствуют ритмичность, напевность или характерное скандирование считалок, предшествующих игре:</a:t>
            </a:r>
          </a:p>
          <a:p>
            <a:pPr marL="0" indent="0">
              <a:buNone/>
            </a:pPr>
            <a:r>
              <a:rPr lang="ru-RU" i="1" dirty="0" smtClean="0"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Катился </a:t>
            </a:r>
            <a:r>
              <a:rPr lang="ru-RU" i="1" dirty="0">
                <a:solidFill>
                  <a:srgbClr val="C00000"/>
                </a:solidFill>
                <a:latin typeface="Arial Black" pitchFamily="34" charset="0"/>
              </a:rPr>
              <a:t>горох по </a:t>
            </a: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 блюду</a:t>
            </a:r>
            <a:r>
              <a:rPr lang="ru-RU" i="1" dirty="0">
                <a:solidFill>
                  <a:srgbClr val="C00000"/>
                </a:solidFill>
                <a:latin typeface="Arial Black" pitchFamily="34" charset="0"/>
              </a:rPr>
              <a:t>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latin typeface="Arial Black" pitchFamily="34" charset="0"/>
              </a:rPr>
              <a:t>Ты води, а я не буду.</a:t>
            </a:r>
          </a:p>
          <a:p>
            <a:pPr marL="0" indent="0">
              <a:buNone/>
            </a:pPr>
            <a:endParaRPr lang="ru-RU" i="1" dirty="0">
              <a:latin typeface="Arial Black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  <a:latin typeface="Arial Black" pitchFamily="34" charset="0"/>
              </a:rPr>
              <a:t>Я </a:t>
            </a:r>
            <a:r>
              <a:rPr lang="ru-RU" i="1" dirty="0">
                <a:solidFill>
                  <a:srgbClr val="00B050"/>
                </a:solidFill>
                <a:latin typeface="Arial Black" pitchFamily="34" charset="0"/>
              </a:rPr>
              <a:t>куплю себе дуду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B050"/>
                </a:solidFill>
                <a:latin typeface="Arial Black" pitchFamily="34" charset="0"/>
              </a:rPr>
              <a:t>И </a:t>
            </a:r>
            <a:r>
              <a:rPr lang="ru-RU" i="1" dirty="0">
                <a:solidFill>
                  <a:srgbClr val="00B050"/>
                </a:solidFill>
                <a:latin typeface="Arial Black" pitchFamily="34" charset="0"/>
              </a:rPr>
              <a:t>по улице пойду, </a:t>
            </a:r>
            <a:r>
              <a:rPr lang="ru-RU" i="1" dirty="0" smtClean="0">
                <a:solidFill>
                  <a:srgbClr val="00B050"/>
                </a:solidFill>
                <a:latin typeface="Arial Black" pitchFamily="34" charset="0"/>
              </a:rPr>
              <a:t>                Громче</a:t>
            </a:r>
            <a:r>
              <a:rPr lang="ru-RU" i="1" dirty="0">
                <a:solidFill>
                  <a:srgbClr val="00B050"/>
                </a:solidFill>
                <a:latin typeface="Arial Black" pitchFamily="34" charset="0"/>
              </a:rPr>
              <a:t>, дудочка, дуди: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B050"/>
                </a:solidFill>
                <a:latin typeface="Arial Black" pitchFamily="34" charset="0"/>
              </a:rPr>
              <a:t>Мы играем, ты води.</a:t>
            </a:r>
          </a:p>
          <a:p>
            <a:pPr marL="0" indent="0">
              <a:buNone/>
            </a:pPr>
            <a:r>
              <a:rPr lang="ru-RU" i="1" dirty="0">
                <a:latin typeface="Arial Black" pitchFamily="34" charset="0"/>
              </a:rPr>
              <a:t> 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Шла кукушка мимо сети,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А за нею малы дети,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Кукушата просят пить,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Выходи — тебе водить.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399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8928992" cy="655272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6630"/>
            <a:ext cx="8603296" cy="507831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>
                <a:latin typeface="Arial Black" pitchFamily="34" charset="0"/>
              </a:rPr>
              <a:t>Помимо считалок, существуют и </a:t>
            </a:r>
            <a:r>
              <a:rPr lang="ru-RU" i="1" dirty="0">
                <a:latin typeface="Arial Black" pitchFamily="34" charset="0"/>
              </a:rPr>
              <a:t>жеребьевки, </a:t>
            </a:r>
            <a:r>
              <a:rPr lang="ru-RU" dirty="0">
                <a:latin typeface="Arial Black" pitchFamily="34" charset="0"/>
              </a:rPr>
              <a:t>которые также создают эмоциональное на­строение и увлекают самим процессом игры. Они применяются в тех случаях, когда детям необходимо разделиться на команды. На­пример, игроки выбирают путем считалки сначала двух детей, а они, договорившись, кто из них как будет называться, встают в пару и, подняв вверх соединенные руки, образуют воротца. Остальные играющие друг за другом проходят или пробегают в эти во­ротца. Последнего ворота задерживают: иг­роки опускают руки и тихо спрашивают:</a:t>
            </a:r>
          </a:p>
          <a:p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Конь вороной остался под горой.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Выбираешь какого коня: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i="1" dirty="0">
                <a:solidFill>
                  <a:srgbClr val="7030A0"/>
                </a:solidFill>
                <a:latin typeface="Arial Black" pitchFamily="34" charset="0"/>
              </a:rPr>
              <a:t>Сивого или златогривого?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dirty="0">
                <a:latin typeface="Arial Black" pitchFamily="34" charset="0"/>
              </a:rPr>
              <a:t>Играющий встает позади того, кого выбрал. Таким способом все дети делятся на две команды и начинается игра. В жеребьевке могут быть и более короткие загадки: «Красное яблочко или золотое блюдечко?», «Ниточка или иголочка?» и т. п</a:t>
            </a:r>
            <a:r>
              <a:rPr lang="ru-RU" dirty="0" smtClean="0">
                <a:latin typeface="Arial Black" pitchFamily="34" charset="0"/>
              </a:rPr>
              <a:t>. ( перетяжки)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5566"/>
            <a:ext cx="2880320" cy="201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0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4624"/>
            <a:ext cx="8928992" cy="6696744"/>
          </a:xfr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800" dirty="0">
                <a:latin typeface="Arial Black" pitchFamily="34" charset="0"/>
              </a:rPr>
              <a:t>В некоторых народных играх перед их началом применяются забавные </a:t>
            </a:r>
            <a:r>
              <a:rPr lang="ru-RU" sz="1800" i="1" dirty="0" err="1">
                <a:solidFill>
                  <a:srgbClr val="C00000"/>
                </a:solidFill>
                <a:latin typeface="Arial Black" pitchFamily="34" charset="0"/>
              </a:rPr>
              <a:t>певалки</a:t>
            </a:r>
            <a:r>
              <a:rPr lang="ru-RU" sz="1800" i="1" dirty="0">
                <a:latin typeface="Arial Black" pitchFamily="34" charset="0"/>
              </a:rPr>
              <a:t>.</a:t>
            </a:r>
            <a:r>
              <a:rPr lang="ru-RU" sz="1800" dirty="0">
                <a:latin typeface="Arial Black" pitchFamily="34" charset="0"/>
              </a:rPr>
              <a:t> Например, выбирая водящего, все играющие садятся в круг и нараспев говорят: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00B050"/>
                </a:solidFill>
                <a:latin typeface="Arial Black" pitchFamily="34" charset="0"/>
              </a:rPr>
              <a:t>Кто засмеется,</a:t>
            </a:r>
            <a:endParaRPr lang="ru-RU" sz="1800" dirty="0">
              <a:solidFill>
                <a:srgbClr val="00B05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B050"/>
                </a:solidFill>
                <a:latin typeface="Arial Black" pitchFamily="34" charset="0"/>
              </a:rPr>
              <a:t>Губа задерется.</a:t>
            </a:r>
            <a:endParaRPr lang="ru-RU" sz="1800" dirty="0">
              <a:solidFill>
                <a:srgbClr val="00B05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B050"/>
                </a:solidFill>
                <a:latin typeface="Arial Black" pitchFamily="34" charset="0"/>
              </a:rPr>
              <a:t>Раз, два, три, четыре, пять,</a:t>
            </a:r>
            <a:endParaRPr lang="ru-RU" sz="1800" dirty="0">
              <a:solidFill>
                <a:srgbClr val="00B05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B050"/>
                </a:solidFill>
                <a:latin typeface="Arial Black" pitchFamily="34" charset="0"/>
              </a:rPr>
              <a:t>С этих пор молчать!</a:t>
            </a:r>
            <a:endParaRPr lang="ru-RU" sz="1800" dirty="0">
              <a:solidFill>
                <a:srgbClr val="00B05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Все стараются не проронить ни слова и не засмеяться. Самый выдержанный из детей становится водящим. Постепенно «Молчанка» приобрела вид самостоятельной игры. На­пример, перед началом все садятся и хором произносят:</a:t>
            </a:r>
          </a:p>
          <a:p>
            <a:pPr marL="0" indent="0">
              <a:buNone/>
            </a:pPr>
            <a:r>
              <a:rPr lang="ru-RU" sz="1800" i="1" dirty="0" err="1">
                <a:solidFill>
                  <a:srgbClr val="0070C0"/>
                </a:solidFill>
                <a:latin typeface="Arial Black" pitchFamily="34" charset="0"/>
              </a:rPr>
              <a:t>Первенчики</a:t>
            </a: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, бубенчики,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Летали </a:t>
            </a:r>
            <a:r>
              <a:rPr lang="ru-RU" sz="1800" i="1" dirty="0" err="1">
                <a:solidFill>
                  <a:srgbClr val="0070C0"/>
                </a:solidFill>
                <a:latin typeface="Arial Black" pitchFamily="34" charset="0"/>
              </a:rPr>
              <a:t>голубенчики</a:t>
            </a: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По свежей росе,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По чужой полосе.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Там чашки, орешки,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Медок, сахарок,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0070C0"/>
                </a:solidFill>
                <a:latin typeface="Arial Black" pitchFamily="34" charset="0"/>
              </a:rPr>
              <a:t>Молчок!</a:t>
            </a:r>
            <a:endParaRPr lang="ru-RU" sz="1800" dirty="0"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Тому, кто не выдержит и засмеется, назна­чают фант и предлагают исполнить танец, спеть песенку и т. д.</a:t>
            </a:r>
          </a:p>
          <a:p>
            <a:pPr marL="0" indent="0">
              <a:buNone/>
            </a:pP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1385494" cy="223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numCol="2">
            <a:normAutofit/>
          </a:bodyPr>
          <a:lstStyle/>
          <a:p>
            <a:r>
              <a:rPr lang="ru-RU" sz="1800" dirty="0" err="1">
                <a:latin typeface="Arial Black" pitchFamily="34" charset="0"/>
              </a:rPr>
              <a:t>Певалки</a:t>
            </a:r>
            <a:r>
              <a:rPr lang="ru-RU" sz="1800" dirty="0">
                <a:latin typeface="Arial Black" pitchFamily="34" charset="0"/>
              </a:rPr>
              <a:t> имеют место и в самом содержании народных игр. Например, в игре «Уголки» водящий подходит к кому-либо из стоящих в «уголке» (очерченном на земле круге) и </a:t>
            </a:r>
            <a:r>
              <a:rPr lang="ru-RU" sz="1800" dirty="0" smtClean="0">
                <a:latin typeface="Arial Black" pitchFamily="34" charset="0"/>
              </a:rPr>
              <a:t>говорит:</a:t>
            </a:r>
          </a:p>
          <a:p>
            <a:pPr marL="0" indent="0">
              <a:buNone/>
            </a:pPr>
            <a:r>
              <a:rPr lang="ru-RU" sz="1800" i="1" dirty="0" smtClean="0">
                <a:solidFill>
                  <a:srgbClr val="C00000"/>
                </a:solidFill>
                <a:latin typeface="Arial Black" pitchFamily="34" charset="0"/>
              </a:rPr>
              <a:t>Мышка</a:t>
            </a: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</a:rPr>
              <a:t>, мышка,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</a:rPr>
              <a:t>Продай уголок да шильце,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</a:rPr>
              <a:t>За мыльце,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</a:rPr>
              <a:t>За белое полотенце,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i="1" dirty="0">
                <a:solidFill>
                  <a:srgbClr val="C00000"/>
                </a:solidFill>
                <a:latin typeface="Arial Black" pitchFamily="34" charset="0"/>
              </a:rPr>
              <a:t>За зеркальце!</a:t>
            </a:r>
            <a:endParaRPr lang="ru-RU" sz="1800" dirty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После этих слов все играющие меняются уголками (перебегают), а водящий старается занять свободный уголок.</a:t>
            </a: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В игре «Ключи» содержание игровых дей­ствий аналогично: водящий подходит к игро­ку, стоящему в кругу среди играющих, и</a:t>
            </a: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спрашивает: </a:t>
            </a: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«Где ключи?» </a:t>
            </a:r>
            <a:r>
              <a:rPr lang="ru-RU" sz="1800" dirty="0">
                <a:latin typeface="Arial Black" pitchFamily="34" charset="0"/>
              </a:rPr>
              <a:t>Тот отвечает, указывая рукой направление: </a:t>
            </a: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«Там постучи». </a:t>
            </a:r>
            <a:r>
              <a:rPr lang="ru-RU" sz="1800" dirty="0">
                <a:latin typeface="Arial Black" pitchFamily="34" charset="0"/>
              </a:rPr>
              <a:t>В это время все меняются местами.</a:t>
            </a:r>
          </a:p>
          <a:p>
            <a:pPr marL="0" indent="0">
              <a:buNone/>
            </a:pPr>
            <a:r>
              <a:rPr lang="ru-RU" sz="1800" dirty="0">
                <a:latin typeface="Arial Black" pitchFamily="34" charset="0"/>
              </a:rPr>
              <a:t>В игре «Жмурки» водящему завязывают гла­за, а затем происходит такой диалог: </a:t>
            </a: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«Кот, кот, на чем стоишь?»</a:t>
            </a:r>
            <a:r>
              <a:rPr lang="ru-RU" sz="1800" dirty="0">
                <a:latin typeface="Arial Black" pitchFamily="34" charset="0"/>
              </a:rPr>
              <a:t> </a:t>
            </a:r>
            <a:r>
              <a:rPr lang="ru-RU" sz="1800" dirty="0" err="1">
                <a:latin typeface="Arial Black" pitchFamily="34" charset="0"/>
              </a:rPr>
              <a:t>Жмурка</a:t>
            </a:r>
            <a:r>
              <a:rPr lang="ru-RU" sz="1800" dirty="0">
                <a:latin typeface="Arial Black" pitchFamily="34" charset="0"/>
              </a:rPr>
              <a:t>: </a:t>
            </a: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«На квашне». </a:t>
            </a: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«Что в квашне?» </a:t>
            </a:r>
            <a:r>
              <a:rPr lang="ru-RU" sz="1800" dirty="0" err="1">
                <a:latin typeface="Arial Black" pitchFamily="34" charset="0"/>
              </a:rPr>
              <a:t>Жмурка</a:t>
            </a:r>
            <a:r>
              <a:rPr lang="ru-RU" sz="1800" dirty="0">
                <a:latin typeface="Arial Black" pitchFamily="34" charset="0"/>
              </a:rPr>
              <a:t>: </a:t>
            </a:r>
            <a:r>
              <a:rPr lang="ru-RU" sz="1800" dirty="0">
                <a:solidFill>
                  <a:srgbClr val="0070C0"/>
                </a:solidFill>
                <a:latin typeface="Arial Black" pitchFamily="34" charset="0"/>
              </a:rPr>
              <a:t>«Квас». </a:t>
            </a:r>
            <a:r>
              <a:rPr lang="ru-RU" sz="1800" dirty="0">
                <a:solidFill>
                  <a:srgbClr val="C00000"/>
                </a:solidFill>
                <a:latin typeface="Arial Black" pitchFamily="34" charset="0"/>
              </a:rPr>
              <a:t>«Лови мышей, а не нас». </a:t>
            </a:r>
            <a:r>
              <a:rPr lang="ru-RU" sz="1800" dirty="0">
                <a:latin typeface="Arial Black" pitchFamily="34" charset="0"/>
              </a:rPr>
              <a:t>После чего начинается игра: все разбегаются, </a:t>
            </a:r>
            <a:r>
              <a:rPr lang="ru-RU" sz="1800" dirty="0" err="1">
                <a:latin typeface="Arial Black" pitchFamily="34" charset="0"/>
              </a:rPr>
              <a:t>жмурка</a:t>
            </a:r>
            <a:r>
              <a:rPr lang="ru-RU" sz="1800" dirty="0">
                <a:latin typeface="Arial Black" pitchFamily="34" charset="0"/>
              </a:rPr>
              <a:t> ловит.</a:t>
            </a:r>
          </a:p>
          <a:p>
            <a:endParaRPr lang="ru-RU" sz="1800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8226"/>
            <a:ext cx="3517994" cy="252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Объясняя новую народную игру, в которой есть зачин (считалка, </a:t>
            </a:r>
            <a:r>
              <a:rPr lang="ru-RU" sz="2000" i="1" dirty="0" err="1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певалка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или жеребьев­ка), взрослому не следует предварительно разучивать с детьми текст, его желательно ввести в ход игры неожиданно. Такой прием доставит детям большое удовольствие и избавит их от скучного трафаретного зна­комства с игровым элементом. Ребята, вслу­шиваясь в ритмичное сочетание слов, при повторении игры легко запоминают зачин. Объяснение новой игры может проходить по-разному, в зависимости от ее вида и со­держания.</a:t>
            </a:r>
          </a:p>
          <a:p>
            <a:endParaRPr lang="ru-RU" sz="20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36978"/>
            <a:ext cx="2569468" cy="342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6338"/>
            <a:ext cx="4089648" cy="306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8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646</Words>
  <Application>Microsoft Office PowerPoint</Application>
  <PresentationFormat>Экран (4:3)</PresentationFormat>
  <Paragraphs>45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№ 6</dc:title>
  <dc:creator>XP GAME 2008</dc:creator>
  <cp:lastModifiedBy>Лена</cp:lastModifiedBy>
  <cp:revision>84</cp:revision>
  <dcterms:created xsi:type="dcterms:W3CDTF">2013-01-10T18:37:12Z</dcterms:created>
  <dcterms:modified xsi:type="dcterms:W3CDTF">2015-05-25T18:32:52Z</dcterms:modified>
</cp:coreProperties>
</file>