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57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5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6C42-41B5-4576-9F82-89AB0BA1143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5D04-0FBA-4BF9-9966-BC3951F0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6C42-41B5-4576-9F82-89AB0BA1143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5D04-0FBA-4BF9-9966-BC3951F0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6C42-41B5-4576-9F82-89AB0BA1143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5D04-0FBA-4BF9-9966-BC3951F0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6C42-41B5-4576-9F82-89AB0BA1143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5D04-0FBA-4BF9-9966-BC3951F0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6C42-41B5-4576-9F82-89AB0BA1143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5D04-0FBA-4BF9-9966-BC3951F0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6C42-41B5-4576-9F82-89AB0BA1143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5D04-0FBA-4BF9-9966-BC3951F0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6C42-41B5-4576-9F82-89AB0BA1143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5D04-0FBA-4BF9-9966-BC3951F0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6C42-41B5-4576-9F82-89AB0BA1143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5D04-0FBA-4BF9-9966-BC3951F0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6C42-41B5-4576-9F82-89AB0BA1143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5D04-0FBA-4BF9-9966-BC3951F0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6C42-41B5-4576-9F82-89AB0BA1143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5D04-0FBA-4BF9-9966-BC3951F0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6C42-41B5-4576-9F82-89AB0BA1143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5D04-0FBA-4BF9-9966-BC3951F0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F6C42-41B5-4576-9F82-89AB0BA1143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55D04-0FBA-4BF9-9966-BC3951F0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8388" y="0"/>
            <a:ext cx="91623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17059F"/>
                </a:solidFill>
              </a:rPr>
              <a:t>Развитие умения видеть в словах орфограммы - безударные гласные.</a:t>
            </a:r>
            <a:endParaRPr lang="ru-RU" sz="6000" b="1" i="1" dirty="0">
              <a:solidFill>
                <a:srgbClr val="17059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b2d3f221320c056b78eafa92ce9d21b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6600" i="1" dirty="0" smtClean="0">
                <a:solidFill>
                  <a:srgbClr val="17059F"/>
                </a:solidFill>
              </a:rPr>
              <a:t>Ба</a:t>
            </a:r>
            <a:r>
              <a:rPr lang="ru-RU" sz="6600" b="1" i="1" u="sng" dirty="0" smtClean="0">
                <a:solidFill>
                  <a:srgbClr val="FF0000"/>
                </a:solidFill>
              </a:rPr>
              <a:t>сс</a:t>
            </a:r>
            <a:r>
              <a:rPr lang="ru-RU" sz="6600" i="1" dirty="0" smtClean="0">
                <a:solidFill>
                  <a:srgbClr val="17059F"/>
                </a:solidFill>
              </a:rPr>
              <a:t>ейн, ка</a:t>
            </a:r>
            <a:r>
              <a:rPr lang="ru-RU" sz="6600" b="1" i="1" u="sng" dirty="0" smtClean="0">
                <a:solidFill>
                  <a:srgbClr val="FF0000"/>
                </a:solidFill>
              </a:rPr>
              <a:t>сс</a:t>
            </a:r>
            <a:r>
              <a:rPr lang="ru-RU" sz="6600" i="1" dirty="0" smtClean="0">
                <a:solidFill>
                  <a:srgbClr val="17059F"/>
                </a:solidFill>
              </a:rPr>
              <a:t>а, кла</a:t>
            </a:r>
            <a:r>
              <a:rPr lang="ru-RU" sz="6600" b="1" i="1" u="sng" dirty="0" smtClean="0">
                <a:solidFill>
                  <a:srgbClr val="FF0000"/>
                </a:solidFill>
              </a:rPr>
              <a:t>сс</a:t>
            </a:r>
            <a:r>
              <a:rPr lang="ru-RU" sz="6600" i="1" dirty="0" smtClean="0">
                <a:solidFill>
                  <a:srgbClr val="17059F"/>
                </a:solidFill>
              </a:rPr>
              <a:t>, па</a:t>
            </a:r>
            <a:r>
              <a:rPr lang="ru-RU" sz="6600" b="1" i="1" u="sng" dirty="0" smtClean="0">
                <a:solidFill>
                  <a:srgbClr val="FF0000"/>
                </a:solidFill>
              </a:rPr>
              <a:t>сс</a:t>
            </a:r>
            <a:r>
              <a:rPr lang="ru-RU" sz="6600" i="1" dirty="0" smtClean="0">
                <a:solidFill>
                  <a:srgbClr val="17059F"/>
                </a:solidFill>
              </a:rPr>
              <a:t>ажир, а</a:t>
            </a:r>
            <a:r>
              <a:rPr lang="ru-RU" sz="6600" b="1" i="1" u="sng" dirty="0" smtClean="0">
                <a:solidFill>
                  <a:srgbClr val="FF0000"/>
                </a:solidFill>
              </a:rPr>
              <a:t>лл</a:t>
            </a:r>
            <a:r>
              <a:rPr lang="ru-RU" sz="6600" i="1" dirty="0" smtClean="0">
                <a:solidFill>
                  <a:srgbClr val="17059F"/>
                </a:solidFill>
              </a:rPr>
              <a:t>ея, шо</a:t>
            </a:r>
            <a:r>
              <a:rPr lang="ru-RU" sz="6600" b="1" i="1" u="sng" dirty="0" smtClean="0">
                <a:solidFill>
                  <a:srgbClr val="FF0000"/>
                </a:solidFill>
              </a:rPr>
              <a:t>сс</a:t>
            </a:r>
            <a:r>
              <a:rPr lang="ru-RU" sz="6600" i="1" dirty="0" smtClean="0">
                <a:solidFill>
                  <a:srgbClr val="17059F"/>
                </a:solidFill>
              </a:rPr>
              <a:t>е, ма</a:t>
            </a:r>
            <a:r>
              <a:rPr lang="ru-RU" sz="6600" b="1" i="1" u="sng" dirty="0" smtClean="0">
                <a:solidFill>
                  <a:srgbClr val="FF0000"/>
                </a:solidFill>
              </a:rPr>
              <a:t>сс</a:t>
            </a:r>
            <a:r>
              <a:rPr lang="ru-RU" sz="6600" i="1" dirty="0" smtClean="0">
                <a:solidFill>
                  <a:srgbClr val="17059F"/>
                </a:solidFill>
              </a:rPr>
              <a:t>а, гру</a:t>
            </a:r>
            <a:r>
              <a:rPr lang="ru-RU" sz="6600" b="1" i="1" u="sng" dirty="0" smtClean="0">
                <a:solidFill>
                  <a:srgbClr val="FF0000"/>
                </a:solidFill>
              </a:rPr>
              <a:t>пп</a:t>
            </a:r>
            <a:r>
              <a:rPr lang="ru-RU" sz="6600" i="1" dirty="0" smtClean="0">
                <a:solidFill>
                  <a:srgbClr val="17059F"/>
                </a:solidFill>
              </a:rPr>
              <a:t>а.</a:t>
            </a:r>
            <a:endParaRPr lang="ru-RU" sz="6600" i="1" dirty="0">
              <a:solidFill>
                <a:srgbClr val="17059F"/>
              </a:solidFill>
            </a:endParaRPr>
          </a:p>
        </p:txBody>
      </p:sp>
      <p:pic>
        <p:nvPicPr>
          <p:cNvPr id="6" name="Picture 3" descr="C:\Users\Диана\AppData\Local\Microsoft\Windows\Temporary Internet Files\Content.IE5\VK8G5UGE\MC900432589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86058"/>
            <a:ext cx="928694" cy="928694"/>
          </a:xfrm>
          <a:prstGeom prst="rect">
            <a:avLst/>
          </a:prstGeom>
          <a:noFill/>
        </p:spPr>
      </p:pic>
      <p:pic>
        <p:nvPicPr>
          <p:cNvPr id="9" name="Picture 3" descr="C:\Users\Диана\AppData\Local\Microsoft\Windows\Temporary Internet Files\Content.IE5\VK8G5UGE\MC900432589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786190"/>
            <a:ext cx="928694" cy="928694"/>
          </a:xfrm>
          <a:prstGeom prst="rect">
            <a:avLst/>
          </a:prstGeom>
          <a:noFill/>
        </p:spPr>
      </p:pic>
      <p:pic>
        <p:nvPicPr>
          <p:cNvPr id="11" name="Picture 3" descr="C:\Users\Диана\AppData\Local\Microsoft\Windows\Temporary Internet Files\Content.IE5\VK8G5UGE\MC900432589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928694" cy="928694"/>
          </a:xfrm>
          <a:prstGeom prst="rect">
            <a:avLst/>
          </a:prstGeom>
          <a:noFill/>
        </p:spPr>
      </p:pic>
      <p:pic>
        <p:nvPicPr>
          <p:cNvPr id="12" name="Picture 3" descr="C:\Users\Диана\AppData\Local\Microsoft\Windows\Temporary Internet Files\Content.IE5\VK8G5UGE\MC900432589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786190"/>
            <a:ext cx="1071570" cy="928694"/>
          </a:xfrm>
          <a:prstGeom prst="rect">
            <a:avLst/>
          </a:prstGeom>
          <a:noFill/>
        </p:spPr>
      </p:pic>
      <p:pic>
        <p:nvPicPr>
          <p:cNvPr id="14" name="Picture 3" descr="C:\Users\Диана\AppData\Local\Microsoft\Windows\Temporary Internet Files\Content.IE5\VK8G5UGE\MC900432589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786058"/>
            <a:ext cx="928694" cy="928694"/>
          </a:xfrm>
          <a:prstGeom prst="rect">
            <a:avLst/>
          </a:prstGeom>
          <a:noFill/>
        </p:spPr>
      </p:pic>
      <p:pic>
        <p:nvPicPr>
          <p:cNvPr id="15" name="Picture 3" descr="C:\Users\Диана\AppData\Local\Microsoft\Windows\Temporary Internet Files\Content.IE5\VK8G5UGE\MC900432589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786190"/>
            <a:ext cx="928694" cy="928694"/>
          </a:xfrm>
          <a:prstGeom prst="rect">
            <a:avLst/>
          </a:prstGeom>
          <a:noFill/>
        </p:spPr>
      </p:pic>
      <p:pic>
        <p:nvPicPr>
          <p:cNvPr id="16" name="Picture 3" descr="C:\Users\Диана\AppData\Local\Microsoft\Windows\Temporary Internet Files\Content.IE5\VK8G5UGE\MC900432589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714884"/>
            <a:ext cx="1071570" cy="1071570"/>
          </a:xfrm>
          <a:prstGeom prst="rect">
            <a:avLst/>
          </a:prstGeom>
          <a:noFill/>
        </p:spPr>
      </p:pic>
      <p:pic>
        <p:nvPicPr>
          <p:cNvPr id="17" name="Picture 3" descr="C:\Users\Диана\AppData\Local\Microsoft\Windows\Temporary Internet Files\Content.IE5\VK8G5UGE\MC900432589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85926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6000" dirty="0" smtClean="0"/>
              <a:t>    </a:t>
            </a:r>
            <a:r>
              <a:rPr lang="ru-RU" sz="13900" dirty="0" smtClean="0"/>
              <a:t>Л</a:t>
            </a:r>
            <a:r>
              <a:rPr lang="ru-RU" sz="13900" b="1" i="1" u="sng" dirty="0" smtClean="0">
                <a:solidFill>
                  <a:srgbClr val="FF0000"/>
                </a:solidFill>
              </a:rPr>
              <a:t>е</a:t>
            </a:r>
            <a:r>
              <a:rPr lang="ru-RU" sz="13900" dirty="0" smtClean="0"/>
              <a:t>сной – л</a:t>
            </a:r>
            <a:r>
              <a:rPr lang="ru-RU" sz="13900" b="1" u="sng" dirty="0" smtClean="0">
                <a:solidFill>
                  <a:srgbClr val="FF0000"/>
                </a:solidFill>
              </a:rPr>
              <a:t>е</a:t>
            </a:r>
            <a:r>
              <a:rPr lang="ru-RU" sz="13900" dirty="0" smtClean="0"/>
              <a:t>с ,</a:t>
            </a:r>
            <a:br>
              <a:rPr lang="ru-RU" sz="13900" dirty="0" smtClean="0"/>
            </a:br>
            <a:r>
              <a:rPr lang="ru-RU" sz="13900" dirty="0" smtClean="0"/>
              <a:t>с</a:t>
            </a:r>
            <a:r>
              <a:rPr lang="ru-RU" sz="13900" b="1" u="sng" dirty="0" smtClean="0">
                <a:solidFill>
                  <a:srgbClr val="FF0000"/>
                </a:solidFill>
              </a:rPr>
              <a:t>а</a:t>
            </a:r>
            <a:r>
              <a:rPr lang="ru-RU" sz="13900" dirty="0" smtClean="0"/>
              <a:t>довник – с</a:t>
            </a:r>
            <a:r>
              <a:rPr lang="ru-RU" sz="13900" b="1" u="sng" dirty="0" smtClean="0">
                <a:solidFill>
                  <a:srgbClr val="FF0000"/>
                </a:solidFill>
              </a:rPr>
              <a:t>а</a:t>
            </a:r>
            <a:r>
              <a:rPr lang="ru-RU" sz="13900" dirty="0" smtClean="0"/>
              <a:t>д,</a:t>
            </a:r>
            <a:br>
              <a:rPr lang="ru-RU" sz="13900" dirty="0" smtClean="0"/>
            </a:br>
            <a:r>
              <a:rPr lang="ru-RU" sz="13900" dirty="0" smtClean="0"/>
              <a:t>м</a:t>
            </a:r>
            <a:r>
              <a:rPr lang="ru-RU" sz="13900" b="1" u="sng" dirty="0" smtClean="0">
                <a:solidFill>
                  <a:srgbClr val="FF0000"/>
                </a:solidFill>
              </a:rPr>
              <a:t>о</a:t>
            </a:r>
            <a:r>
              <a:rPr lang="ru-RU" sz="13900" dirty="0" smtClean="0"/>
              <a:t>рской – м</a:t>
            </a:r>
            <a:r>
              <a:rPr lang="ru-RU" sz="13900" b="1" u="sng" dirty="0" smtClean="0">
                <a:solidFill>
                  <a:srgbClr val="FF0000"/>
                </a:solidFill>
              </a:rPr>
              <a:t>о</a:t>
            </a:r>
            <a:r>
              <a:rPr lang="ru-RU" sz="13900" dirty="0" smtClean="0"/>
              <a:t>ре,</a:t>
            </a:r>
          </a:p>
          <a:p>
            <a:pPr>
              <a:buNone/>
            </a:pPr>
            <a:r>
              <a:rPr lang="ru-RU" sz="13900" dirty="0" smtClean="0"/>
              <a:t>  л</a:t>
            </a:r>
            <a:r>
              <a:rPr lang="ru-RU" sz="13900" b="1" u="sng" dirty="0" smtClean="0">
                <a:solidFill>
                  <a:srgbClr val="FF0000"/>
                </a:solidFill>
              </a:rPr>
              <a:t>е</a:t>
            </a:r>
            <a:r>
              <a:rPr lang="ru-RU" sz="13900" dirty="0" smtClean="0"/>
              <a:t>нивый – л</a:t>
            </a:r>
            <a:r>
              <a:rPr lang="ru-RU" sz="13900" b="1" u="sng" dirty="0" smtClean="0">
                <a:solidFill>
                  <a:srgbClr val="FF0000"/>
                </a:solidFill>
              </a:rPr>
              <a:t>е</a:t>
            </a:r>
            <a:r>
              <a:rPr lang="ru-RU" sz="13900" dirty="0" smtClean="0"/>
              <a:t>нь,</a:t>
            </a:r>
            <a:br>
              <a:rPr lang="ru-RU" sz="13900" dirty="0" smtClean="0"/>
            </a:br>
            <a:r>
              <a:rPr lang="ru-RU" sz="13900" dirty="0" smtClean="0"/>
              <a:t>б</a:t>
            </a:r>
            <a:r>
              <a:rPr lang="ru-RU" sz="13900" b="1" u="sng" dirty="0" smtClean="0">
                <a:solidFill>
                  <a:srgbClr val="FF0000"/>
                </a:solidFill>
              </a:rPr>
              <a:t>о</a:t>
            </a:r>
            <a:r>
              <a:rPr lang="ru-RU" sz="13900" dirty="0" smtClean="0"/>
              <a:t>льной – б</a:t>
            </a:r>
            <a:r>
              <a:rPr lang="ru-RU" sz="13900" b="1" u="sng" dirty="0" smtClean="0">
                <a:solidFill>
                  <a:srgbClr val="FF0000"/>
                </a:solidFill>
              </a:rPr>
              <a:t>о</a:t>
            </a:r>
            <a:r>
              <a:rPr lang="ru-RU" sz="13900" dirty="0" smtClean="0"/>
              <a:t>ль.</a:t>
            </a:r>
            <a:br>
              <a:rPr lang="ru-RU" sz="139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4" name="Дуга 3"/>
          <p:cNvSpPr/>
          <p:nvPr/>
        </p:nvSpPr>
        <p:spPr>
          <a:xfrm rot="186152">
            <a:off x="750875" y="1388033"/>
            <a:ext cx="1173162" cy="1381549"/>
          </a:xfrm>
          <a:prstGeom prst="arc">
            <a:avLst>
              <a:gd name="adj1" fmla="val 11851376"/>
              <a:gd name="adj2" fmla="val 2044841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86152">
            <a:off x="4322775" y="2173851"/>
            <a:ext cx="1173162" cy="1381549"/>
          </a:xfrm>
          <a:prstGeom prst="arc">
            <a:avLst>
              <a:gd name="adj1" fmla="val 11851376"/>
              <a:gd name="adj2" fmla="val 2044841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86152">
            <a:off x="822313" y="2173851"/>
            <a:ext cx="1173162" cy="1381549"/>
          </a:xfrm>
          <a:prstGeom prst="arc">
            <a:avLst>
              <a:gd name="adj1" fmla="val 11851376"/>
              <a:gd name="adj2" fmla="val 2044841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86152">
            <a:off x="3536957" y="1388034"/>
            <a:ext cx="1173162" cy="1381549"/>
          </a:xfrm>
          <a:prstGeom prst="arc">
            <a:avLst>
              <a:gd name="adj1" fmla="val 11851376"/>
              <a:gd name="adj2" fmla="val 2044841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86152">
            <a:off x="893750" y="2816793"/>
            <a:ext cx="1173162" cy="1381549"/>
          </a:xfrm>
          <a:prstGeom prst="arc">
            <a:avLst>
              <a:gd name="adj1" fmla="val 11851376"/>
              <a:gd name="adj2" fmla="val 2044841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86152">
            <a:off x="4179899" y="2816793"/>
            <a:ext cx="1173162" cy="1381549"/>
          </a:xfrm>
          <a:prstGeom prst="arc">
            <a:avLst>
              <a:gd name="adj1" fmla="val 11851376"/>
              <a:gd name="adj2" fmla="val 2044841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86152">
            <a:off x="822314" y="3602611"/>
            <a:ext cx="1173162" cy="1381549"/>
          </a:xfrm>
          <a:prstGeom prst="arc">
            <a:avLst>
              <a:gd name="adj1" fmla="val 11851376"/>
              <a:gd name="adj2" fmla="val 2044841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86152">
            <a:off x="4179899" y="3602611"/>
            <a:ext cx="1173162" cy="1381549"/>
          </a:xfrm>
          <a:prstGeom prst="arc">
            <a:avLst>
              <a:gd name="adj1" fmla="val 11851376"/>
              <a:gd name="adj2" fmla="val 2044841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86152">
            <a:off x="822313" y="4316991"/>
            <a:ext cx="1173162" cy="1381549"/>
          </a:xfrm>
          <a:prstGeom prst="arc">
            <a:avLst>
              <a:gd name="adj1" fmla="val 11851376"/>
              <a:gd name="adj2" fmla="val 2044841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86152">
            <a:off x="4108461" y="4388429"/>
            <a:ext cx="1173162" cy="1381549"/>
          </a:xfrm>
          <a:prstGeom prst="arc">
            <a:avLst>
              <a:gd name="adj1" fmla="val 11851376"/>
              <a:gd name="adj2" fmla="val 2044841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Диана\AppData\Local\Microsoft\Windows\Temporary Internet Files\Content.IE5\2JQJFB4F\MC90005376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643050"/>
            <a:ext cx="1571636" cy="673558"/>
          </a:xfrm>
          <a:prstGeom prst="rect">
            <a:avLst/>
          </a:prstGeom>
          <a:noFill/>
        </p:spPr>
      </p:pic>
      <p:pic>
        <p:nvPicPr>
          <p:cNvPr id="16" name="Picture 3" descr="C:\Users\Диана\AppData\Local\Microsoft\Windows\Temporary Internet Files\Content.IE5\2JQJFB4F\MC90005376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357430"/>
            <a:ext cx="1571636" cy="673558"/>
          </a:xfrm>
          <a:prstGeom prst="rect">
            <a:avLst/>
          </a:prstGeom>
          <a:noFill/>
        </p:spPr>
      </p:pic>
      <p:pic>
        <p:nvPicPr>
          <p:cNvPr id="17" name="Picture 3" descr="C:\Users\Диана\AppData\Local\Microsoft\Windows\Temporary Internet Files\Content.IE5\2JQJFB4F\MC90005376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000372"/>
            <a:ext cx="1785950" cy="673558"/>
          </a:xfrm>
          <a:prstGeom prst="rect">
            <a:avLst/>
          </a:prstGeom>
          <a:noFill/>
        </p:spPr>
      </p:pic>
      <p:pic>
        <p:nvPicPr>
          <p:cNvPr id="18" name="Picture 3" descr="C:\Users\Диана\AppData\Local\Microsoft\Windows\Temporary Internet Files\Content.IE5\2JQJFB4F\MC90005376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857628"/>
            <a:ext cx="1643074" cy="704174"/>
          </a:xfrm>
          <a:prstGeom prst="rect">
            <a:avLst/>
          </a:prstGeom>
          <a:noFill/>
        </p:spPr>
      </p:pic>
      <p:pic>
        <p:nvPicPr>
          <p:cNvPr id="19" name="Picture 3" descr="C:\Users\Диана\AppData\Local\Microsoft\Windows\Temporary Internet Files\Content.IE5\2JQJFB4F\MC90005376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572008"/>
            <a:ext cx="1785950" cy="673558"/>
          </a:xfrm>
          <a:prstGeom prst="rect">
            <a:avLst/>
          </a:prstGeom>
          <a:noFill/>
        </p:spPr>
      </p:pic>
      <p:pic>
        <p:nvPicPr>
          <p:cNvPr id="2053" name="Picture 5" descr="C:\Users\Диана\AppData\Local\Microsoft\Windows\Temporary Internet Files\Content.IE5\FYYAWEF6\MC900432589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643050"/>
            <a:ext cx="642942" cy="642942"/>
          </a:xfrm>
          <a:prstGeom prst="rect">
            <a:avLst/>
          </a:prstGeom>
          <a:noFill/>
        </p:spPr>
      </p:pic>
      <p:pic>
        <p:nvPicPr>
          <p:cNvPr id="22" name="Picture 5" descr="C:\Users\Диана\AppData\Local\Microsoft\Windows\Temporary Internet Files\Content.IE5\FYYAWEF6\MC900432589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357430"/>
            <a:ext cx="642942" cy="642942"/>
          </a:xfrm>
          <a:prstGeom prst="rect">
            <a:avLst/>
          </a:prstGeom>
          <a:noFill/>
        </p:spPr>
      </p:pic>
      <p:pic>
        <p:nvPicPr>
          <p:cNvPr id="23" name="Picture 5" descr="C:\Users\Диана\AppData\Local\Microsoft\Windows\Temporary Internet Files\Content.IE5\FYYAWEF6\MC900432589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000372"/>
            <a:ext cx="642942" cy="642942"/>
          </a:xfrm>
          <a:prstGeom prst="rect">
            <a:avLst/>
          </a:prstGeom>
          <a:noFill/>
        </p:spPr>
      </p:pic>
      <p:pic>
        <p:nvPicPr>
          <p:cNvPr id="24" name="Picture 5" descr="C:\Users\Диана\AppData\Local\Microsoft\Windows\Temporary Internet Files\Content.IE5\FYYAWEF6\MC900432589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857628"/>
            <a:ext cx="642942" cy="642942"/>
          </a:xfrm>
          <a:prstGeom prst="rect">
            <a:avLst/>
          </a:prstGeom>
          <a:noFill/>
        </p:spPr>
      </p:pic>
      <p:pic>
        <p:nvPicPr>
          <p:cNvPr id="25" name="Picture 5" descr="C:\Users\Диана\AppData\Local\Microsoft\Windows\Temporary Internet Files\Content.IE5\FYYAWEF6\MC900432589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572008"/>
            <a:ext cx="642942" cy="642942"/>
          </a:xfrm>
          <a:prstGeom prst="rect">
            <a:avLst/>
          </a:prstGeom>
          <a:noFill/>
        </p:spPr>
      </p:pic>
      <p:cxnSp>
        <p:nvCxnSpPr>
          <p:cNvPr id="27" name="Прямая соединительная линия 26"/>
          <p:cNvCxnSpPr/>
          <p:nvPr/>
        </p:nvCxnSpPr>
        <p:spPr>
          <a:xfrm rot="5400000">
            <a:off x="2357422" y="1500174"/>
            <a:ext cx="285752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2071670" y="2214554"/>
            <a:ext cx="285752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928926" y="2928934"/>
            <a:ext cx="285752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071670" y="3786190"/>
            <a:ext cx="285752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2928926" y="4500570"/>
            <a:ext cx="285752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Слезать, перелезать, слез.</a:t>
            </a:r>
          </a:p>
          <a:p>
            <a:pPr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Сад, садик, садовник.</a:t>
            </a:r>
          </a:p>
          <a:p>
            <a:pPr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Летит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, летать,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олететь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50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Развитие умения видеть в словах орфограммы - безударные гласные.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умения видеть в словах орфограммы - безударные гласные.</dc:title>
  <dc:creator>Диана</dc:creator>
  <cp:lastModifiedBy>Диана</cp:lastModifiedBy>
  <cp:revision>50</cp:revision>
  <dcterms:created xsi:type="dcterms:W3CDTF">2012-10-14T18:33:15Z</dcterms:created>
  <dcterms:modified xsi:type="dcterms:W3CDTF">2012-10-17T19:16:13Z</dcterms:modified>
</cp:coreProperties>
</file>