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6" r:id="rId2"/>
    <p:sldId id="310" r:id="rId3"/>
    <p:sldId id="309" r:id="rId4"/>
    <p:sldId id="284" r:id="rId5"/>
    <p:sldId id="302" r:id="rId6"/>
    <p:sldId id="291" r:id="rId7"/>
    <p:sldId id="294" r:id="rId8"/>
    <p:sldId id="306" r:id="rId9"/>
    <p:sldId id="286" r:id="rId10"/>
    <p:sldId id="307" r:id="rId11"/>
    <p:sldId id="308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423" autoAdjust="0"/>
  </p:normalViewPr>
  <p:slideViewPr>
    <p:cSldViewPr>
      <p:cViewPr>
        <p:scale>
          <a:sx n="39" d="100"/>
          <a:sy n="39" d="100"/>
        </p:scale>
        <p:origin x="-773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68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 smtClean="0">
                <a:solidFill>
                  <a:srgbClr val="FF0000"/>
                </a:solidFill>
              </a:rPr>
              <a:t>Числовой отрезок»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367712"/>
            <a:ext cx="4182592" cy="292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913950" y="1643050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80990"/>
            <a:ext cx="862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Догадайся, какие числа должны стоять в «окошках».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05232" y="1339098"/>
            <a:ext cx="4050744" cy="4898214"/>
            <a:chOff x="515232" y="1615975"/>
            <a:chExt cx="4050744" cy="4898214"/>
          </a:xfrm>
        </p:grpSpPr>
        <p:sp>
          <p:nvSpPr>
            <p:cNvPr id="12" name="Капля 11"/>
            <p:cNvSpPr/>
            <p:nvPr/>
          </p:nvSpPr>
          <p:spPr>
            <a:xfrm rot="12342630">
              <a:off x="2941569" y="2413980"/>
              <a:ext cx="1403474" cy="1366594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Капля 13"/>
            <p:cNvSpPr/>
            <p:nvPr/>
          </p:nvSpPr>
          <p:spPr>
            <a:xfrm rot="16851829">
              <a:off x="2552729" y="3677774"/>
              <a:ext cx="1257504" cy="1436861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Капля 14"/>
            <p:cNvSpPr/>
            <p:nvPr/>
          </p:nvSpPr>
          <p:spPr>
            <a:xfrm rot="21330907">
              <a:off x="869375" y="3629476"/>
              <a:ext cx="1530239" cy="1456436"/>
            </a:xfrm>
            <a:prstGeom prst="teardrop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Капля 15"/>
            <p:cNvSpPr/>
            <p:nvPr/>
          </p:nvSpPr>
          <p:spPr>
            <a:xfrm rot="8830768">
              <a:off x="2050597" y="1615975"/>
              <a:ext cx="1331323" cy="1279451"/>
            </a:xfrm>
            <a:prstGeom prst="teardrop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Капля 16"/>
            <p:cNvSpPr/>
            <p:nvPr/>
          </p:nvSpPr>
          <p:spPr>
            <a:xfrm rot="3624293">
              <a:off x="643200" y="2294637"/>
              <a:ext cx="1365244" cy="1452586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2000232" y="3000372"/>
              <a:ext cx="857256" cy="85725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169763" y="3874576"/>
              <a:ext cx="278969" cy="2639613"/>
            </a:xfrm>
            <a:custGeom>
              <a:avLst/>
              <a:gdLst>
                <a:gd name="connsiteX0" fmla="*/ 278969 w 278969"/>
                <a:gd name="connsiteY0" fmla="*/ 0 h 2639613"/>
                <a:gd name="connsiteX1" fmla="*/ 247973 w 278969"/>
                <a:gd name="connsiteY1" fmla="*/ 92990 h 2639613"/>
                <a:gd name="connsiteX2" fmla="*/ 232474 w 278969"/>
                <a:gd name="connsiteY2" fmla="*/ 139485 h 2639613"/>
                <a:gd name="connsiteX3" fmla="*/ 216976 w 278969"/>
                <a:gd name="connsiteY3" fmla="*/ 232475 h 2639613"/>
                <a:gd name="connsiteX4" fmla="*/ 201478 w 278969"/>
                <a:gd name="connsiteY4" fmla="*/ 278970 h 2639613"/>
                <a:gd name="connsiteX5" fmla="*/ 185979 w 278969"/>
                <a:gd name="connsiteY5" fmla="*/ 743919 h 2639613"/>
                <a:gd name="connsiteX6" fmla="*/ 201478 w 278969"/>
                <a:gd name="connsiteY6" fmla="*/ 1503336 h 2639613"/>
                <a:gd name="connsiteX7" fmla="*/ 216976 w 278969"/>
                <a:gd name="connsiteY7" fmla="*/ 1565329 h 2639613"/>
                <a:gd name="connsiteX8" fmla="*/ 232474 w 278969"/>
                <a:gd name="connsiteY8" fmla="*/ 1673817 h 2639613"/>
                <a:gd name="connsiteX9" fmla="*/ 263471 w 278969"/>
                <a:gd name="connsiteY9" fmla="*/ 1844299 h 2639613"/>
                <a:gd name="connsiteX10" fmla="*/ 278969 w 278969"/>
                <a:gd name="connsiteY10" fmla="*/ 1890793 h 2639613"/>
                <a:gd name="connsiteX11" fmla="*/ 232474 w 278969"/>
                <a:gd name="connsiteY11" fmla="*/ 2185261 h 2639613"/>
                <a:gd name="connsiteX12" fmla="*/ 201478 w 278969"/>
                <a:gd name="connsiteY12" fmla="*/ 2247255 h 2639613"/>
                <a:gd name="connsiteX13" fmla="*/ 185979 w 278969"/>
                <a:gd name="connsiteY13" fmla="*/ 2293749 h 2639613"/>
                <a:gd name="connsiteX14" fmla="*/ 170481 w 278969"/>
                <a:gd name="connsiteY14" fmla="*/ 2355743 h 2639613"/>
                <a:gd name="connsiteX15" fmla="*/ 139484 w 278969"/>
                <a:gd name="connsiteY15" fmla="*/ 2402238 h 2639613"/>
                <a:gd name="connsiteX16" fmla="*/ 123986 w 278969"/>
                <a:gd name="connsiteY16" fmla="*/ 2448732 h 2639613"/>
                <a:gd name="connsiteX17" fmla="*/ 46495 w 278969"/>
                <a:gd name="connsiteY17" fmla="*/ 2541722 h 2639613"/>
                <a:gd name="connsiteX18" fmla="*/ 0 w 278969"/>
                <a:gd name="connsiteY18" fmla="*/ 2634712 h 263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69" h="2639613">
                  <a:moveTo>
                    <a:pt x="278969" y="0"/>
                  </a:moveTo>
                  <a:lnTo>
                    <a:pt x="247973" y="92990"/>
                  </a:lnTo>
                  <a:lnTo>
                    <a:pt x="232474" y="139485"/>
                  </a:lnTo>
                  <a:cubicBezTo>
                    <a:pt x="227308" y="170482"/>
                    <a:pt x="223793" y="201799"/>
                    <a:pt x="216976" y="232475"/>
                  </a:cubicBezTo>
                  <a:cubicBezTo>
                    <a:pt x="213432" y="248423"/>
                    <a:pt x="202466" y="262663"/>
                    <a:pt x="201478" y="278970"/>
                  </a:cubicBezTo>
                  <a:cubicBezTo>
                    <a:pt x="192097" y="433755"/>
                    <a:pt x="191145" y="588936"/>
                    <a:pt x="185979" y="743919"/>
                  </a:cubicBezTo>
                  <a:cubicBezTo>
                    <a:pt x="191145" y="997058"/>
                    <a:pt x="191930" y="1250324"/>
                    <a:pt x="201478" y="1503336"/>
                  </a:cubicBezTo>
                  <a:cubicBezTo>
                    <a:pt x="202281" y="1524621"/>
                    <a:pt x="213166" y="1544372"/>
                    <a:pt x="216976" y="1565329"/>
                  </a:cubicBezTo>
                  <a:cubicBezTo>
                    <a:pt x="223511" y="1601270"/>
                    <a:pt x="226919" y="1637712"/>
                    <a:pt x="232474" y="1673817"/>
                  </a:cubicBezTo>
                  <a:cubicBezTo>
                    <a:pt x="237999" y="1709730"/>
                    <a:pt x="253802" y="1805621"/>
                    <a:pt x="263471" y="1844299"/>
                  </a:cubicBezTo>
                  <a:cubicBezTo>
                    <a:pt x="267433" y="1860148"/>
                    <a:pt x="273803" y="1875295"/>
                    <a:pt x="278969" y="1890793"/>
                  </a:cubicBezTo>
                  <a:cubicBezTo>
                    <a:pt x="271041" y="1954219"/>
                    <a:pt x="269395" y="2099112"/>
                    <a:pt x="232474" y="2185261"/>
                  </a:cubicBezTo>
                  <a:cubicBezTo>
                    <a:pt x="223373" y="2206497"/>
                    <a:pt x="210579" y="2226019"/>
                    <a:pt x="201478" y="2247255"/>
                  </a:cubicBezTo>
                  <a:cubicBezTo>
                    <a:pt x="195043" y="2262271"/>
                    <a:pt x="190467" y="2278041"/>
                    <a:pt x="185979" y="2293749"/>
                  </a:cubicBezTo>
                  <a:cubicBezTo>
                    <a:pt x="180127" y="2314230"/>
                    <a:pt x="178872" y="2336165"/>
                    <a:pt x="170481" y="2355743"/>
                  </a:cubicBezTo>
                  <a:cubicBezTo>
                    <a:pt x="163144" y="2372864"/>
                    <a:pt x="149816" y="2386740"/>
                    <a:pt x="139484" y="2402238"/>
                  </a:cubicBezTo>
                  <a:cubicBezTo>
                    <a:pt x="134318" y="2417736"/>
                    <a:pt x="131292" y="2434120"/>
                    <a:pt x="123986" y="2448732"/>
                  </a:cubicBezTo>
                  <a:cubicBezTo>
                    <a:pt x="102408" y="2491888"/>
                    <a:pt x="80772" y="2507445"/>
                    <a:pt x="46495" y="2541722"/>
                  </a:cubicBezTo>
                  <a:cubicBezTo>
                    <a:pt x="13864" y="2639613"/>
                    <a:pt x="48171" y="2634712"/>
                    <a:pt x="0" y="2634712"/>
                  </a:cubicBezTo>
                </a:path>
              </a:pathLst>
            </a:cu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Капля 19"/>
            <p:cNvSpPr/>
            <p:nvPr/>
          </p:nvSpPr>
          <p:spPr>
            <a:xfrm rot="20470347">
              <a:off x="2494274" y="5346980"/>
              <a:ext cx="2071702" cy="905457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Капля 20"/>
            <p:cNvSpPr/>
            <p:nvPr/>
          </p:nvSpPr>
          <p:spPr>
            <a:xfrm rot="11984425">
              <a:off x="515232" y="5098094"/>
              <a:ext cx="1990995" cy="832621"/>
            </a:xfrm>
            <a:prstGeom prst="teardrop">
              <a:avLst/>
            </a:prstGeom>
            <a:solidFill>
              <a:srgbClr val="92D050"/>
            </a:solidFill>
            <a:ln w="57150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358082" y="3339322"/>
            <a:ext cx="1214446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107" y="2482106"/>
            <a:ext cx="151165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+ 1 - 1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6736" y="3767990"/>
            <a:ext cx="1214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6868" y="1696288"/>
            <a:ext cx="1214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+ 3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2686" y="2624982"/>
            <a:ext cx="15001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+ 1+ 1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76934" y="3839428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8082" y="2624942"/>
            <a:ext cx="1214446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58082" y="1839124"/>
            <a:ext cx="121444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8082" y="1124744"/>
            <a:ext cx="1214446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05562" y="5196750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60" y="4982436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629712" y="2619684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29712" y="11478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29712" y="186227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9712" y="3386707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80398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06219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154578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02720" y="3986983"/>
            <a:ext cx="4498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6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80990"/>
            <a:ext cx="862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Догадайся, какие числа должны стоять в «окошках».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05232" y="1339098"/>
            <a:ext cx="4050744" cy="4898214"/>
            <a:chOff x="515232" y="1615975"/>
            <a:chExt cx="4050744" cy="4898214"/>
          </a:xfrm>
        </p:grpSpPr>
        <p:sp>
          <p:nvSpPr>
            <p:cNvPr id="12" name="Капля 11"/>
            <p:cNvSpPr/>
            <p:nvPr/>
          </p:nvSpPr>
          <p:spPr>
            <a:xfrm rot="12342630">
              <a:off x="2941569" y="2413980"/>
              <a:ext cx="1403474" cy="1366594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Капля 13"/>
            <p:cNvSpPr/>
            <p:nvPr/>
          </p:nvSpPr>
          <p:spPr>
            <a:xfrm rot="16851829">
              <a:off x="2552729" y="3677774"/>
              <a:ext cx="1257504" cy="1436861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Капля 14"/>
            <p:cNvSpPr/>
            <p:nvPr/>
          </p:nvSpPr>
          <p:spPr>
            <a:xfrm rot="21330907">
              <a:off x="869375" y="3629476"/>
              <a:ext cx="1530239" cy="1456436"/>
            </a:xfrm>
            <a:prstGeom prst="teardrop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Капля 15"/>
            <p:cNvSpPr/>
            <p:nvPr/>
          </p:nvSpPr>
          <p:spPr>
            <a:xfrm rot="8830768">
              <a:off x="2050597" y="1615975"/>
              <a:ext cx="1331323" cy="1279451"/>
            </a:xfrm>
            <a:prstGeom prst="teardrop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Капля 16"/>
            <p:cNvSpPr/>
            <p:nvPr/>
          </p:nvSpPr>
          <p:spPr>
            <a:xfrm rot="3624293">
              <a:off x="643200" y="2294637"/>
              <a:ext cx="1365244" cy="1452586"/>
            </a:xfrm>
            <a:prstGeom prst="teardrop">
              <a:avLst/>
            </a:prstGeom>
            <a:solidFill>
              <a:srgbClr val="7030A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2000232" y="3000372"/>
              <a:ext cx="857256" cy="85725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169763" y="3874576"/>
              <a:ext cx="278969" cy="2639613"/>
            </a:xfrm>
            <a:custGeom>
              <a:avLst/>
              <a:gdLst>
                <a:gd name="connsiteX0" fmla="*/ 278969 w 278969"/>
                <a:gd name="connsiteY0" fmla="*/ 0 h 2639613"/>
                <a:gd name="connsiteX1" fmla="*/ 247973 w 278969"/>
                <a:gd name="connsiteY1" fmla="*/ 92990 h 2639613"/>
                <a:gd name="connsiteX2" fmla="*/ 232474 w 278969"/>
                <a:gd name="connsiteY2" fmla="*/ 139485 h 2639613"/>
                <a:gd name="connsiteX3" fmla="*/ 216976 w 278969"/>
                <a:gd name="connsiteY3" fmla="*/ 232475 h 2639613"/>
                <a:gd name="connsiteX4" fmla="*/ 201478 w 278969"/>
                <a:gd name="connsiteY4" fmla="*/ 278970 h 2639613"/>
                <a:gd name="connsiteX5" fmla="*/ 185979 w 278969"/>
                <a:gd name="connsiteY5" fmla="*/ 743919 h 2639613"/>
                <a:gd name="connsiteX6" fmla="*/ 201478 w 278969"/>
                <a:gd name="connsiteY6" fmla="*/ 1503336 h 2639613"/>
                <a:gd name="connsiteX7" fmla="*/ 216976 w 278969"/>
                <a:gd name="connsiteY7" fmla="*/ 1565329 h 2639613"/>
                <a:gd name="connsiteX8" fmla="*/ 232474 w 278969"/>
                <a:gd name="connsiteY8" fmla="*/ 1673817 h 2639613"/>
                <a:gd name="connsiteX9" fmla="*/ 263471 w 278969"/>
                <a:gd name="connsiteY9" fmla="*/ 1844299 h 2639613"/>
                <a:gd name="connsiteX10" fmla="*/ 278969 w 278969"/>
                <a:gd name="connsiteY10" fmla="*/ 1890793 h 2639613"/>
                <a:gd name="connsiteX11" fmla="*/ 232474 w 278969"/>
                <a:gd name="connsiteY11" fmla="*/ 2185261 h 2639613"/>
                <a:gd name="connsiteX12" fmla="*/ 201478 w 278969"/>
                <a:gd name="connsiteY12" fmla="*/ 2247255 h 2639613"/>
                <a:gd name="connsiteX13" fmla="*/ 185979 w 278969"/>
                <a:gd name="connsiteY13" fmla="*/ 2293749 h 2639613"/>
                <a:gd name="connsiteX14" fmla="*/ 170481 w 278969"/>
                <a:gd name="connsiteY14" fmla="*/ 2355743 h 2639613"/>
                <a:gd name="connsiteX15" fmla="*/ 139484 w 278969"/>
                <a:gd name="connsiteY15" fmla="*/ 2402238 h 2639613"/>
                <a:gd name="connsiteX16" fmla="*/ 123986 w 278969"/>
                <a:gd name="connsiteY16" fmla="*/ 2448732 h 2639613"/>
                <a:gd name="connsiteX17" fmla="*/ 46495 w 278969"/>
                <a:gd name="connsiteY17" fmla="*/ 2541722 h 2639613"/>
                <a:gd name="connsiteX18" fmla="*/ 0 w 278969"/>
                <a:gd name="connsiteY18" fmla="*/ 2634712 h 263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69" h="2639613">
                  <a:moveTo>
                    <a:pt x="278969" y="0"/>
                  </a:moveTo>
                  <a:lnTo>
                    <a:pt x="247973" y="92990"/>
                  </a:lnTo>
                  <a:lnTo>
                    <a:pt x="232474" y="139485"/>
                  </a:lnTo>
                  <a:cubicBezTo>
                    <a:pt x="227308" y="170482"/>
                    <a:pt x="223793" y="201799"/>
                    <a:pt x="216976" y="232475"/>
                  </a:cubicBezTo>
                  <a:cubicBezTo>
                    <a:pt x="213432" y="248423"/>
                    <a:pt x="202466" y="262663"/>
                    <a:pt x="201478" y="278970"/>
                  </a:cubicBezTo>
                  <a:cubicBezTo>
                    <a:pt x="192097" y="433755"/>
                    <a:pt x="191145" y="588936"/>
                    <a:pt x="185979" y="743919"/>
                  </a:cubicBezTo>
                  <a:cubicBezTo>
                    <a:pt x="191145" y="997058"/>
                    <a:pt x="191930" y="1250324"/>
                    <a:pt x="201478" y="1503336"/>
                  </a:cubicBezTo>
                  <a:cubicBezTo>
                    <a:pt x="202281" y="1524621"/>
                    <a:pt x="213166" y="1544372"/>
                    <a:pt x="216976" y="1565329"/>
                  </a:cubicBezTo>
                  <a:cubicBezTo>
                    <a:pt x="223511" y="1601270"/>
                    <a:pt x="226919" y="1637712"/>
                    <a:pt x="232474" y="1673817"/>
                  </a:cubicBezTo>
                  <a:cubicBezTo>
                    <a:pt x="237999" y="1709730"/>
                    <a:pt x="253802" y="1805621"/>
                    <a:pt x="263471" y="1844299"/>
                  </a:cubicBezTo>
                  <a:cubicBezTo>
                    <a:pt x="267433" y="1860148"/>
                    <a:pt x="273803" y="1875295"/>
                    <a:pt x="278969" y="1890793"/>
                  </a:cubicBezTo>
                  <a:cubicBezTo>
                    <a:pt x="271041" y="1954219"/>
                    <a:pt x="269395" y="2099112"/>
                    <a:pt x="232474" y="2185261"/>
                  </a:cubicBezTo>
                  <a:cubicBezTo>
                    <a:pt x="223373" y="2206497"/>
                    <a:pt x="210579" y="2226019"/>
                    <a:pt x="201478" y="2247255"/>
                  </a:cubicBezTo>
                  <a:cubicBezTo>
                    <a:pt x="195043" y="2262271"/>
                    <a:pt x="190467" y="2278041"/>
                    <a:pt x="185979" y="2293749"/>
                  </a:cubicBezTo>
                  <a:cubicBezTo>
                    <a:pt x="180127" y="2314230"/>
                    <a:pt x="178872" y="2336165"/>
                    <a:pt x="170481" y="2355743"/>
                  </a:cubicBezTo>
                  <a:cubicBezTo>
                    <a:pt x="163144" y="2372864"/>
                    <a:pt x="149816" y="2386740"/>
                    <a:pt x="139484" y="2402238"/>
                  </a:cubicBezTo>
                  <a:cubicBezTo>
                    <a:pt x="134318" y="2417736"/>
                    <a:pt x="131292" y="2434120"/>
                    <a:pt x="123986" y="2448732"/>
                  </a:cubicBezTo>
                  <a:cubicBezTo>
                    <a:pt x="102408" y="2491888"/>
                    <a:pt x="80772" y="2507445"/>
                    <a:pt x="46495" y="2541722"/>
                  </a:cubicBezTo>
                  <a:cubicBezTo>
                    <a:pt x="13864" y="2639613"/>
                    <a:pt x="48171" y="2634712"/>
                    <a:pt x="0" y="2634712"/>
                  </a:cubicBezTo>
                </a:path>
              </a:pathLst>
            </a:cu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Капля 19"/>
            <p:cNvSpPr/>
            <p:nvPr/>
          </p:nvSpPr>
          <p:spPr>
            <a:xfrm rot="20470347">
              <a:off x="2494274" y="5346980"/>
              <a:ext cx="2071702" cy="905457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Капля 20"/>
            <p:cNvSpPr/>
            <p:nvPr/>
          </p:nvSpPr>
          <p:spPr>
            <a:xfrm rot="11984425">
              <a:off x="515232" y="5098094"/>
              <a:ext cx="1990995" cy="832621"/>
            </a:xfrm>
            <a:prstGeom prst="teardrop">
              <a:avLst/>
            </a:prstGeom>
            <a:solidFill>
              <a:srgbClr val="92D050"/>
            </a:solidFill>
            <a:ln w="57150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358082" y="3339322"/>
            <a:ext cx="1214446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107" y="2482106"/>
            <a:ext cx="151165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+ 1 - 1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6736" y="3767990"/>
            <a:ext cx="1214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6868" y="1696288"/>
            <a:ext cx="121444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+ 3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2686" y="2624982"/>
            <a:ext cx="15001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+ 1+ 1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76934" y="3839428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8082" y="2624942"/>
            <a:ext cx="1214446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58082" y="1839124"/>
            <a:ext cx="121444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8082" y="1124744"/>
            <a:ext cx="1214446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05562" y="5196750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60" y="4982436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629712" y="2619684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29712" y="11478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29712" y="186227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9712" y="3386707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80398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06219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154578" y="5766498"/>
            <a:ext cx="571504" cy="500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1"/>
          <p:cNvSpPr txBox="1"/>
          <p:nvPr/>
        </p:nvSpPr>
        <p:spPr>
          <a:xfrm>
            <a:off x="6876256" y="455151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5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05348 -0.671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3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0.18924 -0.56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-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7188 -0.45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-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16319 -0.34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0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43" y="666018"/>
            <a:ext cx="209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3200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723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3200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723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2723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2051720" y="2432000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237779" y="2420888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915816" y="2420888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22155" y="2420888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00192" y="2420888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8100392" y="2420888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93542" y="1127683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Назовите недостающие числа. Что можно сказать о каждом из них.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314" y="433937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410" y="433461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2498" y="433461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6594" y="43346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0690" y="433937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884" y="43346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6874" y="43346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0970" y="433461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5066" y="43346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9162" y="4328262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410" y="432826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6594" y="4331436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884" y="433937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674" y="432826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72199" y="4336901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239038" y="5373216"/>
            <a:ext cx="8821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79512" y="3861048"/>
            <a:ext cx="88219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00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42" y="666018"/>
            <a:ext cx="57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4.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649576" y="1340768"/>
            <a:ext cx="1714512" cy="1500198"/>
            <a:chOff x="3286116" y="1500174"/>
            <a:chExt cx="1714512" cy="150019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42910" y="1340768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715140" y="1340768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4" name="Прямая соединительная линия 33"/>
          <p:cNvCxnSpPr>
            <a:stCxn id="20" idx="2"/>
            <a:endCxn id="23" idx="0"/>
          </p:cNvCxnSpPr>
          <p:nvPr/>
        </p:nvCxnSpPr>
        <p:spPr>
          <a:xfrm rot="5400000">
            <a:off x="1035819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0" idx="2"/>
          </p:cNvCxnSpPr>
          <p:nvPr/>
        </p:nvCxnSpPr>
        <p:spPr>
          <a:xfrm rot="16200000" flipH="1">
            <a:off x="1464447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113923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542551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108049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7536677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8734" y="3717032"/>
            <a:ext cx="88219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264238" y="5373216"/>
            <a:ext cx="8821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42910" y="4166184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662074" y="4166184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27784" y="4148992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649708" y="4149080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641596" y="4149080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652120" y="4149080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2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542" y="666018"/>
            <a:ext cx="57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4.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649576" y="1340768"/>
            <a:ext cx="1714512" cy="1500198"/>
            <a:chOff x="3286116" y="1500174"/>
            <a:chExt cx="1714512" cy="150019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42910" y="1340768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715140" y="1340768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643042" y="2269462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49708" y="2269462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15272" y="2269462"/>
            <a:ext cx="714380" cy="571504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>
            <a:stCxn id="20" idx="2"/>
            <a:endCxn id="23" idx="0"/>
          </p:cNvCxnSpPr>
          <p:nvPr/>
        </p:nvCxnSpPr>
        <p:spPr>
          <a:xfrm rot="5400000">
            <a:off x="1035819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0" idx="2"/>
          </p:cNvCxnSpPr>
          <p:nvPr/>
        </p:nvCxnSpPr>
        <p:spPr>
          <a:xfrm rot="16200000" flipH="1">
            <a:off x="1464447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113923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542551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108049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7536677" y="1876553"/>
            <a:ext cx="357190" cy="42862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5770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5294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5770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5294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5294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2051720" y="4057704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237779" y="4046592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915816" y="4046592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22155" y="4046592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00192" y="4046592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8100392" y="4046592"/>
            <a:ext cx="669925" cy="66516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93542" y="3140968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Назовите недостающие числа. Что можно сказать о каждом из них. 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3068960"/>
            <a:ext cx="88219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44157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3939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3939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39395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44157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39395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39395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3939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39395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33045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3304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3621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44157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3896" y="563304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1421" y="5641684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41"/>
          <p:cNvSpPr txBox="1"/>
          <p:nvPr/>
        </p:nvSpPr>
        <p:spPr>
          <a:xfrm>
            <a:off x="6876256" y="6926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00504 -0.233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243 -0.234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00312 -0.2351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0122 -0.2335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1024 -0.2354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25297"/>
            <a:ext cx="1788989" cy="245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611560" y="488492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1504534" y="4813484"/>
            <a:ext cx="107157" cy="107157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359000" y="513277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513277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84868" y="513277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2463" y="5906452"/>
            <a:ext cx="4508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- числовой отрезок.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732731" y="2588806"/>
            <a:ext cx="1266440" cy="677689"/>
            <a:chOff x="7193992" y="5487615"/>
            <a:chExt cx="1266440" cy="677689"/>
          </a:xfrm>
        </p:grpSpPr>
        <p:sp>
          <p:nvSpPr>
            <p:cNvPr id="37" name="TextBox 36"/>
            <p:cNvSpPr txBox="1"/>
            <p:nvPr/>
          </p:nvSpPr>
          <p:spPr>
            <a:xfrm>
              <a:off x="7584093" y="5487615"/>
              <a:ext cx="37228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</a:rPr>
                <a:t>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7193992" y="5733256"/>
              <a:ext cx="1266440" cy="432048"/>
              <a:chOff x="7193992" y="5733256"/>
              <a:chExt cx="978408" cy="288032"/>
            </a:xfrm>
          </p:grpSpPr>
          <p:sp>
            <p:nvSpPr>
              <p:cNvPr id="39" name="Стрелка вправо 38"/>
              <p:cNvSpPr/>
              <p:nvPr/>
            </p:nvSpPr>
            <p:spPr>
              <a:xfrm>
                <a:off x="7193992" y="5733256"/>
                <a:ext cx="978408" cy="288032"/>
              </a:xfrm>
              <a:prstGeom prst="rightArrow">
                <a:avLst>
                  <a:gd name="adj1" fmla="val 0"/>
                  <a:gd name="adj2" fmla="val 0"/>
                </a:avLst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7193992" y="5733256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Группа 8"/>
          <p:cNvGrpSpPr/>
          <p:nvPr/>
        </p:nvGrpSpPr>
        <p:grpSpPr>
          <a:xfrm>
            <a:off x="1593922" y="4401397"/>
            <a:ext cx="1266440" cy="677689"/>
            <a:chOff x="7193992" y="5487615"/>
            <a:chExt cx="1266440" cy="677689"/>
          </a:xfrm>
        </p:grpSpPr>
        <p:sp>
          <p:nvSpPr>
            <p:cNvPr id="31" name="TextBox 30"/>
            <p:cNvSpPr txBox="1"/>
            <p:nvPr/>
          </p:nvSpPr>
          <p:spPr>
            <a:xfrm>
              <a:off x="7584093" y="5487615"/>
              <a:ext cx="37228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</a:rPr>
                <a:t>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7193992" y="5733256"/>
              <a:ext cx="1266440" cy="432048"/>
              <a:chOff x="7193992" y="5733256"/>
              <a:chExt cx="978408" cy="288032"/>
            </a:xfrm>
          </p:grpSpPr>
          <p:sp>
            <p:nvSpPr>
              <p:cNvPr id="30" name="Стрелка вправо 29"/>
              <p:cNvSpPr/>
              <p:nvPr/>
            </p:nvSpPr>
            <p:spPr>
              <a:xfrm>
                <a:off x="7193992" y="5733256"/>
                <a:ext cx="978408" cy="288032"/>
              </a:xfrm>
              <a:prstGeom prst="rightArrow">
                <a:avLst>
                  <a:gd name="adj1" fmla="val 0"/>
                  <a:gd name="adj2" fmla="val 0"/>
                </a:avLst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193992" y="5733256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Группа 46"/>
          <p:cNvGrpSpPr/>
          <p:nvPr/>
        </p:nvGrpSpPr>
        <p:grpSpPr>
          <a:xfrm>
            <a:off x="2873512" y="4399426"/>
            <a:ext cx="1266440" cy="677689"/>
            <a:chOff x="7193992" y="5487615"/>
            <a:chExt cx="1266440" cy="677689"/>
          </a:xfrm>
        </p:grpSpPr>
        <p:sp>
          <p:nvSpPr>
            <p:cNvPr id="48" name="TextBox 47"/>
            <p:cNvSpPr txBox="1"/>
            <p:nvPr/>
          </p:nvSpPr>
          <p:spPr>
            <a:xfrm>
              <a:off x="7584093" y="5487615"/>
              <a:ext cx="37228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</a:rPr>
                <a:t>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7193992" y="5733256"/>
              <a:ext cx="1266440" cy="432048"/>
              <a:chOff x="7193992" y="5733256"/>
              <a:chExt cx="978408" cy="288032"/>
            </a:xfrm>
          </p:grpSpPr>
          <p:sp>
            <p:nvSpPr>
              <p:cNvPr id="50" name="Стрелка вправо 49"/>
              <p:cNvSpPr/>
              <p:nvPr/>
            </p:nvSpPr>
            <p:spPr>
              <a:xfrm>
                <a:off x="7193992" y="5733256"/>
                <a:ext cx="978408" cy="288032"/>
              </a:xfrm>
              <a:prstGeom prst="rightArrow">
                <a:avLst>
                  <a:gd name="adj1" fmla="val 0"/>
                  <a:gd name="adj2" fmla="val 0"/>
                </a:avLst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7193992" y="5733256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237" y="2540536"/>
            <a:ext cx="1788989" cy="245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Группа 28"/>
          <p:cNvGrpSpPr/>
          <p:nvPr/>
        </p:nvGrpSpPr>
        <p:grpSpPr>
          <a:xfrm>
            <a:off x="4171157" y="4404413"/>
            <a:ext cx="1266440" cy="677689"/>
            <a:chOff x="7193992" y="5487615"/>
            <a:chExt cx="1266440" cy="677689"/>
          </a:xfrm>
        </p:grpSpPr>
        <p:sp>
          <p:nvSpPr>
            <p:cNvPr id="32" name="TextBox 31"/>
            <p:cNvSpPr txBox="1"/>
            <p:nvPr/>
          </p:nvSpPr>
          <p:spPr>
            <a:xfrm>
              <a:off x="7584093" y="5487615"/>
              <a:ext cx="37228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</a:rPr>
                <a:t>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7193992" y="5733256"/>
              <a:ext cx="1266440" cy="432048"/>
              <a:chOff x="7193992" y="5733256"/>
              <a:chExt cx="978408" cy="288032"/>
            </a:xfrm>
          </p:grpSpPr>
          <p:sp>
            <p:nvSpPr>
              <p:cNvPr id="34" name="Стрелка вправо 33"/>
              <p:cNvSpPr/>
              <p:nvPr/>
            </p:nvSpPr>
            <p:spPr>
              <a:xfrm>
                <a:off x="7193992" y="5733256"/>
                <a:ext cx="978408" cy="288032"/>
              </a:xfrm>
              <a:prstGeom prst="rightArrow">
                <a:avLst>
                  <a:gd name="adj1" fmla="val 0"/>
                  <a:gd name="adj2" fmla="val 0"/>
                </a:avLst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7193992" y="5733256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Прямоугольник 1"/>
          <p:cNvSpPr/>
          <p:nvPr/>
        </p:nvSpPr>
        <p:spPr>
          <a:xfrm>
            <a:off x="6040469" y="3396300"/>
            <a:ext cx="2879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ЕДИНИЧНЫЙ ОТРЕЗОК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7504" y="332656"/>
            <a:ext cx="90730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Построение числового отрезка.</a:t>
            </a:r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 прямой ставим точку, под ней цифру 1. Отложим от этой точки единичный отрезок и ставим вторую точку, под ней цифру 2, от этой точки отложим единичный отрезок и ставим третью точку, под ней цифру 3 и т.д.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8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14636 0.0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023 L 0.13854 0.0004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Прямая соединительная линия 52"/>
          <p:cNvCxnSpPr/>
          <p:nvPr/>
        </p:nvCxnSpPr>
        <p:spPr>
          <a:xfrm rot="5400000">
            <a:off x="1365972" y="447129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937211" y="44708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8427" y="620688"/>
            <a:ext cx="919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 по рисунку, как Вова искал значения выражений. Какие числа он нашёл?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350732" y="2234463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921971" y="2234066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195174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536678" y="2230496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23009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19517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937" y="2416305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24608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24608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24608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8675629">
            <a:off x="995642" y="1816895"/>
            <a:ext cx="2537141" cy="2381528"/>
          </a:xfrm>
          <a:prstGeom prst="arc">
            <a:avLst>
              <a:gd name="adj1" fmla="val 16785095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475656" y="2123736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3033544" y="212373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000232" y="126876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5298" y="2924944"/>
            <a:ext cx="1522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35497" y="3105773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- 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42910" y="445706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536678" y="449238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107917" y="449198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7715272" y="4457062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7382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5889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581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3052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Дуга 34"/>
          <p:cNvSpPr/>
          <p:nvPr/>
        </p:nvSpPr>
        <p:spPr>
          <a:xfrm rot="2423217" flipH="1">
            <a:off x="1225188" y="4061430"/>
            <a:ext cx="2328779" cy="2185946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000232" y="356743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8660" y="5410820"/>
            <a:ext cx="120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2589" y="5405154"/>
            <a:ext cx="57150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78662" y="54051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>
          <a:xfrm>
            <a:off x="1475656" y="4401835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3047781" y="440348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6018874" y="5949280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- 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2" grpId="0" animBg="1"/>
      <p:bldP spid="38" grpId="0" animBg="1"/>
      <p:bldP spid="57" grpId="0"/>
      <p:bldP spid="58" grpId="0"/>
      <p:bldP spid="60" grpId="0"/>
      <p:bldP spid="62" grpId="0"/>
      <p:bldP spid="35" grpId="0" animBg="1"/>
      <p:bldP spid="43" grpId="0"/>
      <p:bldP spid="44" grpId="0"/>
      <p:bldP spid="49" grpId="0"/>
      <p:bldP spid="51" grpId="0" animBg="1"/>
      <p:bldP spid="52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/>
          <p:nvPr/>
        </p:nvCxnSpPr>
        <p:spPr>
          <a:xfrm rot="5400000">
            <a:off x="3010410" y="2167038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581649" y="216664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76540" y="2131716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27036" y="2167038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41547" y="216664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48902" y="21317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45026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158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26352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794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4939" y="620688"/>
            <a:ext cx="8945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вместе с ребятами сложение и вычитание. Какие равенства у них получились?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18675629">
            <a:off x="2667068" y="1816895"/>
            <a:ext cx="2537141" cy="2381528"/>
          </a:xfrm>
          <a:prstGeom prst="arc">
            <a:avLst>
              <a:gd name="adj1" fmla="val 16785095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3131842" y="2108496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4689730" y="210849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656418" y="138315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298" y="2924944"/>
            <a:ext cx="1522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5497" y="3105773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- 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1365972" y="447129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937211" y="44708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2910" y="445706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536678" y="449238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107917" y="449198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7715272" y="4457062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37382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5889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1581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3052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Дуга 53"/>
          <p:cNvSpPr/>
          <p:nvPr/>
        </p:nvSpPr>
        <p:spPr>
          <a:xfrm rot="2423217" flipH="1">
            <a:off x="2842458" y="4061430"/>
            <a:ext cx="2328779" cy="2185946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617502" y="356743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8660" y="5410820"/>
            <a:ext cx="120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52589" y="5405154"/>
            <a:ext cx="57150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78662" y="54051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3077686" y="4401835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4649811" y="440348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018874" y="5949280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- 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/>
      <p:bldP spid="32" grpId="0"/>
      <p:bldP spid="34" grpId="0"/>
      <p:bldP spid="35" grpId="0"/>
      <p:bldP spid="54" grpId="0" animBg="1"/>
      <p:bldP spid="55" grpId="0"/>
      <p:bldP spid="56" grpId="0"/>
      <p:bldP spid="62" grpId="0"/>
      <p:bldP spid="63" grpId="0" animBg="1"/>
      <p:bldP spid="64" grpId="0" animBg="1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/>
          <p:nvPr/>
        </p:nvCxnSpPr>
        <p:spPr>
          <a:xfrm rot="5400000">
            <a:off x="3010410" y="2167038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581649" y="216664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76540" y="2131716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27036" y="2167038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41547" y="216664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48902" y="21317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45026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158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26352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794" y="231926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4939" y="620688"/>
            <a:ext cx="8945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 вместе с ребятами сложение и вычитание. Какие равенства у них получились?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18675629">
            <a:off x="4262292" y="1816895"/>
            <a:ext cx="2537141" cy="2381528"/>
          </a:xfrm>
          <a:prstGeom prst="arc">
            <a:avLst>
              <a:gd name="adj1" fmla="val 16785095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4727066" y="2108496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284954" y="210849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251642" y="138315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298" y="2924944"/>
            <a:ext cx="1522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29249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5497" y="3105773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- 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1365972" y="447129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937211" y="44708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2910" y="445706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536678" y="449238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107917" y="449198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7715272" y="4457062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37382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58890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1581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30526" y="47971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Дуга 53"/>
          <p:cNvSpPr/>
          <p:nvPr/>
        </p:nvSpPr>
        <p:spPr>
          <a:xfrm rot="2423217" flipH="1">
            <a:off x="4404811" y="4061430"/>
            <a:ext cx="2328779" cy="2185946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179855" y="356743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8660" y="5410820"/>
            <a:ext cx="120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52589" y="5405154"/>
            <a:ext cx="57150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78662" y="54051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4640039" y="4401835"/>
            <a:ext cx="114112" cy="114112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6212164" y="440348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018874" y="5949280"/>
            <a:ext cx="25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- 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0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/>
      <p:bldP spid="32" grpId="0"/>
      <p:bldP spid="34" grpId="0"/>
      <p:bldP spid="35" grpId="0"/>
      <p:bldP spid="54" grpId="0" animBg="1"/>
      <p:bldP spid="55" grpId="0"/>
      <p:bldP spid="56" grpId="0"/>
      <p:bldP spid="62" grpId="0"/>
      <p:bldP spid="63" grpId="0" animBg="1"/>
      <p:bldP spid="64" grpId="0" animBg="1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8132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ты можешь рассказать о фигуре на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1767" y="2556354"/>
            <a:ext cx="1785950" cy="214314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27585" y="1484784"/>
            <a:ext cx="2847996" cy="295276"/>
          </a:xfrm>
          <a:prstGeom prst="line">
            <a:avLst/>
          </a:prstGeom>
          <a:ln w="5715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399221" y="2199164"/>
            <a:ext cx="2000264" cy="57150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041899" y="3485048"/>
            <a:ext cx="2071702" cy="7143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2637" y="5085184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четырёхугольник.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663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26. Числовой отрезок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9726" y="1355612"/>
            <a:ext cx="395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замкнутая ломаная.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860083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назвать эту фигуру?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1119</TotalTime>
  <Words>590</Words>
  <Application>Microsoft Office PowerPoint</Application>
  <PresentationFormat>Экран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101</cp:revision>
  <dcterms:created xsi:type="dcterms:W3CDTF">2010-10-26T14:31:01Z</dcterms:created>
  <dcterms:modified xsi:type="dcterms:W3CDTF">2012-10-14T00:50:15Z</dcterms:modified>
</cp:coreProperties>
</file>