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DC1A14-3FC5-44CB-999D-77B90CFACC49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EA891C-B85C-41EC-9A22-392E3CC4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642918"/>
            <a:ext cx="252887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643314"/>
            <a:ext cx="255745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2237800" cy="2228849"/>
          </a:xfrm>
          <a:prstGeom prst="rect">
            <a:avLst/>
          </a:prstGeom>
        </p:spPr>
      </p:pic>
      <p:pic>
        <p:nvPicPr>
          <p:cNvPr id="5" name="Рисунок 4" descr="7701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28604"/>
            <a:ext cx="1914528" cy="2862956"/>
          </a:xfrm>
          <a:prstGeom prst="rect">
            <a:avLst/>
          </a:prstGeom>
        </p:spPr>
      </p:pic>
      <p:pic>
        <p:nvPicPr>
          <p:cNvPr id="6" name="Рисунок 5" descr="27230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14884"/>
            <a:ext cx="2500330" cy="2000263"/>
          </a:xfrm>
          <a:prstGeom prst="rect">
            <a:avLst/>
          </a:prstGeom>
        </p:spPr>
      </p:pic>
      <p:pic>
        <p:nvPicPr>
          <p:cNvPr id="9" name="Рисунок 8" descr="1308092878_764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857628"/>
            <a:ext cx="2809863" cy="2107397"/>
          </a:xfrm>
          <a:prstGeom prst="rect">
            <a:avLst/>
          </a:prstGeom>
        </p:spPr>
      </p:pic>
      <p:pic>
        <p:nvPicPr>
          <p:cNvPr id="10" name="Рисунок 9" descr="1211162047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571744"/>
            <a:ext cx="2130756" cy="2052628"/>
          </a:xfrm>
          <a:prstGeom prst="rect">
            <a:avLst/>
          </a:prstGeom>
        </p:spPr>
      </p:pic>
      <p:pic>
        <p:nvPicPr>
          <p:cNvPr id="11" name="Рисунок 10" descr="----DS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357166"/>
            <a:ext cx="2005013" cy="2963074"/>
          </a:xfrm>
          <a:prstGeom prst="rect">
            <a:avLst/>
          </a:prstGeom>
        </p:spPr>
      </p:pic>
      <p:pic>
        <p:nvPicPr>
          <p:cNvPr id="12" name="Рисунок 11" descr="elephants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3714752"/>
            <a:ext cx="3167053" cy="2375289"/>
          </a:xfrm>
          <a:prstGeom prst="rect">
            <a:avLst/>
          </a:prstGeom>
        </p:spPr>
      </p:pic>
      <p:pic>
        <p:nvPicPr>
          <p:cNvPr id="13" name="Рисунок 12" descr="Lion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428604"/>
            <a:ext cx="1907109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4357718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У меня все получилось.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Я испытывал затруднения.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Мне было очень сложно.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4565_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928802"/>
            <a:ext cx="3514749" cy="2928958"/>
          </a:xfrm>
          <a:prstGeom prst="rect">
            <a:avLst/>
          </a:prstGeom>
        </p:spPr>
      </p:pic>
      <p:pic>
        <p:nvPicPr>
          <p:cNvPr id="4" name="Содержимое 3" descr="831758b003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353" y="0"/>
            <a:ext cx="2693234" cy="2244960"/>
          </a:xfrm>
          <a:prstGeom prst="rect">
            <a:avLst/>
          </a:prstGeom>
        </p:spPr>
      </p:pic>
      <p:pic>
        <p:nvPicPr>
          <p:cNvPr id="7" name="Рисунок 6" descr="-_1_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286256"/>
            <a:ext cx="2205043" cy="221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3328982" cy="557216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        </a:t>
            </a:r>
            <a:r>
              <a:rPr lang="ru-RU" sz="3200" b="1" u="sng" dirty="0" smtClean="0"/>
              <a:t>ПТИЦЫ</a:t>
            </a:r>
          </a:p>
          <a:p>
            <a:pPr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dirty="0" smtClean="0"/>
              <a:t>сова</a:t>
            </a:r>
          </a:p>
          <a:p>
            <a:pPr algn="ctr">
              <a:buNone/>
            </a:pPr>
            <a:r>
              <a:rPr lang="ru-RU" sz="3200" dirty="0" smtClean="0"/>
              <a:t>попугай</a:t>
            </a:r>
          </a:p>
          <a:p>
            <a:pPr algn="ctr">
              <a:buNone/>
            </a:pPr>
            <a:r>
              <a:rPr lang="ru-RU" sz="3200" dirty="0" smtClean="0"/>
              <a:t>дятел</a:t>
            </a:r>
          </a:p>
          <a:p>
            <a:pPr algn="ctr">
              <a:buNone/>
            </a:pPr>
            <a:r>
              <a:rPr lang="ru-RU" sz="3200" dirty="0" smtClean="0"/>
              <a:t>снегирь</a:t>
            </a: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785794"/>
            <a:ext cx="3328982" cy="55721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200" dirty="0" smtClean="0"/>
              <a:t>слон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панда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200" dirty="0" smtClean="0"/>
              <a:t>лев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200" dirty="0" smtClean="0"/>
              <a:t>тигр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66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929066"/>
            <a:ext cx="3357586" cy="247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3786214" cy="557216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сова </a:t>
            </a:r>
            <a:r>
              <a:rPr lang="ru-RU" sz="2800" dirty="0" smtClean="0"/>
              <a:t>–</a:t>
            </a:r>
            <a:r>
              <a:rPr lang="ru-RU" sz="3600" dirty="0" smtClean="0"/>
              <a:t> </a:t>
            </a:r>
            <a:r>
              <a:rPr lang="ru-RU" sz="2800" dirty="0" smtClean="0"/>
              <a:t>2 слога</a:t>
            </a:r>
            <a:endParaRPr lang="ru-RU" sz="3600" dirty="0" smtClean="0"/>
          </a:p>
          <a:p>
            <a:pPr>
              <a:buNone/>
            </a:pPr>
            <a:r>
              <a:rPr lang="ru-RU" sz="3600" b="1" i="1" u="sng" dirty="0" smtClean="0"/>
              <a:t>Попугай</a:t>
            </a:r>
            <a:r>
              <a:rPr lang="ru-RU" sz="2800" b="1" i="1" u="sng" dirty="0" smtClean="0"/>
              <a:t> </a:t>
            </a:r>
            <a:r>
              <a:rPr lang="ru-RU" sz="2800" dirty="0" smtClean="0"/>
              <a:t>– 3 слога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дятел </a:t>
            </a:r>
            <a:r>
              <a:rPr lang="ru-RU" sz="2800" dirty="0" smtClean="0"/>
              <a:t>– 2 слога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снегирь </a:t>
            </a:r>
            <a:r>
              <a:rPr lang="ru-RU" sz="2800" dirty="0" smtClean="0"/>
              <a:t>– 2 слога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785794"/>
            <a:ext cx="3328982" cy="55721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600" b="1" dirty="0"/>
              <a:t>с</a:t>
            </a:r>
            <a:r>
              <a:rPr lang="ru-RU" sz="3600" b="1" dirty="0" smtClean="0"/>
              <a:t>лон </a:t>
            </a:r>
            <a:r>
              <a:rPr lang="ru-RU" sz="2800" dirty="0" smtClean="0"/>
              <a:t>– 1 слог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600" b="1" i="1" u="sng" dirty="0"/>
              <a:t>п</a:t>
            </a:r>
            <a:r>
              <a:rPr kumimoji="0" lang="ru-RU" sz="36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анда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слога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600" b="1" dirty="0"/>
              <a:t>л</a:t>
            </a:r>
            <a:r>
              <a:rPr lang="ru-RU" sz="3600" b="1" dirty="0" smtClean="0"/>
              <a:t>ев </a:t>
            </a:r>
            <a:r>
              <a:rPr lang="ru-RU" sz="2800" dirty="0" smtClean="0"/>
              <a:t>–</a:t>
            </a:r>
            <a:r>
              <a:rPr lang="ru-RU" sz="3600" dirty="0" smtClean="0"/>
              <a:t> </a:t>
            </a:r>
            <a:r>
              <a:rPr lang="ru-RU" sz="2800" dirty="0" smtClean="0"/>
              <a:t>1 слог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3600" b="1" dirty="0"/>
              <a:t>т</a:t>
            </a:r>
            <a:r>
              <a:rPr lang="ru-RU" sz="3600" b="1" dirty="0" smtClean="0"/>
              <a:t>игр </a:t>
            </a:r>
            <a:r>
              <a:rPr lang="ru-RU" sz="2800" dirty="0" smtClean="0"/>
              <a:t>– 1 слог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a_ed8d7f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00438"/>
            <a:ext cx="1785950" cy="2643206"/>
          </a:xfrm>
          <a:prstGeom prst="rect">
            <a:avLst/>
          </a:prstGeom>
        </p:spPr>
      </p:pic>
      <p:pic>
        <p:nvPicPr>
          <p:cNvPr id="7" name="Рисунок 6" descr="fisher-price-myagkaya-igrushka-panda-iz-multfilma-kung-fu-panda-1542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2666997" cy="2666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_ed8d7f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6" y="214290"/>
            <a:ext cx="1905000" cy="2819400"/>
          </a:xfrm>
          <a:prstGeom prst="rect">
            <a:avLst/>
          </a:prstGeom>
        </p:spPr>
      </p:pic>
      <p:pic>
        <p:nvPicPr>
          <p:cNvPr id="5" name="Рисунок 4" descr="fisher-price-myagkaya-igrushka-panda-iz-multfilma-kung-fu-panda-1542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714752"/>
            <a:ext cx="2571768" cy="27384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857232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/>
              <a:t>п</a:t>
            </a:r>
            <a:r>
              <a:rPr lang="ru-RU" sz="4400" b="1" i="1" u="sng" dirty="0" smtClean="0"/>
              <a:t>опугай</a:t>
            </a:r>
            <a:r>
              <a:rPr lang="ru-RU" sz="6000" b="1" i="1" dirty="0" smtClean="0"/>
              <a:t> </a:t>
            </a:r>
            <a:r>
              <a:rPr lang="ru-RU" sz="3200" dirty="0" smtClean="0"/>
              <a:t>–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429132"/>
            <a:ext cx="2007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/>
              <a:t>панда</a:t>
            </a:r>
            <a:r>
              <a:rPr lang="ru-RU" sz="1400" b="1" i="1" u="sng" dirty="0" smtClean="0"/>
              <a:t> </a:t>
            </a:r>
            <a:r>
              <a:rPr lang="ru-RU" sz="4400" dirty="0" smtClean="0"/>
              <a:t>–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928670"/>
            <a:ext cx="1071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[</a:t>
            </a:r>
            <a:r>
              <a:rPr lang="ru-RU" sz="5400" b="1" dirty="0" err="1"/>
              <a:t>п</a:t>
            </a:r>
            <a:r>
              <a:rPr lang="ru-RU" sz="5400" dirty="0" smtClean="0"/>
              <a:t>]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4357694"/>
            <a:ext cx="994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[</a:t>
            </a:r>
            <a:r>
              <a:rPr lang="ru-RU" sz="5400" b="1" dirty="0" err="1" smtClean="0"/>
              <a:t>п</a:t>
            </a:r>
            <a:r>
              <a:rPr lang="ru-RU" sz="5400" dirty="0" smtClean="0"/>
              <a:t>]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41980-3d----n---nz----n--n------n--n-noe-n-------n--n--n-----n--n--n---noe-n------------n------n-n----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7464" y="0"/>
            <a:ext cx="2306536" cy="29289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ЦЕЛИ:</a:t>
            </a:r>
          </a:p>
          <a:p>
            <a:pPr>
              <a:buNone/>
            </a:pPr>
            <a:endParaRPr lang="ru-RU" sz="5400" b="1" dirty="0" smtClean="0">
              <a:solidFill>
                <a:srgbClr val="170BB5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170BB5"/>
                </a:solidFill>
              </a:rPr>
              <a:t>Познакомиться…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70BB5"/>
                </a:solidFill>
              </a:rPr>
              <a:t>Учиться отличать…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70BB5"/>
                </a:solidFill>
              </a:rPr>
              <a:t>Учиться читать…</a:t>
            </a:r>
            <a:endParaRPr lang="ru-RU" sz="5400" b="1" dirty="0">
              <a:solidFill>
                <a:srgbClr val="170B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786610" cy="58912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ЦЕЛИ:</a:t>
            </a:r>
          </a:p>
          <a:p>
            <a:pPr>
              <a:buNone/>
            </a:pPr>
            <a:endParaRPr lang="ru-RU" sz="2200" b="1" dirty="0" smtClean="0">
              <a:solidFill>
                <a:srgbClr val="170BB5"/>
              </a:solidFill>
            </a:endParaRPr>
          </a:p>
          <a:p>
            <a:pPr>
              <a:buNone/>
            </a:pPr>
            <a:r>
              <a:rPr lang="ru-RU" sz="4400" b="1" u="sng" dirty="0" smtClean="0">
                <a:solidFill>
                  <a:srgbClr val="170BB5"/>
                </a:solidFill>
              </a:rPr>
              <a:t>Познакомиться</a:t>
            </a:r>
            <a:r>
              <a:rPr lang="ru-RU" sz="4400" b="1" dirty="0" smtClean="0">
                <a:solidFill>
                  <a:srgbClr val="170BB5"/>
                </a:solidFill>
              </a:rPr>
              <a:t> </a:t>
            </a:r>
            <a:r>
              <a:rPr lang="ru-RU" sz="4400" dirty="0" smtClean="0"/>
              <a:t>со звуками  [</a:t>
            </a:r>
            <a:r>
              <a:rPr lang="ru-RU" sz="4400" dirty="0" err="1" smtClean="0"/>
              <a:t>п</a:t>
            </a:r>
            <a:r>
              <a:rPr lang="ru-RU" sz="4400" dirty="0" smtClean="0"/>
              <a:t>], [</a:t>
            </a:r>
            <a:r>
              <a:rPr lang="ru-RU" sz="4400" dirty="0" err="1" smtClean="0"/>
              <a:t>пʼ</a:t>
            </a:r>
            <a:r>
              <a:rPr lang="ru-RU" sz="4400" dirty="0" smtClean="0"/>
              <a:t>]  и буквой, которая их обозначает</a:t>
            </a:r>
            <a:endParaRPr lang="ru-RU" sz="4400" b="1" dirty="0" smtClean="0">
              <a:solidFill>
                <a:srgbClr val="170BB5"/>
              </a:solidFill>
            </a:endParaRPr>
          </a:p>
          <a:p>
            <a:pPr>
              <a:buNone/>
            </a:pPr>
            <a:r>
              <a:rPr lang="ru-RU" sz="4400" b="1" u="sng" dirty="0" smtClean="0">
                <a:solidFill>
                  <a:srgbClr val="170BB5"/>
                </a:solidFill>
              </a:rPr>
              <a:t>Учиться отличать</a:t>
            </a:r>
            <a:r>
              <a:rPr lang="ru-RU" sz="4400" b="1" dirty="0" smtClean="0">
                <a:solidFill>
                  <a:srgbClr val="170BB5"/>
                </a:solidFill>
              </a:rPr>
              <a:t> </a:t>
            </a:r>
            <a:r>
              <a:rPr lang="ru-RU" sz="4400" dirty="0" err="1" smtClean="0"/>
              <a:t>отличать</a:t>
            </a:r>
            <a:r>
              <a:rPr lang="ru-RU" sz="4400" dirty="0" smtClean="0"/>
              <a:t> звуки  [</a:t>
            </a:r>
            <a:r>
              <a:rPr lang="ru-RU" sz="4400" dirty="0" err="1" smtClean="0"/>
              <a:t>п</a:t>
            </a:r>
            <a:r>
              <a:rPr lang="ru-RU" sz="4400" dirty="0" smtClean="0"/>
              <a:t>], [</a:t>
            </a:r>
            <a:r>
              <a:rPr lang="ru-RU" sz="4400" dirty="0" err="1" smtClean="0"/>
              <a:t>пʼ</a:t>
            </a:r>
            <a:r>
              <a:rPr lang="ru-RU" sz="4400" dirty="0" smtClean="0"/>
              <a:t>] от других звуков</a:t>
            </a:r>
            <a:endParaRPr lang="ru-RU" sz="4400" b="1" dirty="0" smtClean="0">
              <a:solidFill>
                <a:srgbClr val="170BB5"/>
              </a:solidFill>
            </a:endParaRPr>
          </a:p>
          <a:p>
            <a:pPr>
              <a:buNone/>
            </a:pPr>
            <a:r>
              <a:rPr lang="ru-RU" sz="4400" b="1" u="sng" dirty="0" smtClean="0">
                <a:solidFill>
                  <a:srgbClr val="170BB5"/>
                </a:solidFill>
              </a:rPr>
              <a:t>Учиться читать</a:t>
            </a:r>
            <a:r>
              <a:rPr lang="ru-RU" sz="4400" dirty="0" smtClean="0"/>
              <a:t> слоги и слова с новой буквой</a:t>
            </a:r>
            <a:endParaRPr lang="ru-RU" sz="4400" b="1" dirty="0">
              <a:solidFill>
                <a:srgbClr val="170BB5"/>
              </a:solidFill>
            </a:endParaRPr>
          </a:p>
        </p:txBody>
      </p:sp>
      <p:pic>
        <p:nvPicPr>
          <p:cNvPr id="4" name="Рисунок 3" descr="10808544-3d-n-------n-n----n---n----n--n---noe-n---------3d-----n-------------n------n-----n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645" y="1714488"/>
            <a:ext cx="2419355" cy="361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6530" cy="5819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Перепел</a:t>
            </a:r>
            <a:r>
              <a:rPr lang="ru-RU" sz="4000" dirty="0" smtClean="0"/>
              <a:t> – полевая птица, родственная куропатке.</a:t>
            </a:r>
            <a:endParaRPr lang="ru-RU" sz="4000" dirty="0"/>
          </a:p>
        </p:txBody>
      </p:sp>
      <p:pic>
        <p:nvPicPr>
          <p:cNvPr id="4" name="Рисунок 3" descr="m_02-07-2009_0839__dsc6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69" y="2000241"/>
            <a:ext cx="5502329" cy="441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3a7394ee3de37d9b1d3290673d8f86f_ad954727fc398910aa466a9c86f74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000500"/>
            <a:ext cx="2381250" cy="2857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6072230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err="1" smtClean="0"/>
              <a:t>пе-тру-шка</a:t>
            </a:r>
            <a:r>
              <a:rPr lang="ru-RU" sz="6000" b="1" dirty="0" smtClean="0"/>
              <a:t>   </a:t>
            </a:r>
            <a:r>
              <a:rPr lang="ru-RU" sz="6000" b="1" dirty="0" err="1" smtClean="0"/>
              <a:t>[</a:t>
            </a:r>
            <a:r>
              <a:rPr lang="ru-RU" sz="6000" b="1" dirty="0" err="1" smtClean="0"/>
              <a:t>пʼ</a:t>
            </a:r>
            <a:r>
              <a:rPr lang="ru-RU" sz="6000" b="1" dirty="0" smtClean="0"/>
              <a:t>]</a:t>
            </a:r>
          </a:p>
          <a:p>
            <a:pPr>
              <a:buNone/>
            </a:pPr>
            <a:r>
              <a:rPr lang="ru-RU" sz="6000" b="1" dirty="0" err="1" smtClean="0"/>
              <a:t>пе-нал</a:t>
            </a:r>
            <a:r>
              <a:rPr lang="ru-RU" sz="6000" b="1" dirty="0" smtClean="0"/>
              <a:t>             </a:t>
            </a:r>
            <a:r>
              <a:rPr lang="ru-RU" sz="6000" b="1" dirty="0" err="1" smtClean="0"/>
              <a:t>[пʼ</a:t>
            </a:r>
            <a:r>
              <a:rPr lang="ru-RU" sz="6000" b="1" dirty="0" smtClean="0"/>
              <a:t>]</a:t>
            </a:r>
          </a:p>
          <a:p>
            <a:pPr>
              <a:buNone/>
            </a:pPr>
            <a:r>
              <a:rPr lang="ru-RU" sz="6000" b="1" dirty="0" err="1" smtClean="0"/>
              <a:t>пор-тфель</a:t>
            </a:r>
            <a:r>
              <a:rPr lang="ru-RU" sz="6000" b="1" dirty="0" smtClean="0"/>
              <a:t>     [</a:t>
            </a:r>
            <a:r>
              <a:rPr lang="ru-RU" sz="6000" b="1" dirty="0" err="1" smtClean="0"/>
              <a:t>п</a:t>
            </a:r>
            <a:r>
              <a:rPr lang="ru-RU" sz="6000" b="1" dirty="0" smtClean="0"/>
              <a:t>]</a:t>
            </a:r>
          </a:p>
          <a:p>
            <a:pPr>
              <a:buNone/>
            </a:pPr>
            <a:r>
              <a:rPr lang="ru-RU" sz="6000" b="1" dirty="0" err="1" smtClean="0"/>
              <a:t>пин-гвин</a:t>
            </a:r>
            <a:r>
              <a:rPr lang="ru-RU" sz="6000" b="1" dirty="0" smtClean="0"/>
              <a:t>        </a:t>
            </a:r>
            <a:r>
              <a:rPr lang="ru-RU" sz="6000" b="1" dirty="0" err="1" smtClean="0"/>
              <a:t>[</a:t>
            </a:r>
            <a:r>
              <a:rPr lang="ru-RU" sz="6000" b="1" dirty="0" err="1" smtClean="0"/>
              <a:t>пʼ</a:t>
            </a:r>
            <a:r>
              <a:rPr lang="ru-RU" sz="6000" b="1" dirty="0" smtClean="0"/>
              <a:t>]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        </a:t>
            </a:r>
            <a:r>
              <a:rPr lang="ru-RU" sz="4400" b="1" u="sng" dirty="0" smtClean="0"/>
              <a:t>Петя </a:t>
            </a:r>
            <a:r>
              <a:rPr lang="ru-RU" sz="4400" b="1" u="sng" dirty="0" err="1" smtClean="0"/>
              <a:t>Ошибкин</a:t>
            </a:r>
            <a:endParaRPr lang="ru-RU" sz="4400" b="1" u="sng" dirty="0" smtClean="0"/>
          </a:p>
          <a:p>
            <a:pPr>
              <a:buNone/>
            </a:pPr>
            <a:r>
              <a:rPr lang="ru-RU" sz="4400" b="1" dirty="0" err="1" smtClean="0"/>
              <a:t>пу</a:t>
            </a:r>
            <a:r>
              <a:rPr lang="ru-RU" sz="4400" b="1" dirty="0" err="1" smtClean="0">
                <a:latin typeface="Times New Roman"/>
                <a:cs typeface="Times New Roman"/>
              </a:rPr>
              <a:t>́</a:t>
            </a:r>
            <a:r>
              <a:rPr lang="ru-RU" sz="4400" b="1" dirty="0" err="1" smtClean="0"/>
              <a:t>ля</a:t>
            </a:r>
            <a:r>
              <a:rPr lang="ru-RU" sz="4400" b="1" dirty="0" smtClean="0"/>
              <a:t> - [</a:t>
            </a:r>
            <a:r>
              <a:rPr lang="ru-RU" sz="4400" b="1" dirty="0" err="1" smtClean="0"/>
              <a:t>п</a:t>
            </a:r>
            <a:r>
              <a:rPr lang="ru-RU" sz="4400" b="1" dirty="0" smtClean="0"/>
              <a:t> у</a:t>
            </a:r>
            <a:r>
              <a:rPr lang="ru-RU" sz="4400" b="1" dirty="0" smtClean="0">
                <a:latin typeface="Times New Roman"/>
                <a:cs typeface="Times New Roman"/>
              </a:rPr>
              <a:t>́</a:t>
            </a:r>
            <a:r>
              <a:rPr lang="ru-RU" sz="4400" b="1" dirty="0" smtClean="0"/>
              <a:t> л </a:t>
            </a:r>
            <a:r>
              <a:rPr lang="ru-RU" sz="4400" b="1" dirty="0" err="1" smtClean="0"/>
              <a:t>й</a:t>
            </a:r>
            <a:r>
              <a:rPr lang="ru-RU" sz="4400" b="1" dirty="0" smtClean="0">
                <a:latin typeface="Times New Roman"/>
                <a:cs typeface="Times New Roman"/>
              </a:rPr>
              <a:t>ʹ</a:t>
            </a:r>
            <a:r>
              <a:rPr lang="ru-RU" sz="4400" b="1" dirty="0" smtClean="0"/>
              <a:t> а]- 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err="1" smtClean="0"/>
              <a:t>О</a:t>
            </a:r>
            <a:r>
              <a:rPr lang="ru-RU" sz="4400" b="1" dirty="0" err="1" smtClean="0">
                <a:latin typeface="Times New Roman"/>
                <a:cs typeface="Times New Roman"/>
              </a:rPr>
              <a:t>́</a:t>
            </a:r>
            <a:r>
              <a:rPr lang="ru-RU" sz="4400" b="1" dirty="0" err="1" smtClean="0"/>
              <a:t>льга</a:t>
            </a:r>
            <a:r>
              <a:rPr lang="ru-RU" sz="4400" b="1" dirty="0" smtClean="0"/>
              <a:t> - [о л</a:t>
            </a:r>
            <a:r>
              <a:rPr lang="ru-RU" sz="4400" b="1" dirty="0" smtClean="0">
                <a:latin typeface="Times New Roman"/>
                <a:cs typeface="Times New Roman"/>
              </a:rPr>
              <a:t>́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ь</a:t>
            </a:r>
            <a:r>
              <a:rPr lang="ru-RU" sz="4400" b="1" dirty="0" smtClean="0"/>
              <a:t> г а</a:t>
            </a:r>
            <a:r>
              <a:rPr lang="ru-RU" sz="4400" b="1" dirty="0" smtClean="0">
                <a:latin typeface="Times New Roman"/>
                <a:cs typeface="Times New Roman"/>
              </a:rPr>
              <a:t>]-   ́</a:t>
            </a:r>
            <a:endParaRPr lang="ru-RU" sz="4400" b="1" dirty="0"/>
          </a:p>
        </p:txBody>
      </p:sp>
      <p:sp>
        <p:nvSpPr>
          <p:cNvPr id="8" name="Дуга 7"/>
          <p:cNvSpPr/>
          <p:nvPr/>
        </p:nvSpPr>
        <p:spPr>
          <a:xfrm rot="8120044">
            <a:off x="2124436" y="1299611"/>
            <a:ext cx="757132" cy="758316"/>
          </a:xfrm>
          <a:prstGeom prst="arc">
            <a:avLst>
              <a:gd name="adj1" fmla="val 14778143"/>
              <a:gd name="adj2" fmla="val 10089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8120044">
            <a:off x="1502486" y="1270347"/>
            <a:ext cx="656695" cy="833780"/>
          </a:xfrm>
          <a:prstGeom prst="arc">
            <a:avLst>
              <a:gd name="adj1" fmla="val 14253120"/>
              <a:gd name="adj2" fmla="val 10089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500174"/>
            <a:ext cx="35719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6512" y="1428736"/>
            <a:ext cx="428628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1500174"/>
            <a:ext cx="35719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500174"/>
            <a:ext cx="35719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•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7643834" y="1428736"/>
            <a:ext cx="428628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20044">
            <a:off x="2443198" y="2728370"/>
            <a:ext cx="757132" cy="758316"/>
          </a:xfrm>
          <a:prstGeom prst="arc">
            <a:avLst>
              <a:gd name="adj1" fmla="val 15141072"/>
              <a:gd name="adj2" fmla="val 10089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20044">
            <a:off x="1700576" y="2811411"/>
            <a:ext cx="780608" cy="735112"/>
          </a:xfrm>
          <a:prstGeom prst="arc">
            <a:avLst>
              <a:gd name="adj1" fmla="val 14253120"/>
              <a:gd name="adj2" fmla="val 22099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29520" y="2857496"/>
            <a:ext cx="428628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00760" y="2928934"/>
            <a:ext cx="428628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928934"/>
            <a:ext cx="35719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2928934"/>
            <a:ext cx="35719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•</a:t>
            </a:r>
            <a:endParaRPr lang="ru-RU" dirty="0"/>
          </a:p>
        </p:txBody>
      </p:sp>
      <p:pic>
        <p:nvPicPr>
          <p:cNvPr id="24" name="Рисунок 23" descr="clp235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620755"/>
            <a:ext cx="2643206" cy="278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390</TotalTime>
  <Words>167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35</cp:revision>
  <dcterms:created xsi:type="dcterms:W3CDTF">2013-02-23T09:18:17Z</dcterms:created>
  <dcterms:modified xsi:type="dcterms:W3CDTF">2013-02-23T15:50:50Z</dcterms:modified>
</cp:coreProperties>
</file>