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E97F8-D815-4A49-B09C-E835CD7A1B4B}" type="datetimeFigureOut">
              <a:rPr lang="ru-RU" smtClean="0"/>
              <a:pPr/>
              <a:t>22.02.2013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3CBC0-10F6-41AB-8693-78235E9B3B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E97F8-D815-4A49-B09C-E835CD7A1B4B}" type="datetimeFigureOut">
              <a:rPr lang="ru-RU" smtClean="0"/>
              <a:pPr/>
              <a:t>22.02.2013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3CBC0-10F6-41AB-8693-78235E9B3B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E97F8-D815-4A49-B09C-E835CD7A1B4B}" type="datetimeFigureOut">
              <a:rPr lang="ru-RU" smtClean="0"/>
              <a:pPr/>
              <a:t>22.02.2013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3CBC0-10F6-41AB-8693-78235E9B3B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E97F8-D815-4A49-B09C-E835CD7A1B4B}" type="datetimeFigureOut">
              <a:rPr lang="ru-RU" smtClean="0"/>
              <a:pPr/>
              <a:t>22.02.2013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3CBC0-10F6-41AB-8693-78235E9B3B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E97F8-D815-4A49-B09C-E835CD7A1B4B}" type="datetimeFigureOut">
              <a:rPr lang="ru-RU" smtClean="0"/>
              <a:pPr/>
              <a:t>22.02.2013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3CBC0-10F6-41AB-8693-78235E9B3B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E97F8-D815-4A49-B09C-E835CD7A1B4B}" type="datetimeFigureOut">
              <a:rPr lang="ru-RU" smtClean="0"/>
              <a:pPr/>
              <a:t>22.02.2013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3CBC0-10F6-41AB-8693-78235E9B3B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E97F8-D815-4A49-B09C-E835CD7A1B4B}" type="datetimeFigureOut">
              <a:rPr lang="ru-RU" smtClean="0"/>
              <a:pPr/>
              <a:t>22.02.2013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3CBC0-10F6-41AB-8693-78235E9B3B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E97F8-D815-4A49-B09C-E835CD7A1B4B}" type="datetimeFigureOut">
              <a:rPr lang="ru-RU" smtClean="0"/>
              <a:pPr/>
              <a:t>22.02.2013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3CBC0-10F6-41AB-8693-78235E9B3B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E97F8-D815-4A49-B09C-E835CD7A1B4B}" type="datetimeFigureOut">
              <a:rPr lang="ru-RU" smtClean="0"/>
              <a:pPr/>
              <a:t>22.02.2013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3CBC0-10F6-41AB-8693-78235E9B3B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E97F8-D815-4A49-B09C-E835CD7A1B4B}" type="datetimeFigureOut">
              <a:rPr lang="ru-RU" smtClean="0"/>
              <a:pPr/>
              <a:t>22.02.2013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3CBC0-10F6-41AB-8693-78235E9B3B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E97F8-D815-4A49-B09C-E835CD7A1B4B}" type="datetimeFigureOut">
              <a:rPr lang="ru-RU" smtClean="0"/>
              <a:pPr/>
              <a:t>22.02.2013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3CBC0-10F6-41AB-8693-78235E9B3B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E97F8-D815-4A49-B09C-E835CD7A1B4B}" type="datetimeFigureOut">
              <a:rPr lang="ru-RU" smtClean="0"/>
              <a:pPr/>
              <a:t>22.02.2013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B3CBC0-10F6-41AB-8693-78235E9B3B0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text=%D0%B7%D0%B8%D0%BC%D0%BD%D0%B8%D0%B9%20%D0%BB%D0%B5%D1%81&amp;pos=12&amp;rpt=simage&amp;img_url=http%3A%2F%2Fimg-fotki.yandex.ru%2Fget%2F4101%2Fsvetlanastamikova.21%2F0_31f99_d09a3803_XL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Наша речь,Display Only,A,0,2,29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3528" y="404664"/>
            <a:ext cx="8496944" cy="6048672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с двумя скругленными противолежащими углами 11"/>
          <p:cNvSpPr/>
          <p:nvPr/>
        </p:nvSpPr>
        <p:spPr>
          <a:xfrm>
            <a:off x="611560" y="908720"/>
            <a:ext cx="7848872" cy="2448842"/>
          </a:xfrm>
          <a:prstGeom prst="round2DiagRect">
            <a:avLst/>
          </a:prstGeom>
          <a:solidFill>
            <a:srgbClr val="FFFF00"/>
          </a:solidFill>
          <a:ln cmpd="thickThin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Русский язык. </a:t>
            </a:r>
            <a:r>
              <a:rPr lang="ru-RU" sz="3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 класс</a:t>
            </a:r>
          </a:p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Правописание </a:t>
            </a:r>
            <a:endParaRPr lang="ru-RU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dirty="0" smtClean="0">
                <a:solidFill>
                  <a:schemeClr val="tx2"/>
                </a:solidFill>
              </a:rPr>
              <a:t>Тест 1</a:t>
            </a:r>
            <a:endParaRPr lang="ru-RU" sz="3600" dirty="0">
              <a:solidFill>
                <a:schemeClr val="tx2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57713" y="3419475"/>
            <a:ext cx="28575" cy="1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 rot="20545166">
            <a:off x="2552756" y="5894721"/>
            <a:ext cx="1048026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499992" y="6021288"/>
            <a:ext cx="1440160" cy="2160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6876256" y="5877272"/>
            <a:ext cx="1440160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2" descr="E:\картинки без фона\365690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5357" y="2724642"/>
            <a:ext cx="2505075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6" descr="http://cs304809.userapi.com/u5420888/-14/x_c8cc9d1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3664064"/>
            <a:ext cx="4802048" cy="2520280"/>
          </a:xfrm>
          <a:prstGeom prst="rect">
            <a:avLst/>
          </a:prstGeom>
          <a:noFill/>
          <a:ln cmpd="thickThin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9,4 Answers,B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http://photoshop4u.ru/uploads/posts/2009-04/1239984817_8.jpg"/>
          <p:cNvPicPr>
            <a:picLocks noChangeAspect="1" noChangeArrowheads="1"/>
          </p:cNvPicPr>
          <p:nvPr/>
        </p:nvPicPr>
        <p:blipFill>
          <a:blip r:embed="rId2" cstate="print"/>
          <a:srcRect r="12174" b="34376"/>
          <a:stretch>
            <a:fillRect/>
          </a:stretch>
        </p:blipFill>
        <p:spPr bwMode="auto">
          <a:xfrm>
            <a:off x="323528" y="260648"/>
            <a:ext cx="8496944" cy="626469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611560" y="548680"/>
            <a:ext cx="7920880" cy="2376264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692696"/>
            <a:ext cx="7704856" cy="20882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Вопрос № 9</a:t>
            </a:r>
          </a:p>
          <a:p>
            <a:pPr algn="ctr"/>
            <a:endParaRPr lang="ru-RU" sz="2800" b="1" dirty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dirty="0" smtClean="0"/>
              <a:t>  </a:t>
            </a:r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>Отметь глаголы, в которых пропущена буква </a:t>
            </a:r>
            <a:r>
              <a:rPr lang="ru-RU" sz="2800" b="1" dirty="0" smtClean="0">
                <a:solidFill>
                  <a:schemeClr val="tx1"/>
                </a:solidFill>
                <a:latin typeface="Cambria" pitchFamily="18" charset="0"/>
              </a:rPr>
              <a:t>е</a:t>
            </a:r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>.</a:t>
            </a:r>
            <a:endParaRPr lang="ru-RU" sz="2800" dirty="0">
              <a:solidFill>
                <a:schemeClr val="tx1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</a:p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83568" y="3429000"/>
            <a:ext cx="7920880" cy="295232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8367088"/>
              </p:ext>
            </p:extLst>
          </p:nvPr>
        </p:nvGraphicFramePr>
        <p:xfrm>
          <a:off x="971600" y="3573017"/>
          <a:ext cx="7272808" cy="27363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12168"/>
                <a:gridCol w="5760640"/>
              </a:tblGrid>
              <a:tr h="67978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готов</a:t>
                      </a:r>
                      <a:r>
                        <a:rPr lang="ru-RU" sz="2800" b="1" baseline="0" dirty="0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 . м</a:t>
                      </a:r>
                      <a:endParaRPr lang="ru-RU" sz="2800" b="1" dirty="0">
                        <a:solidFill>
                          <a:schemeClr val="tx2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530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жела</a:t>
                      </a:r>
                      <a:r>
                        <a:rPr lang="ru-RU" sz="2800" b="1" baseline="0" dirty="0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 . м</a:t>
                      </a:r>
                      <a:endParaRPr lang="ru-RU" sz="2800" b="1" dirty="0">
                        <a:solidFill>
                          <a:schemeClr val="tx2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530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чита</a:t>
                      </a:r>
                      <a:r>
                        <a:rPr lang="ru-RU" sz="2800" b="1" baseline="0" dirty="0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 . м</a:t>
                      </a:r>
                      <a:endParaRPr lang="ru-RU" sz="2800" b="1" dirty="0">
                        <a:solidFill>
                          <a:schemeClr val="tx2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0590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вер</a:t>
                      </a:r>
                      <a:r>
                        <a:rPr lang="ru-RU" sz="2800" b="1" baseline="0" dirty="0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 . м</a:t>
                      </a:r>
                      <a:endParaRPr lang="ru-RU" sz="2800" b="1" dirty="0">
                        <a:solidFill>
                          <a:schemeClr val="tx2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1" name="Овал 10"/>
          <p:cNvSpPr/>
          <p:nvPr/>
        </p:nvSpPr>
        <p:spPr>
          <a:xfrm>
            <a:off x="1403648" y="3645024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A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403648" y="4293096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B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403648" y="5013176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C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1403648" y="5661248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D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10,4 Answers,C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http://photoshop4u.ru/uploads/posts/2009-04/1239984817_8.jpg"/>
          <p:cNvPicPr>
            <a:picLocks noChangeAspect="1" noChangeArrowheads="1"/>
          </p:cNvPicPr>
          <p:nvPr/>
        </p:nvPicPr>
        <p:blipFill>
          <a:blip r:embed="rId2" cstate="print"/>
          <a:srcRect r="12174" b="34376"/>
          <a:stretch>
            <a:fillRect/>
          </a:stretch>
        </p:blipFill>
        <p:spPr bwMode="auto">
          <a:xfrm>
            <a:off x="323528" y="260648"/>
            <a:ext cx="8496944" cy="626469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611560" y="548680"/>
            <a:ext cx="7920880" cy="2376264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692696"/>
            <a:ext cx="7704856" cy="20882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Вопрос № 10 </a:t>
            </a:r>
          </a:p>
          <a:p>
            <a:pPr algn="ctr"/>
            <a:r>
              <a:rPr lang="ru-RU" sz="2800" dirty="0" smtClean="0"/>
              <a:t> </a:t>
            </a:r>
            <a:endParaRPr lang="ru-RU" sz="2800" dirty="0">
              <a:solidFill>
                <a:schemeClr val="tx1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  <a:latin typeface="Cambria" pitchFamily="18" charset="0"/>
              </a:rPr>
              <a:t>Отметь слова с ошибкой</a:t>
            </a:r>
            <a:endParaRPr lang="ru-RU" sz="2800" b="1" dirty="0" smtClean="0">
              <a:solidFill>
                <a:schemeClr val="tx1"/>
              </a:solidFill>
              <a:latin typeface="Cambria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83568" y="3429000"/>
            <a:ext cx="7920880" cy="295232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9062174"/>
              </p:ext>
            </p:extLst>
          </p:nvPr>
        </p:nvGraphicFramePr>
        <p:xfrm>
          <a:off x="971600" y="3573017"/>
          <a:ext cx="7272808" cy="27363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8232"/>
                <a:gridCol w="5184576"/>
              </a:tblGrid>
              <a:tr h="67978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лаит</a:t>
                      </a:r>
                      <a:endParaRPr lang="ru-RU" sz="2800" b="1" dirty="0">
                        <a:solidFill>
                          <a:schemeClr val="tx2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530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видит</a:t>
                      </a:r>
                      <a:endParaRPr lang="ru-RU" sz="2800" b="1" dirty="0">
                        <a:solidFill>
                          <a:schemeClr val="tx2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530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вяжит</a:t>
                      </a:r>
                      <a:endParaRPr lang="ru-RU" sz="2800" b="1" dirty="0">
                        <a:solidFill>
                          <a:schemeClr val="tx2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0590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клеит</a:t>
                      </a:r>
                      <a:endParaRPr lang="ru-RU" sz="2800" b="1" dirty="0">
                        <a:solidFill>
                          <a:schemeClr val="tx2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1" name="Овал 10"/>
          <p:cNvSpPr/>
          <p:nvPr/>
        </p:nvSpPr>
        <p:spPr>
          <a:xfrm>
            <a:off x="1691680" y="3645024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A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691680" y="4293096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B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691680" y="5013176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C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1691680" y="5661248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D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http://photoshop4u.ru/uploads/posts/2009-04/1239984817_8.jpg"/>
          <p:cNvPicPr>
            <a:picLocks noChangeAspect="1" noChangeArrowheads="1"/>
          </p:cNvPicPr>
          <p:nvPr/>
        </p:nvPicPr>
        <p:blipFill>
          <a:blip r:embed="rId2" cstate="print"/>
          <a:srcRect r="12174" b="34376"/>
          <a:stretch>
            <a:fillRect/>
          </a:stretch>
        </p:blipFill>
        <p:spPr bwMode="auto">
          <a:xfrm>
            <a:off x="323528" y="260648"/>
            <a:ext cx="8496944" cy="6264696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>
            <a:off x="683568" y="764704"/>
            <a:ext cx="7632848" cy="547260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endParaRPr lang="ru-RU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Литература: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Романова В.Ю.,</a:t>
            </a:r>
            <a:r>
              <a:rPr lang="ru-RU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Петленко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Л.В..Русский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язык в начальной школе: Контрольные работы, тесты, диктанты, изложения /под редакцией С.В. 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ванова – М: </a:t>
            </a:r>
            <a:r>
              <a:rPr lang="ru-RU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Вентана-Графф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2003г</a:t>
            </a:r>
          </a:p>
          <a:p>
            <a:pPr>
              <a:buFont typeface="Arial" pitchFamily="34" charset="0"/>
              <a:buChar char="•"/>
            </a:pPr>
            <a:endParaRPr lang="ru-RU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Сборник диктантов по русскому языку для начальных классов / Авт.- сост. И.А. </a:t>
            </a:r>
            <a:r>
              <a:rPr lang="ru-RU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Гимпель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и др. – </a:t>
            </a:r>
            <a:r>
              <a:rPr lang="ru-RU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Мн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ООО «</a:t>
            </a:r>
            <a:r>
              <a:rPr lang="ru-RU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Юнинпресс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», 2002.</a:t>
            </a:r>
          </a:p>
          <a:p>
            <a:pPr>
              <a:buFont typeface="Arial" pitchFamily="34" charset="0"/>
              <a:buChar char="•"/>
            </a:pPr>
            <a:endParaRPr lang="ru-RU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ru-RU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Источники: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звездочет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hlinkClick r:id="rId3"/>
              </a:rPr>
              <a:t>http</a:t>
            </a:r>
            <a:r>
              <a:rPr lang="en-US" sz="2000" dirty="0">
                <a:hlinkClick r:id="rId3"/>
              </a:rPr>
              <a:t>://images.yandex.ru/yandsearch?text=%</a:t>
            </a:r>
            <a:r>
              <a:rPr lang="en-US" sz="2000" dirty="0" smtClean="0">
                <a:hlinkClick r:id="rId3"/>
              </a:rPr>
              <a:t>D0%B7%D0%B8%D0%BC%D0%BD%D0%B8%D0%B9%20%D0%BB%D0%B5%D1%81&amp;pos=12&amp;rpt=simage&amp;img_url=http%3A%2F%2Fimg-fotki.yandex.ru%2Fget%2F4101%2Fsvetlanastamikova.21%2F0_31f99_d09a3803_XL</a:t>
            </a:r>
            <a:r>
              <a:rPr lang="ru-RU" sz="2000" dirty="0" smtClean="0"/>
              <a:t> </a:t>
            </a:r>
            <a:r>
              <a:rPr lang="ru-RU" sz="2000" dirty="0" err="1" smtClean="0"/>
              <a:t>звезздочет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1,4 Answers,A,60,1,32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http://photoshop4u.ru/uploads/posts/2009-04/1239984817_8.jpg"/>
          <p:cNvPicPr>
            <a:picLocks noChangeAspect="1" noChangeArrowheads="1"/>
          </p:cNvPicPr>
          <p:nvPr/>
        </p:nvPicPr>
        <p:blipFill>
          <a:blip r:embed="rId2" cstate="print"/>
          <a:srcRect r="12174" b="34376"/>
          <a:stretch>
            <a:fillRect/>
          </a:stretch>
        </p:blipFill>
        <p:spPr bwMode="auto">
          <a:xfrm>
            <a:off x="323528" y="260648"/>
            <a:ext cx="8496944" cy="626469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611560" y="548680"/>
            <a:ext cx="7920880" cy="2376264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692696"/>
            <a:ext cx="7704856" cy="20882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Вопрос № 1 </a:t>
            </a:r>
          </a:p>
          <a:p>
            <a:pPr algn="ctr"/>
            <a:endParaRPr lang="ru-RU" sz="2800" b="1" dirty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dirty="0" smtClean="0"/>
              <a:t>  </a:t>
            </a:r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>Отметь слова, в которых пропущена буква </a:t>
            </a:r>
            <a:r>
              <a:rPr lang="ru-RU" sz="2800" b="1" dirty="0" smtClean="0">
                <a:solidFill>
                  <a:schemeClr val="tx1"/>
                </a:solidFill>
                <a:latin typeface="Cambria" pitchFamily="18" charset="0"/>
              </a:rPr>
              <a:t>д</a:t>
            </a:r>
            <a:endParaRPr lang="ru-RU" sz="2800" b="1" dirty="0">
              <a:solidFill>
                <a:schemeClr val="tx1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</a:p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83568" y="3429000"/>
            <a:ext cx="7920880" cy="295232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9254502"/>
              </p:ext>
            </p:extLst>
          </p:nvPr>
        </p:nvGraphicFramePr>
        <p:xfrm>
          <a:off x="1007604" y="3571559"/>
          <a:ext cx="7272808" cy="27363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8232"/>
                <a:gridCol w="5184576"/>
              </a:tblGrid>
              <a:tr h="67978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сла</a:t>
                      </a:r>
                      <a:r>
                        <a:rPr lang="ru-RU" sz="2800" b="1" baseline="0" dirty="0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 . кий</a:t>
                      </a:r>
                      <a:endParaRPr lang="ru-RU" sz="2800" b="1" dirty="0">
                        <a:solidFill>
                          <a:schemeClr val="tx2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530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лопа</a:t>
                      </a:r>
                      <a:r>
                        <a:rPr lang="ru-RU" sz="2800" b="1" baseline="0" dirty="0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 . ка</a:t>
                      </a:r>
                      <a:endParaRPr lang="ru-RU" sz="2800" b="1" dirty="0">
                        <a:solidFill>
                          <a:schemeClr val="tx2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530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ша</a:t>
                      </a:r>
                      <a:r>
                        <a:rPr lang="ru-RU" sz="2800" b="1" baseline="0" dirty="0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 . кий</a:t>
                      </a:r>
                      <a:endParaRPr lang="ru-RU" sz="2800" b="1" dirty="0">
                        <a:solidFill>
                          <a:schemeClr val="tx2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0590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ни</a:t>
                      </a:r>
                      <a:r>
                        <a:rPr lang="ru-RU" sz="2800" b="1" baseline="0" dirty="0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 . </a:t>
                      </a:r>
                      <a:r>
                        <a:rPr lang="ru-RU" sz="2800" b="1" baseline="0" dirty="0" err="1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ки</a:t>
                      </a:r>
                      <a:endParaRPr lang="ru-RU" sz="2800" b="1" dirty="0">
                        <a:solidFill>
                          <a:schemeClr val="tx2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1" name="Овал 10"/>
          <p:cNvSpPr/>
          <p:nvPr/>
        </p:nvSpPr>
        <p:spPr>
          <a:xfrm>
            <a:off x="1691680" y="3645024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A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691680" y="4293096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B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691680" y="5013176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C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1691680" y="5661248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D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2,3 Answers,C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http://photoshop4u.ru/uploads/posts/2009-04/1239984817_8.jpg"/>
          <p:cNvPicPr>
            <a:picLocks noChangeAspect="1" noChangeArrowheads="1"/>
          </p:cNvPicPr>
          <p:nvPr/>
        </p:nvPicPr>
        <p:blipFill>
          <a:blip r:embed="rId2" cstate="print"/>
          <a:srcRect r="12174" b="34376"/>
          <a:stretch>
            <a:fillRect/>
          </a:stretch>
        </p:blipFill>
        <p:spPr bwMode="auto">
          <a:xfrm>
            <a:off x="323528" y="260648"/>
            <a:ext cx="8496944" cy="626469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611560" y="548680"/>
            <a:ext cx="7920880" cy="2376264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692696"/>
            <a:ext cx="7704856" cy="20882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Вопрос № 2</a:t>
            </a:r>
          </a:p>
          <a:p>
            <a:pPr algn="ctr"/>
            <a:endParaRPr lang="ru-RU" sz="2800" b="1" dirty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dirty="0" smtClean="0"/>
              <a:t>  </a:t>
            </a:r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>Отметь все слова с окончанием </a:t>
            </a:r>
            <a:r>
              <a:rPr lang="ru-RU" sz="2800" b="1" dirty="0" smtClean="0">
                <a:solidFill>
                  <a:schemeClr val="tx1"/>
                </a:solidFill>
                <a:latin typeface="Cambria" pitchFamily="18" charset="0"/>
              </a:rPr>
              <a:t>и</a:t>
            </a:r>
            <a:endParaRPr lang="ru-RU" sz="2800" b="1" dirty="0">
              <a:solidFill>
                <a:schemeClr val="tx1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</a:p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83568" y="3429000"/>
            <a:ext cx="7920880" cy="295232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0515313"/>
              </p:ext>
            </p:extLst>
          </p:nvPr>
        </p:nvGraphicFramePr>
        <p:xfrm>
          <a:off x="971600" y="3573017"/>
          <a:ext cx="7272808" cy="25202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8232"/>
                <a:gridCol w="5184576"/>
              </a:tblGrid>
              <a:tr h="67978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бежать</a:t>
                      </a:r>
                      <a:r>
                        <a:rPr lang="ru-RU" sz="3200" b="1" baseline="0" dirty="0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 по лестниц.</a:t>
                      </a:r>
                      <a:endParaRPr lang="ru-RU" sz="3200" b="1" dirty="0" smtClean="0">
                        <a:solidFill>
                          <a:schemeClr val="tx2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3322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чертить</a:t>
                      </a:r>
                      <a:r>
                        <a:rPr lang="ru-RU" sz="3200" b="1" baseline="0" dirty="0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 по </a:t>
                      </a:r>
                      <a:r>
                        <a:rPr lang="ru-RU" sz="3200" b="1" baseline="0" dirty="0" err="1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линейк</a:t>
                      </a:r>
                      <a:r>
                        <a:rPr lang="ru-RU" sz="3200" b="1" baseline="0" dirty="0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.</a:t>
                      </a:r>
                      <a:endParaRPr lang="ru-RU" sz="3200" b="1" dirty="0" smtClean="0">
                        <a:solidFill>
                          <a:schemeClr val="tx2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32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6513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пятно</a:t>
                      </a:r>
                      <a:r>
                        <a:rPr lang="ru-RU" sz="3200" b="1" baseline="0" dirty="0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 на </a:t>
                      </a:r>
                      <a:r>
                        <a:rPr lang="ru-RU" sz="3200" b="1" baseline="0" dirty="0" err="1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скатерт</a:t>
                      </a:r>
                      <a:r>
                        <a:rPr lang="ru-RU" sz="3200" b="1" baseline="0" dirty="0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.</a:t>
                      </a:r>
                      <a:endParaRPr lang="ru-RU" sz="5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1" name="Овал 10"/>
          <p:cNvSpPr/>
          <p:nvPr/>
        </p:nvSpPr>
        <p:spPr>
          <a:xfrm>
            <a:off x="1694530" y="3573016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A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693105" y="4380447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B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691680" y="5373216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C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3,3 Answers,A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http://photoshop4u.ru/uploads/posts/2009-04/1239984817_8.jpg"/>
          <p:cNvPicPr>
            <a:picLocks noChangeAspect="1" noChangeArrowheads="1"/>
          </p:cNvPicPr>
          <p:nvPr/>
        </p:nvPicPr>
        <p:blipFill>
          <a:blip r:embed="rId2" cstate="print"/>
          <a:srcRect r="12174" b="34376"/>
          <a:stretch>
            <a:fillRect/>
          </a:stretch>
        </p:blipFill>
        <p:spPr bwMode="auto">
          <a:xfrm>
            <a:off x="323528" y="260648"/>
            <a:ext cx="8496944" cy="626469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611560" y="548680"/>
            <a:ext cx="7920880" cy="2376264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692696"/>
            <a:ext cx="7704856" cy="20882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Вопрос № 3</a:t>
            </a:r>
            <a:r>
              <a:rPr lang="ru-RU" sz="2800" dirty="0"/>
              <a:t> </a:t>
            </a:r>
            <a:r>
              <a:rPr lang="ru-RU" sz="2800" dirty="0" smtClean="0"/>
              <a:t> </a:t>
            </a:r>
          </a:p>
          <a:p>
            <a:pPr algn="ctr"/>
            <a:endParaRPr lang="ru-RU" sz="2800" dirty="0">
              <a:solidFill>
                <a:schemeClr val="tx1"/>
              </a:solidFill>
              <a:latin typeface="Cambria" pitchFamily="18" charset="0"/>
            </a:endParaRPr>
          </a:p>
          <a:p>
            <a:pPr algn="ctr"/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>Отметь сочетание слов с ошибкой</a:t>
            </a:r>
            <a:endParaRPr lang="ru-RU" sz="2800" dirty="0">
              <a:solidFill>
                <a:schemeClr val="tx1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</a:p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83568" y="3429000"/>
            <a:ext cx="7920880" cy="295232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50172"/>
              </p:ext>
            </p:extLst>
          </p:nvPr>
        </p:nvGraphicFramePr>
        <p:xfrm>
          <a:off x="971600" y="3573017"/>
          <a:ext cx="7272808" cy="26642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8232"/>
                <a:gridCol w="5184576"/>
              </a:tblGrid>
              <a:tr h="78517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зимние</a:t>
                      </a:r>
                      <a:r>
                        <a:rPr lang="ru-RU" sz="2800" b="1" baseline="0" dirty="0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 утро</a:t>
                      </a:r>
                      <a:endParaRPr lang="ru-RU" sz="2800" b="1" dirty="0">
                        <a:solidFill>
                          <a:schemeClr val="tx2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9302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маленькие</a:t>
                      </a:r>
                      <a:r>
                        <a:rPr lang="ru-RU" sz="2800" b="1" baseline="0" dirty="0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 деревья</a:t>
                      </a:r>
                      <a:endParaRPr lang="ru-RU" sz="2800" b="1" dirty="0">
                        <a:solidFill>
                          <a:schemeClr val="tx2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8610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высокая</a:t>
                      </a:r>
                      <a:r>
                        <a:rPr lang="ru-RU" sz="2800" b="1" baseline="0" dirty="0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 волна</a:t>
                      </a:r>
                      <a:endParaRPr lang="ru-RU" sz="2800" b="1" dirty="0">
                        <a:solidFill>
                          <a:schemeClr val="tx2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1" name="Овал 10"/>
          <p:cNvSpPr/>
          <p:nvPr/>
        </p:nvSpPr>
        <p:spPr>
          <a:xfrm>
            <a:off x="1691680" y="3645024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A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691680" y="4581128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B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691680" y="5445224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C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4,3 Answers,C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http://photoshop4u.ru/uploads/posts/2009-04/1239984817_8.jpg"/>
          <p:cNvPicPr>
            <a:picLocks noChangeAspect="1" noChangeArrowheads="1"/>
          </p:cNvPicPr>
          <p:nvPr/>
        </p:nvPicPr>
        <p:blipFill>
          <a:blip r:embed="rId2" cstate="print"/>
          <a:srcRect r="12174" b="34376"/>
          <a:stretch>
            <a:fillRect/>
          </a:stretch>
        </p:blipFill>
        <p:spPr bwMode="auto">
          <a:xfrm>
            <a:off x="323528" y="260648"/>
            <a:ext cx="8496944" cy="626469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611560" y="548680"/>
            <a:ext cx="7920880" cy="2376264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692696"/>
            <a:ext cx="7704856" cy="20882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Вопрос № 4 </a:t>
            </a:r>
          </a:p>
          <a:p>
            <a:pPr algn="ctr"/>
            <a:endParaRPr lang="ru-RU" sz="2800" b="1" dirty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dirty="0" smtClean="0"/>
              <a:t> </a:t>
            </a:r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>Отметь слова, в которых пропущена буква </a:t>
            </a:r>
            <a:r>
              <a:rPr lang="ru-RU" sz="2800" b="1" dirty="0" smtClean="0">
                <a:solidFill>
                  <a:schemeClr val="tx1"/>
                </a:solidFill>
                <a:latin typeface="Cambria" pitchFamily="18" charset="0"/>
              </a:rPr>
              <a:t>о</a:t>
            </a:r>
            <a:endParaRPr lang="ru-RU" sz="2800" b="1" dirty="0">
              <a:solidFill>
                <a:schemeClr val="tx1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</a:p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83568" y="3429000"/>
            <a:ext cx="7920880" cy="295232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6716117"/>
              </p:ext>
            </p:extLst>
          </p:nvPr>
        </p:nvGraphicFramePr>
        <p:xfrm>
          <a:off x="971600" y="3573017"/>
          <a:ext cx="7272808" cy="259228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0160"/>
                <a:gridCol w="5832648"/>
              </a:tblGrid>
              <a:tr h="81583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baseline="0" dirty="0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ш . </a:t>
                      </a:r>
                      <a:r>
                        <a:rPr lang="ru-RU" sz="2400" b="1" baseline="0" dirty="0" err="1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лк</a:t>
                      </a:r>
                      <a:endParaRPr lang="ru-RU" sz="2400" b="1" dirty="0">
                        <a:solidFill>
                          <a:schemeClr val="tx2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4136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baseline="0" dirty="0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ч . </a:t>
                      </a:r>
                      <a:r>
                        <a:rPr lang="ru-RU" sz="2400" b="1" baseline="0" dirty="0" err="1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рный</a:t>
                      </a:r>
                      <a:endParaRPr lang="ru-RU" sz="2400" b="1" dirty="0">
                        <a:solidFill>
                          <a:schemeClr val="tx2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3508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врач</a:t>
                      </a:r>
                      <a:r>
                        <a:rPr lang="ru-RU" sz="2400" b="1" baseline="0" dirty="0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 . м</a:t>
                      </a:r>
                      <a:endParaRPr lang="ru-RU" sz="2400" b="1" dirty="0">
                        <a:solidFill>
                          <a:schemeClr val="tx2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1" name="Овал 10"/>
          <p:cNvSpPr/>
          <p:nvPr/>
        </p:nvSpPr>
        <p:spPr>
          <a:xfrm>
            <a:off x="1403648" y="3717032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A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403648" y="4581128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B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403648" y="5445224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C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5,3 Answers,C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http://photoshop4u.ru/uploads/posts/2009-04/1239984817_8.jpg"/>
          <p:cNvPicPr>
            <a:picLocks noChangeAspect="1" noChangeArrowheads="1"/>
          </p:cNvPicPr>
          <p:nvPr/>
        </p:nvPicPr>
        <p:blipFill>
          <a:blip r:embed="rId2" cstate="print"/>
          <a:srcRect r="12174" b="34376"/>
          <a:stretch>
            <a:fillRect/>
          </a:stretch>
        </p:blipFill>
        <p:spPr bwMode="auto">
          <a:xfrm>
            <a:off x="323528" y="260648"/>
            <a:ext cx="8496944" cy="626469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611560" y="548680"/>
            <a:ext cx="7920880" cy="2376264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692696"/>
            <a:ext cx="7704856" cy="20882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Вопрос № 5</a:t>
            </a:r>
            <a:r>
              <a:rPr lang="ru-RU" sz="2800" dirty="0"/>
              <a:t> </a:t>
            </a:r>
            <a:endParaRPr lang="ru-RU" sz="2800" dirty="0" smtClean="0"/>
          </a:p>
          <a:p>
            <a:pPr algn="ctr"/>
            <a:endParaRPr lang="ru-RU" sz="2800" dirty="0"/>
          </a:p>
          <a:p>
            <a:pPr algn="ctr"/>
            <a:r>
              <a:rPr lang="ru-RU" sz="2800" dirty="0" smtClean="0"/>
              <a:t> </a:t>
            </a:r>
            <a:r>
              <a:rPr lang="ru-RU" sz="2800" dirty="0">
                <a:solidFill>
                  <a:schemeClr val="tx1"/>
                </a:solidFill>
              </a:rPr>
              <a:t>О</a:t>
            </a:r>
            <a:r>
              <a:rPr lang="ru-RU" sz="2800" dirty="0" smtClean="0">
                <a:solidFill>
                  <a:schemeClr val="tx1"/>
                </a:solidFill>
              </a:rPr>
              <a:t>тметь слова, на конце которых не нужно писать мягкий знак.</a:t>
            </a:r>
            <a:endParaRPr lang="ru-RU" sz="2800" dirty="0">
              <a:solidFill>
                <a:schemeClr val="tx1"/>
              </a:solidFill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</a:p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83568" y="3429000"/>
            <a:ext cx="7920880" cy="295232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7764497"/>
              </p:ext>
            </p:extLst>
          </p:nvPr>
        </p:nvGraphicFramePr>
        <p:xfrm>
          <a:off x="755576" y="3573016"/>
          <a:ext cx="7704856" cy="259228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6144"/>
                <a:gridCol w="6408712"/>
              </a:tblGrid>
              <a:tr h="79790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съеш</a:t>
                      </a:r>
                      <a:r>
                        <a:rPr lang="ru-RU" sz="2800" b="1" dirty="0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.</a:t>
                      </a:r>
                      <a:endParaRPr lang="ru-RU" sz="2800" b="1" dirty="0">
                        <a:solidFill>
                          <a:schemeClr val="tx2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0173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зажеч</a:t>
                      </a:r>
                      <a:r>
                        <a:rPr lang="ru-RU" sz="2800" b="1" dirty="0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.</a:t>
                      </a:r>
                      <a:endParaRPr lang="ru-RU" sz="2800" b="1" dirty="0">
                        <a:solidFill>
                          <a:schemeClr val="tx2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9264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карандаш.</a:t>
                      </a:r>
                      <a:endParaRPr lang="ru-RU" sz="2800" b="1" dirty="0">
                        <a:solidFill>
                          <a:schemeClr val="tx2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1" name="Овал 10"/>
          <p:cNvSpPr/>
          <p:nvPr/>
        </p:nvSpPr>
        <p:spPr>
          <a:xfrm>
            <a:off x="1043608" y="3717032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A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043608" y="4581128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B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043608" y="5517232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C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6,4 Answers,C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http://photoshop4u.ru/uploads/posts/2009-04/1239984817_8.jpg"/>
          <p:cNvPicPr>
            <a:picLocks noChangeAspect="1" noChangeArrowheads="1"/>
          </p:cNvPicPr>
          <p:nvPr/>
        </p:nvPicPr>
        <p:blipFill>
          <a:blip r:embed="rId2" cstate="print"/>
          <a:srcRect r="12174" b="34376"/>
          <a:stretch>
            <a:fillRect/>
          </a:stretch>
        </p:blipFill>
        <p:spPr bwMode="auto">
          <a:xfrm>
            <a:off x="323528" y="260648"/>
            <a:ext cx="8496944" cy="626469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611560" y="548680"/>
            <a:ext cx="7920880" cy="2376264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692696"/>
            <a:ext cx="7704856" cy="20882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Вопрос № 6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</a:p>
          <a:p>
            <a:pPr algn="ctr"/>
            <a:r>
              <a:rPr lang="ru-RU" sz="2800" dirty="0" smtClean="0"/>
              <a:t> </a:t>
            </a:r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>Отметь слова, в которых пропущен разделительный твёрдый знак.</a:t>
            </a:r>
            <a:endParaRPr lang="ru-RU" sz="2800" dirty="0">
              <a:solidFill>
                <a:schemeClr val="tx1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</a:p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83568" y="3429000"/>
            <a:ext cx="7920880" cy="295232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6348068"/>
              </p:ext>
            </p:extLst>
          </p:nvPr>
        </p:nvGraphicFramePr>
        <p:xfrm>
          <a:off x="971600" y="3573017"/>
          <a:ext cx="7272808" cy="27363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8232"/>
                <a:gridCol w="5184576"/>
              </a:tblGrid>
              <a:tr h="67978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baseline="0" dirty="0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в . юга</a:t>
                      </a:r>
                      <a:endParaRPr lang="ru-RU" sz="2800" b="1" dirty="0">
                        <a:solidFill>
                          <a:schemeClr val="tx2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530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ноч</a:t>
                      </a:r>
                      <a:r>
                        <a:rPr lang="ru-RU" sz="2800" b="1" baseline="0" dirty="0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 . ю</a:t>
                      </a:r>
                      <a:endParaRPr lang="ru-RU" sz="2800" b="1" dirty="0">
                        <a:solidFill>
                          <a:schemeClr val="tx2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530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раз</a:t>
                      </a:r>
                      <a:r>
                        <a:rPr lang="ru-RU" sz="2800" b="1" baseline="0" dirty="0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 . </a:t>
                      </a:r>
                      <a:r>
                        <a:rPr lang="ru-RU" sz="2800" b="1" baseline="0" dirty="0" err="1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ехались</a:t>
                      </a:r>
                      <a:endParaRPr lang="ru-RU" sz="2800" b="1" dirty="0">
                        <a:solidFill>
                          <a:schemeClr val="tx2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0590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сем</a:t>
                      </a:r>
                      <a:r>
                        <a:rPr lang="ru-RU" sz="2800" b="1" baseline="0" dirty="0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 . я</a:t>
                      </a:r>
                      <a:endParaRPr lang="ru-RU" sz="2800" b="1" dirty="0">
                        <a:solidFill>
                          <a:schemeClr val="tx2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1" name="Овал 10"/>
          <p:cNvSpPr/>
          <p:nvPr/>
        </p:nvSpPr>
        <p:spPr>
          <a:xfrm>
            <a:off x="1691680" y="3645024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A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691680" y="4293096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B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691680" y="5013176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C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1691680" y="5661248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D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7,4 Answers,A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http://photoshop4u.ru/uploads/posts/2009-04/1239984817_8.jpg"/>
          <p:cNvPicPr>
            <a:picLocks noChangeAspect="1" noChangeArrowheads="1"/>
          </p:cNvPicPr>
          <p:nvPr/>
        </p:nvPicPr>
        <p:blipFill>
          <a:blip r:embed="rId2" cstate="print"/>
          <a:srcRect r="12174" b="34376"/>
          <a:stretch>
            <a:fillRect/>
          </a:stretch>
        </p:blipFill>
        <p:spPr bwMode="auto">
          <a:xfrm>
            <a:off x="323528" y="260648"/>
            <a:ext cx="8496944" cy="626469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611560" y="548680"/>
            <a:ext cx="7920880" cy="2376264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692696"/>
            <a:ext cx="7704856" cy="20882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Вопрос № 7</a:t>
            </a:r>
            <a:r>
              <a:rPr lang="ru-RU" sz="2800" dirty="0"/>
              <a:t> </a:t>
            </a:r>
            <a:r>
              <a:rPr lang="ru-RU" sz="2800" dirty="0" smtClean="0"/>
              <a:t> </a:t>
            </a:r>
          </a:p>
          <a:p>
            <a:pPr algn="ctr"/>
            <a:endParaRPr lang="ru-RU" sz="2800" dirty="0">
              <a:solidFill>
                <a:schemeClr val="tx1"/>
              </a:solidFill>
              <a:latin typeface="Cambria" pitchFamily="18" charset="0"/>
            </a:endParaRPr>
          </a:p>
          <a:p>
            <a:pPr algn="ctr"/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>Отметь все раздельные написания.</a:t>
            </a:r>
            <a:endParaRPr lang="ru-RU" sz="2800" dirty="0">
              <a:solidFill>
                <a:schemeClr val="tx1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</a:p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83568" y="3429000"/>
            <a:ext cx="7920880" cy="295232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2748910"/>
              </p:ext>
            </p:extLst>
          </p:nvPr>
        </p:nvGraphicFramePr>
        <p:xfrm>
          <a:off x="971600" y="3573017"/>
          <a:ext cx="7272808" cy="27363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0160"/>
                <a:gridCol w="5832648"/>
              </a:tblGrid>
              <a:tr h="67978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solidFill>
                            <a:srgbClr val="00206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заповоротом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530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залетать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530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ненавидеть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0590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solidFill>
                            <a:srgbClr val="00206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ненаходить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1" name="Овал 10"/>
          <p:cNvSpPr/>
          <p:nvPr/>
        </p:nvSpPr>
        <p:spPr>
          <a:xfrm>
            <a:off x="1403648" y="3645024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A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403648" y="4293096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B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403648" y="4941168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C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1475656" y="5661248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D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8,4 Answers,B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http://photoshop4u.ru/uploads/posts/2009-04/1239984817_8.jpg"/>
          <p:cNvPicPr>
            <a:picLocks noChangeAspect="1" noChangeArrowheads="1"/>
          </p:cNvPicPr>
          <p:nvPr/>
        </p:nvPicPr>
        <p:blipFill>
          <a:blip r:embed="rId2" cstate="print"/>
          <a:srcRect r="12174" b="34376"/>
          <a:stretch>
            <a:fillRect/>
          </a:stretch>
        </p:blipFill>
        <p:spPr bwMode="auto">
          <a:xfrm>
            <a:off x="323528" y="260648"/>
            <a:ext cx="8496944" cy="626469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611560" y="548680"/>
            <a:ext cx="7920880" cy="2736304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692696"/>
            <a:ext cx="7704856" cy="237626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Вопрос № 8</a:t>
            </a:r>
            <a:r>
              <a:rPr lang="ru-RU" sz="2800" dirty="0"/>
              <a:t> </a:t>
            </a:r>
            <a:endParaRPr lang="ru-RU" sz="2800" dirty="0" smtClean="0"/>
          </a:p>
          <a:p>
            <a:pPr algn="ctr"/>
            <a:r>
              <a:rPr lang="ru-RU" sz="2800" dirty="0" smtClean="0"/>
              <a:t> </a:t>
            </a:r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>Отметь слова, в которых пропущен мягкий знак.</a:t>
            </a:r>
            <a:endParaRPr lang="ru-RU" sz="2800" dirty="0">
              <a:solidFill>
                <a:schemeClr val="tx1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</a:p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83568" y="3429000"/>
            <a:ext cx="7920880" cy="295232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581517"/>
              </p:ext>
            </p:extLst>
          </p:nvPr>
        </p:nvGraphicFramePr>
        <p:xfrm>
          <a:off x="971600" y="3573017"/>
          <a:ext cx="7272808" cy="27363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8232"/>
                <a:gridCol w="5184576"/>
              </a:tblGrid>
              <a:tr h="67978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улыбает</a:t>
                      </a:r>
                      <a:r>
                        <a:rPr lang="ru-RU" sz="2800" b="1" baseline="0" dirty="0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 . </a:t>
                      </a:r>
                      <a:r>
                        <a:rPr lang="ru-RU" sz="2800" b="1" baseline="0" dirty="0" err="1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ся</a:t>
                      </a:r>
                      <a:endParaRPr lang="ru-RU" sz="2800" b="1" dirty="0">
                        <a:solidFill>
                          <a:schemeClr val="tx2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530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удивлят</a:t>
                      </a:r>
                      <a:r>
                        <a:rPr lang="ru-RU" sz="2800" b="1" baseline="0" dirty="0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 . </a:t>
                      </a:r>
                      <a:r>
                        <a:rPr lang="ru-RU" sz="2800" b="1" baseline="0" dirty="0" err="1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ся</a:t>
                      </a:r>
                      <a:endParaRPr lang="ru-RU" sz="2800" b="1" dirty="0">
                        <a:solidFill>
                          <a:schemeClr val="tx2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530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радует</a:t>
                      </a:r>
                      <a:r>
                        <a:rPr lang="ru-RU" sz="2800" b="1" baseline="0" dirty="0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 . </a:t>
                      </a:r>
                      <a:r>
                        <a:rPr lang="ru-RU" sz="2800" b="1" baseline="0" dirty="0" err="1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ся</a:t>
                      </a:r>
                      <a:endParaRPr lang="ru-RU" sz="2800" b="1" dirty="0">
                        <a:solidFill>
                          <a:schemeClr val="tx2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0590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нагибат</a:t>
                      </a:r>
                      <a:r>
                        <a:rPr lang="ru-RU" sz="2800" b="1" baseline="0" dirty="0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 . </a:t>
                      </a:r>
                      <a:r>
                        <a:rPr lang="ru-RU" sz="2800" b="1" baseline="0" dirty="0" err="1" smtClean="0">
                          <a:solidFill>
                            <a:schemeClr val="tx2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ся</a:t>
                      </a:r>
                      <a:endParaRPr lang="ru-RU" sz="2800" b="1" dirty="0">
                        <a:solidFill>
                          <a:schemeClr val="tx2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1" name="Овал 10"/>
          <p:cNvSpPr/>
          <p:nvPr/>
        </p:nvSpPr>
        <p:spPr>
          <a:xfrm>
            <a:off x="1691680" y="3645024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A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691680" y="4293096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B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691680" y="5013176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C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1691680" y="5661248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D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329</Words>
  <Application>Microsoft Office PowerPoint</Application>
  <PresentationFormat>Экран (4:3)</PresentationFormat>
  <Paragraphs>138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MURZIK</dc:creator>
  <cp:lastModifiedBy>admin</cp:lastModifiedBy>
  <cp:revision>23</cp:revision>
  <dcterms:created xsi:type="dcterms:W3CDTF">2011-09-19T06:53:10Z</dcterms:created>
  <dcterms:modified xsi:type="dcterms:W3CDTF">2013-02-22T06:40:22Z</dcterms:modified>
</cp:coreProperties>
</file>