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9" r:id="rId3"/>
    <p:sldId id="256" r:id="rId4"/>
    <p:sldId id="257" r:id="rId5"/>
    <p:sldId id="258" r:id="rId6"/>
    <p:sldId id="259" r:id="rId7"/>
    <p:sldId id="260" r:id="rId8"/>
    <p:sldId id="267" r:id="rId9"/>
    <p:sldId id="265" r:id="rId10"/>
    <p:sldId id="261" r:id="rId11"/>
    <p:sldId id="266" r:id="rId12"/>
    <p:sldId id="262" r:id="rId13"/>
    <p:sldId id="26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A38B27-479F-40D0-9BC5-B931EC0A13E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786742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ОБОБЩАЮЩИЙ  УРОК  ПО  ТЕМЕ «ГЛАГОЛ»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Муниципальное бюджетное образовательное учреждение для детей дошкольного и младшего школьного возраста </a:t>
            </a:r>
            <a:r>
              <a:rPr lang="ru-RU" sz="1400" dirty="0" err="1" smtClean="0">
                <a:solidFill>
                  <a:schemeClr val="tx1"/>
                </a:solidFill>
              </a:rPr>
              <a:t>Заветинская</a:t>
            </a:r>
            <a:r>
              <a:rPr lang="ru-RU" sz="1400" dirty="0" smtClean="0">
                <a:solidFill>
                  <a:schemeClr val="tx1"/>
                </a:solidFill>
              </a:rPr>
              <a:t> начальная школа – детский сад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2"/>
            <a:ext cx="24098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3429000"/>
            <a:ext cx="5429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974" y="3357562"/>
            <a:ext cx="5399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полученные знания о глаголе.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закреплять знания о постоянных и непостоянных грамматических признаках глагола;</a:t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орфографическую зоркость и формировать навык грамотного письма, развитие каллиграфического навыка;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работать над культурой выразительностью речи;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интерес к родному языку;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речь, внимание, память, умение анализировать, делать выводы.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388" y="3286124"/>
            <a:ext cx="1428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урок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4 классе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Чупилко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С.П.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апреля 2012 г.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143240" y="5929330"/>
            <a:ext cx="1285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Фурмановка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2012г.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85828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Times New Roman" pitchFamily="18" charset="0"/>
              </a:rPr>
              <a:t>·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Times New Roman" pitchFamily="18" charset="0"/>
              </a:rPr>
              <a:t>      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785794"/>
            <a:ext cx="7772400" cy="20002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Вставлять палки в колеса- </a:t>
            </a:r>
            <a:r>
              <a:rPr lang="ru-RU" sz="3200" dirty="0" smtClean="0">
                <a:solidFill>
                  <a:srgbClr val="0070C0"/>
                </a:solidFill>
              </a:rPr>
              <a:t>намеренно </a:t>
            </a:r>
            <a:r>
              <a:rPr lang="ru-RU" sz="3200" dirty="0" smtClean="0">
                <a:solidFill>
                  <a:srgbClr val="0070C0"/>
                </a:solidFill>
              </a:rPr>
              <a:t>мешать кому-либо в каком-либо деле, в осуществлении чего-либо.</a:t>
            </a: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242889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Зарубить </a:t>
            </a:r>
            <a:r>
              <a:rPr lang="ru-RU" sz="24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на носу </a:t>
            </a:r>
            <a:r>
              <a:rPr lang="ru-RU" sz="2400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– 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запомнить раз и навсегда – раньше также употреблялось в прямом 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значении.</a:t>
            </a:r>
            <a:b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Так говорили о неграмотных людях, которые, чтобы не забыть, делали на помять зарубки на дощечках, палочках. Их носили всегда с собой, и назывались они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носом.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286124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   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Ловить ворон –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упускать благоприятный случай, момент. </a:t>
            </a:r>
            <a:endParaRPr lang="ru-RU" sz="2800" i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     </a:t>
            </a:r>
            <a:endParaRPr lang="ru-RU" sz="2800" b="1" i="1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85723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     </a:t>
            </a:r>
            <a:r>
              <a:rPr lang="ru-RU" sz="36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Обвести </a:t>
            </a:r>
            <a:r>
              <a:rPr lang="ru-RU" sz="36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вокруг пальца –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хитро обмануть. 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:\0004-002-Metodicheskie-zadachi-Pomoch-osvoit-ponjatie-o-glagolnom-vide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9767" y="2967335"/>
            <a:ext cx="3664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857232"/>
            <a:ext cx="8358246" cy="1654164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  <a:t>Двадцать пятое апреля</a:t>
            </a:r>
            <a:b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  <a:t>Классная  работа</a:t>
            </a:r>
            <a:endParaRPr lang="ru-RU" sz="48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586690" cy="38576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8000" dirty="0" smtClean="0"/>
              <a:t>Говорю, ломаю</a:t>
            </a:r>
            <a:r>
              <a:rPr lang="ru-RU" sz="8000" dirty="0" smtClean="0"/>
              <a:t>,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аукаю, грущу</a:t>
            </a:r>
            <a:r>
              <a:rPr lang="ru-RU" sz="8000" dirty="0" smtClean="0"/>
              <a:t>,</a:t>
            </a:r>
          </a:p>
          <a:p>
            <a:pPr>
              <a:buNone/>
            </a:pPr>
            <a:r>
              <a:rPr lang="ru-RU" sz="8000" dirty="0" smtClean="0"/>
              <a:t> </a:t>
            </a:r>
            <a:r>
              <a:rPr lang="ru-RU" sz="8000" dirty="0" smtClean="0"/>
              <a:t>обижаю, люблю.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714353"/>
          <a:ext cx="7072365" cy="5530543"/>
        </p:xfrm>
        <a:graphic>
          <a:graphicData uri="http://schemas.openxmlformats.org/drawingml/2006/table">
            <a:tbl>
              <a:tblPr/>
              <a:tblGrid>
                <a:gridCol w="883822"/>
                <a:gridCol w="883822"/>
                <a:gridCol w="883822"/>
                <a:gridCol w="883822"/>
                <a:gridCol w="883822"/>
                <a:gridCol w="885611"/>
                <a:gridCol w="883822"/>
                <a:gridCol w="883822"/>
              </a:tblGrid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8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docs.exdat.com/pars_docs/tw_refs/22/21963/21963_html_29d090c9.png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500042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2928926" y="571480"/>
            <a:ext cx="2409825" cy="914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ГЛАГОЛ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714348" y="1643050"/>
            <a:ext cx="2209800" cy="914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Неопределённая форма глагола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3214678" y="1785926"/>
            <a:ext cx="1838325" cy="5715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делать?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сделать?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5572132" y="1571612"/>
            <a:ext cx="1000125" cy="105886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чь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27" name="AutoShape 67"/>
          <p:cNvCxnSpPr>
            <a:cxnSpLocks noChangeShapeType="1"/>
          </p:cNvCxnSpPr>
          <p:nvPr/>
        </p:nvCxnSpPr>
        <p:spPr bwMode="auto">
          <a:xfrm>
            <a:off x="4214810" y="1500174"/>
            <a:ext cx="9525" cy="32385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28" name="AutoShape 68"/>
          <p:cNvCxnSpPr>
            <a:cxnSpLocks noChangeShapeType="1"/>
            <a:stCxn id="15425" idx="1"/>
            <a:endCxn id="15424" idx="3"/>
          </p:cNvCxnSpPr>
          <p:nvPr/>
        </p:nvCxnSpPr>
        <p:spPr bwMode="auto">
          <a:xfrm rot="10800000" flipV="1">
            <a:off x="2924148" y="2071676"/>
            <a:ext cx="290530" cy="2857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29" name="AutoShape 69"/>
          <p:cNvCxnSpPr>
            <a:cxnSpLocks noChangeShapeType="1"/>
            <a:stCxn id="15426" idx="1"/>
            <a:endCxn id="15425" idx="3"/>
          </p:cNvCxnSpPr>
          <p:nvPr/>
        </p:nvCxnSpPr>
        <p:spPr bwMode="auto">
          <a:xfrm rot="10800000">
            <a:off x="5053004" y="2071677"/>
            <a:ext cx="519129" cy="29367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1142976" y="2857496"/>
            <a:ext cx="2333625" cy="7620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Постоянные признаки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4572000" y="2928934"/>
            <a:ext cx="2695575" cy="7524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Непостоянные признаки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4" name="AutoShape 68"/>
          <p:cNvCxnSpPr>
            <a:cxnSpLocks noChangeShapeType="1"/>
          </p:cNvCxnSpPr>
          <p:nvPr/>
        </p:nvCxnSpPr>
        <p:spPr bwMode="auto">
          <a:xfrm rot="10800000" flipV="1">
            <a:off x="2857488" y="2428868"/>
            <a:ext cx="714380" cy="35719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68"/>
          <p:cNvCxnSpPr>
            <a:cxnSpLocks noChangeShapeType="1"/>
          </p:cNvCxnSpPr>
          <p:nvPr/>
        </p:nvCxnSpPr>
        <p:spPr bwMode="auto">
          <a:xfrm>
            <a:off x="4429124" y="2428868"/>
            <a:ext cx="642942" cy="428628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428596" y="3929066"/>
            <a:ext cx="1047750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вид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34" name="Rectangle 74"/>
          <p:cNvSpPr>
            <a:spLocks noChangeArrowheads="1"/>
          </p:cNvSpPr>
          <p:nvPr/>
        </p:nvSpPr>
        <p:spPr bwMode="auto">
          <a:xfrm>
            <a:off x="2143108" y="3929066"/>
            <a:ext cx="1447800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спряжение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4" name="AutoShape 68"/>
          <p:cNvCxnSpPr>
            <a:cxnSpLocks noChangeShapeType="1"/>
          </p:cNvCxnSpPr>
          <p:nvPr/>
        </p:nvCxnSpPr>
        <p:spPr bwMode="auto">
          <a:xfrm rot="10800000" flipV="1">
            <a:off x="928664" y="3643314"/>
            <a:ext cx="642941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77" name="AutoShape 68"/>
          <p:cNvCxnSpPr>
            <a:cxnSpLocks noChangeShapeType="1"/>
          </p:cNvCxnSpPr>
          <p:nvPr/>
        </p:nvCxnSpPr>
        <p:spPr bwMode="auto">
          <a:xfrm>
            <a:off x="2500298" y="3643314"/>
            <a:ext cx="500066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357158" y="4714884"/>
            <a:ext cx="1095375" cy="885825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сов.в.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несов.в.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2285984" y="4714884"/>
            <a:ext cx="914400" cy="885825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спр.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спр.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38" name="AutoShape 78"/>
          <p:cNvCxnSpPr>
            <a:cxnSpLocks noChangeShapeType="1"/>
          </p:cNvCxnSpPr>
          <p:nvPr/>
        </p:nvCxnSpPr>
        <p:spPr bwMode="auto">
          <a:xfrm>
            <a:off x="857224" y="4429132"/>
            <a:ext cx="0" cy="24765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39" name="AutoShape 79"/>
          <p:cNvCxnSpPr>
            <a:cxnSpLocks noChangeShapeType="1"/>
          </p:cNvCxnSpPr>
          <p:nvPr/>
        </p:nvCxnSpPr>
        <p:spPr bwMode="auto">
          <a:xfrm>
            <a:off x="2714612" y="4429132"/>
            <a:ext cx="0" cy="24765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0" name="Rectangle 80"/>
          <p:cNvSpPr>
            <a:spLocks noChangeArrowheads="1"/>
          </p:cNvSpPr>
          <p:nvPr/>
        </p:nvSpPr>
        <p:spPr bwMode="auto">
          <a:xfrm>
            <a:off x="4286248" y="3929066"/>
            <a:ext cx="1066800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время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1" name="Rectangle 81"/>
          <p:cNvSpPr>
            <a:spLocks noChangeArrowheads="1"/>
          </p:cNvSpPr>
          <p:nvPr/>
        </p:nvSpPr>
        <p:spPr bwMode="auto">
          <a:xfrm>
            <a:off x="6357950" y="3929066"/>
            <a:ext cx="1590675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2" name="AutoShape 79"/>
          <p:cNvCxnSpPr>
            <a:cxnSpLocks noChangeShapeType="1"/>
            <a:endCxn id="15440" idx="0"/>
          </p:cNvCxnSpPr>
          <p:nvPr/>
        </p:nvCxnSpPr>
        <p:spPr bwMode="auto">
          <a:xfrm rot="10800000" flipV="1">
            <a:off x="4819648" y="3714752"/>
            <a:ext cx="252418" cy="21431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42" name="AutoShape 82"/>
          <p:cNvCxnSpPr>
            <a:cxnSpLocks noChangeShapeType="1"/>
          </p:cNvCxnSpPr>
          <p:nvPr/>
        </p:nvCxnSpPr>
        <p:spPr bwMode="auto">
          <a:xfrm>
            <a:off x="6286512" y="3714752"/>
            <a:ext cx="714380" cy="142876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3" name="Rectangle 83"/>
          <p:cNvSpPr>
            <a:spLocks noChangeArrowheads="1"/>
          </p:cNvSpPr>
          <p:nvPr/>
        </p:nvSpPr>
        <p:spPr bwMode="auto">
          <a:xfrm>
            <a:off x="3500430" y="4643446"/>
            <a:ext cx="742950" cy="504825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4" name="Rectangle 84"/>
          <p:cNvSpPr>
            <a:spLocks noChangeArrowheads="1"/>
          </p:cNvSpPr>
          <p:nvPr/>
        </p:nvSpPr>
        <p:spPr bwMode="auto">
          <a:xfrm>
            <a:off x="4500562" y="4643446"/>
            <a:ext cx="647700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5357818" y="4643446"/>
            <a:ext cx="828675" cy="581025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буд.в.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AutoShape 79"/>
          <p:cNvCxnSpPr>
            <a:cxnSpLocks noChangeShapeType="1"/>
          </p:cNvCxnSpPr>
          <p:nvPr/>
        </p:nvCxnSpPr>
        <p:spPr bwMode="auto">
          <a:xfrm rot="10800000" flipV="1">
            <a:off x="4000496" y="4429132"/>
            <a:ext cx="252418" cy="21431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" name="AutoShape 79"/>
          <p:cNvCxnSpPr>
            <a:cxnSpLocks noChangeShapeType="1"/>
            <a:stCxn id="15440" idx="2"/>
            <a:endCxn id="15444" idx="0"/>
          </p:cNvCxnSpPr>
          <p:nvPr/>
        </p:nvCxnSpPr>
        <p:spPr bwMode="auto">
          <a:xfrm rot="16200000" flipH="1">
            <a:off x="4698203" y="4517236"/>
            <a:ext cx="247655" cy="476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" name="AutoShape 79"/>
          <p:cNvCxnSpPr>
            <a:cxnSpLocks noChangeShapeType="1"/>
          </p:cNvCxnSpPr>
          <p:nvPr/>
        </p:nvCxnSpPr>
        <p:spPr bwMode="auto">
          <a:xfrm>
            <a:off x="5143504" y="4357694"/>
            <a:ext cx="357190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6" name="Rectangle 86"/>
          <p:cNvSpPr>
            <a:spLocks noChangeArrowheads="1"/>
          </p:cNvSpPr>
          <p:nvPr/>
        </p:nvSpPr>
        <p:spPr bwMode="auto">
          <a:xfrm>
            <a:off x="7500958" y="5072074"/>
            <a:ext cx="1038225" cy="922337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8" name="AutoShape 79"/>
          <p:cNvCxnSpPr>
            <a:cxnSpLocks noChangeShapeType="1"/>
          </p:cNvCxnSpPr>
          <p:nvPr/>
        </p:nvCxnSpPr>
        <p:spPr bwMode="auto">
          <a:xfrm rot="16200000" flipH="1">
            <a:off x="7286644" y="4429132"/>
            <a:ext cx="642942" cy="64294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7" name="Rectangle 87"/>
          <p:cNvSpPr>
            <a:spLocks noChangeArrowheads="1"/>
          </p:cNvSpPr>
          <p:nvPr/>
        </p:nvSpPr>
        <p:spPr bwMode="auto">
          <a:xfrm>
            <a:off x="3357554" y="5429264"/>
            <a:ext cx="762000" cy="733425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число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929190" y="5500702"/>
            <a:ext cx="914400" cy="781050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лицо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число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3" name="AutoShape 79"/>
          <p:cNvCxnSpPr>
            <a:cxnSpLocks noChangeShapeType="1"/>
          </p:cNvCxnSpPr>
          <p:nvPr/>
        </p:nvCxnSpPr>
        <p:spPr bwMode="auto">
          <a:xfrm>
            <a:off x="4929190" y="5214950"/>
            <a:ext cx="357190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" name="AutoShape 79"/>
          <p:cNvCxnSpPr>
            <a:cxnSpLocks noChangeShapeType="1"/>
            <a:stCxn id="15445" idx="2"/>
          </p:cNvCxnSpPr>
          <p:nvPr/>
        </p:nvCxnSpPr>
        <p:spPr bwMode="auto">
          <a:xfrm rot="5400000">
            <a:off x="5569748" y="5226857"/>
            <a:ext cx="204795" cy="20002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" name="AutoShape 79"/>
          <p:cNvCxnSpPr>
            <a:cxnSpLocks noChangeShapeType="1"/>
            <a:endCxn id="15447" idx="0"/>
          </p:cNvCxnSpPr>
          <p:nvPr/>
        </p:nvCxnSpPr>
        <p:spPr bwMode="auto">
          <a:xfrm rot="5400000">
            <a:off x="3619492" y="5262574"/>
            <a:ext cx="285752" cy="47628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14393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1.Что обозначает глагол?</a:t>
            </a:r>
            <a:r>
              <a:rPr lang="ru-RU" sz="2000" dirty="0"/>
              <a:t> </a:t>
            </a:r>
          </a:p>
          <a:p>
            <a:r>
              <a:rPr lang="ru-RU" sz="2000" dirty="0"/>
              <a:t>А) предмет                Б) признак предмета              </a:t>
            </a:r>
            <a:r>
              <a:rPr lang="ru-RU" sz="2000" u="sng" dirty="0" smtClean="0">
                <a:solidFill>
                  <a:srgbClr val="00B050"/>
                </a:solidFill>
              </a:rPr>
              <a:t>В</a:t>
            </a:r>
            <a:r>
              <a:rPr lang="ru-RU" sz="2000" u="sng" dirty="0">
                <a:solidFill>
                  <a:srgbClr val="00B050"/>
                </a:solidFill>
              </a:rPr>
              <a:t>) действие предмета </a:t>
            </a:r>
          </a:p>
          <a:p>
            <a:r>
              <a:rPr lang="ru-RU" sz="2000" u="sng" dirty="0"/>
              <a:t>2.На какие вопросы отвечает глагол?</a:t>
            </a:r>
            <a:r>
              <a:rPr lang="ru-RU" sz="2000" dirty="0"/>
              <a:t> </a:t>
            </a:r>
          </a:p>
          <a:p>
            <a:r>
              <a:rPr lang="ru-RU" sz="2000" dirty="0"/>
              <a:t>А) Кто? Что?     Б) Какой? Какая? Какое? Какие?      </a:t>
            </a:r>
            <a:r>
              <a:rPr lang="ru-RU" sz="2000" u="sng" dirty="0">
                <a:solidFill>
                  <a:srgbClr val="00B050"/>
                </a:solidFill>
              </a:rPr>
              <a:t>В) Что делать? Что сделать? </a:t>
            </a:r>
          </a:p>
          <a:p>
            <a:r>
              <a:rPr lang="ru-RU" sz="2000" u="sng" dirty="0"/>
              <a:t>3.Каким членом предложения выступает глагол?</a:t>
            </a:r>
            <a:r>
              <a:rPr lang="ru-RU" sz="2000" dirty="0"/>
              <a:t> </a:t>
            </a:r>
          </a:p>
          <a:p>
            <a:r>
              <a:rPr lang="ru-RU" sz="2000" u="sng" dirty="0">
                <a:solidFill>
                  <a:srgbClr val="00B050"/>
                </a:solidFill>
              </a:rPr>
              <a:t>А) главным членом </a:t>
            </a:r>
            <a:r>
              <a:rPr lang="ru-RU" sz="2000" dirty="0"/>
              <a:t>       Б) второстепенным членом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u="sng" dirty="0"/>
              <a:t>4.Какое утверждение наиболее полное и верное? «Спряжение – это…»</a:t>
            </a:r>
            <a:r>
              <a:rPr lang="ru-RU" sz="2000" dirty="0"/>
              <a:t> </a:t>
            </a:r>
          </a:p>
          <a:p>
            <a:r>
              <a:rPr lang="ru-RU" sz="2000" dirty="0"/>
              <a:t>А) </a:t>
            </a:r>
            <a:r>
              <a:rPr lang="ru-RU" sz="2000" u="sng" dirty="0">
                <a:solidFill>
                  <a:srgbClr val="00B050"/>
                </a:solidFill>
              </a:rPr>
              <a:t>изменение глагола по лицам</a:t>
            </a:r>
            <a:r>
              <a:rPr lang="ru-RU" sz="2000" dirty="0"/>
              <a:t>           Б) изменение глагола по числам </a:t>
            </a:r>
          </a:p>
          <a:p>
            <a:pPr algn="r"/>
            <a:r>
              <a:rPr lang="ru-RU" sz="2000" dirty="0"/>
              <a:t>В) изменение глагола по временам      </a:t>
            </a:r>
            <a:r>
              <a:rPr lang="ru-RU" sz="2000" dirty="0" smtClean="0"/>
              <a:t>Г</a:t>
            </a:r>
            <a:r>
              <a:rPr lang="ru-RU" sz="2000" dirty="0"/>
              <a:t>) изменение глагола по лицам </a:t>
            </a:r>
            <a:r>
              <a:rPr lang="ru-RU" sz="2000" dirty="0" smtClean="0"/>
              <a:t>и</a:t>
            </a:r>
            <a:r>
              <a:rPr lang="ru-RU" sz="2000" dirty="0"/>
              <a:t> </a:t>
            </a:r>
            <a:r>
              <a:rPr lang="ru-RU" sz="2000" dirty="0" smtClean="0"/>
              <a:t>             родам.</a:t>
            </a:r>
            <a:r>
              <a:rPr lang="ru-RU" sz="2000" u="sng" dirty="0" smtClean="0"/>
              <a:t>      </a:t>
            </a:r>
          </a:p>
          <a:p>
            <a:r>
              <a:rPr lang="ru-RU" sz="2000" u="sng" dirty="0" smtClean="0"/>
              <a:t>5.Сколько </a:t>
            </a:r>
            <a:r>
              <a:rPr lang="ru-RU" sz="2000" u="sng" dirty="0"/>
              <a:t>спряжений у глагола?</a:t>
            </a:r>
            <a:r>
              <a:rPr lang="ru-RU" sz="2000" dirty="0"/>
              <a:t> </a:t>
            </a:r>
          </a:p>
          <a:p>
            <a:r>
              <a:rPr lang="ru-RU" sz="2000" dirty="0"/>
              <a:t>А) 1           </a:t>
            </a:r>
            <a:r>
              <a:rPr lang="ru-RU" sz="2000" u="sng" dirty="0">
                <a:solidFill>
                  <a:srgbClr val="00B050"/>
                </a:solidFill>
              </a:rPr>
              <a:t> Б) 2 </a:t>
            </a:r>
            <a:r>
              <a:rPr lang="ru-RU" sz="2000" dirty="0"/>
              <a:t>                 В) 3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u="sng" dirty="0"/>
              <a:t>6.Глаголы БРИТЬ, СТЕЛИТЬ относятся:</a:t>
            </a:r>
            <a:r>
              <a:rPr lang="ru-RU" sz="2000" dirty="0"/>
              <a:t> </a:t>
            </a:r>
          </a:p>
          <a:p>
            <a:r>
              <a:rPr lang="ru-RU" sz="2000" u="sng" dirty="0">
                <a:solidFill>
                  <a:srgbClr val="00B050"/>
                </a:solidFill>
              </a:rPr>
              <a:t>А) к 1 </a:t>
            </a:r>
            <a:r>
              <a:rPr lang="ru-RU" sz="2000" u="sng" dirty="0" err="1">
                <a:solidFill>
                  <a:srgbClr val="00B050"/>
                </a:solidFill>
              </a:rPr>
              <a:t>спр</a:t>
            </a:r>
            <a:r>
              <a:rPr lang="ru-RU" sz="2000" u="sng" dirty="0">
                <a:solidFill>
                  <a:srgbClr val="00B050"/>
                </a:solidFill>
              </a:rPr>
              <a:t>.</a:t>
            </a:r>
            <a:r>
              <a:rPr lang="ru-RU" sz="2000" dirty="0"/>
              <a:t>               Б) ко 2 </a:t>
            </a:r>
            <a:r>
              <a:rPr lang="ru-RU" sz="2000" dirty="0" err="1"/>
              <a:t>спр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2343144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пеликан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290</TotalTime>
  <Words>196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Муниципальное бюджетное образовательное учреждение для детей дошкольного и младшего школьного возраста Заветинская начальная школа – детский сад </vt:lpstr>
      <vt:lpstr>Двадцать пятое апреля Классная  работа</vt:lpstr>
      <vt:lpstr>       </vt:lpstr>
      <vt:lpstr>Слайд 4</vt:lpstr>
      <vt:lpstr>Слайд 5</vt:lpstr>
      <vt:lpstr>Слайд 6</vt:lpstr>
      <vt:lpstr>Слайд 7</vt:lpstr>
      <vt:lpstr>пеликан</vt:lpstr>
      <vt:lpstr>Слайд 9</vt:lpstr>
      <vt:lpstr>Вставлять палки в колеса- намеренно мешать кому-либо в каком-либо деле, в осуществлении чего-либо.  </vt:lpstr>
      <vt:lpstr>Зарубить на носу – запомнить раз и навсегда – раньше также употреблялось в прямом значении. Так говорили о неграмотных людях, которые, чтобы не забыть, делали на помять зарубки на дощечках, палочках. Их носили всегда с собой, и назывались они носом.</vt:lpstr>
      <vt:lpstr>Слайд 12</vt:lpstr>
      <vt:lpstr>Слайд 13</vt:lpstr>
      <vt:lpstr>Слайд 14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Говорю, ломаю, аукаю, грущу, обижаю, люблю. </dc:title>
  <dc:creator>школа</dc:creator>
  <cp:lastModifiedBy>дом</cp:lastModifiedBy>
  <cp:revision>30</cp:revision>
  <dcterms:created xsi:type="dcterms:W3CDTF">2012-04-24T09:06:01Z</dcterms:created>
  <dcterms:modified xsi:type="dcterms:W3CDTF">2012-04-24T19:50:16Z</dcterms:modified>
</cp:coreProperties>
</file>