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6" r:id="rId4"/>
    <p:sldId id="268" r:id="rId5"/>
    <p:sldId id="259" r:id="rId6"/>
    <p:sldId id="269" r:id="rId7"/>
    <p:sldId id="260" r:id="rId8"/>
    <p:sldId id="261" r:id="rId9"/>
    <p:sldId id="262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DDD5E-F837-4C8A-B49E-0DB421F4F983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2DDF8-5547-4CDD-ADC8-ADFD19E8A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40  96  34  58  13  76  20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Прочитай числа. Что  ты можешь о  них  сказать?</a:t>
            </a:r>
          </a:p>
          <a:p>
            <a:pPr>
              <a:buNone/>
            </a:pPr>
            <a:r>
              <a:rPr lang="ru-RU" dirty="0" smtClean="0"/>
              <a:t>Какие задания можешь с ними выполнить?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Запиши сумму крайних чисел?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40+20=60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20+40=60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Что заметили?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действие выполнили?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7200" b="1" dirty="0" smtClean="0">
                <a:solidFill>
                  <a:srgbClr val="C00000"/>
                </a:solidFill>
              </a:rPr>
              <a:t>30    </a:t>
            </a:r>
            <a:r>
              <a:rPr lang="ru-RU" sz="7200" b="1" dirty="0" smtClean="0">
                <a:solidFill>
                  <a:srgbClr val="C00000"/>
                </a:solidFill>
              </a:rPr>
              <a:t>+    </a:t>
            </a:r>
            <a:r>
              <a:rPr lang="ru-RU" sz="7200" b="1" dirty="0" smtClean="0">
                <a:solidFill>
                  <a:srgbClr val="C00000"/>
                </a:solidFill>
              </a:rPr>
              <a:t>20    </a:t>
            </a:r>
            <a:r>
              <a:rPr lang="ru-RU" sz="7200" b="1" dirty="0" smtClean="0">
                <a:solidFill>
                  <a:srgbClr val="C00000"/>
                </a:solidFill>
              </a:rPr>
              <a:t>=    </a:t>
            </a:r>
            <a:r>
              <a:rPr lang="ru-RU" sz="7200" b="1" dirty="0" smtClean="0">
                <a:solidFill>
                  <a:srgbClr val="C00000"/>
                </a:solidFill>
              </a:rPr>
              <a:t>50</a:t>
            </a:r>
            <a:endParaRPr lang="ru-RU" sz="7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dirty="0"/>
              <a:t>п</a:t>
            </a:r>
            <a:r>
              <a:rPr lang="ru-RU" sz="4000" b="1" dirty="0" smtClean="0"/>
              <a:t>ервое              второе         значение</a:t>
            </a:r>
          </a:p>
          <a:p>
            <a:pPr>
              <a:buNone/>
            </a:pPr>
            <a:r>
              <a:rPr lang="ru-RU" sz="4000" b="1" dirty="0"/>
              <a:t>с</a:t>
            </a:r>
            <a:r>
              <a:rPr lang="ru-RU" sz="4000" b="1" dirty="0" smtClean="0"/>
              <a:t>лагаемое        слагаемое     суммы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можете сказать о схеме?</a:t>
            </a:r>
            <a:br>
              <a:rPr lang="ru-RU" dirty="0" smtClean="0"/>
            </a:br>
            <a:r>
              <a:rPr lang="ru-RU" dirty="0" smtClean="0"/>
              <a:t>Можете ли составить два выражения на вычитание?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071678"/>
            <a:ext cx="914400" cy="914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325652" y="1950993"/>
            <a:ext cx="1276967" cy="1145152"/>
          </a:xfrm>
          <a:prstGeom prst="triangle">
            <a:avLst>
              <a:gd name="adj" fmla="val 50871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43768" y="1928802"/>
            <a:ext cx="1057276" cy="114300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071678"/>
            <a:ext cx="3858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+                 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00166" y="3571876"/>
            <a:ext cx="1057276" cy="1143008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3643314"/>
            <a:ext cx="914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929454" y="3357562"/>
            <a:ext cx="1276967" cy="1145152"/>
          </a:xfrm>
          <a:prstGeom prst="triangle">
            <a:avLst>
              <a:gd name="adj" fmla="val 50871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3643314"/>
            <a:ext cx="38685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-                 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286248" y="4857760"/>
            <a:ext cx="1276967" cy="1145152"/>
          </a:xfrm>
          <a:prstGeom prst="triangle">
            <a:avLst>
              <a:gd name="adj" fmla="val 50871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500166" y="5000636"/>
            <a:ext cx="1057276" cy="1143008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71802" y="5072074"/>
            <a:ext cx="38685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-                 =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72330" y="5143512"/>
            <a:ext cx="914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Какие новые знания получили?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Верно ли высказывание: </a:t>
            </a:r>
            <a:endParaRPr lang="ru-RU" dirty="0" smtClean="0"/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Вычитание- это действие, обратное  сложению» ?</a:t>
            </a:r>
          </a:p>
          <a:p>
            <a:pPr>
              <a:buNone/>
            </a:pPr>
            <a:r>
              <a:rPr lang="ru-RU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</a:t>
            </a:r>
            <a:r>
              <a:rPr lang="ru-RU" sz="9600" b="1" dirty="0" smtClean="0">
                <a:solidFill>
                  <a:srgbClr val="C00000"/>
                </a:solidFill>
              </a:rPr>
              <a:t>Молодцы!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 flipV="1">
            <a:off x="428596" y="285728"/>
            <a:ext cx="12144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+20=60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               Второе              Значение</a:t>
            </a: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слагаемое         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слагаемое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суммы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71678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Взаимосвязь сложения 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и 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вычитания.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проверим наше предположение?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     40 +20=60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  </a:t>
            </a:r>
            <a:r>
              <a:rPr lang="ru-RU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60-40=20</a:t>
            </a:r>
          </a:p>
          <a:p>
            <a:pPr>
              <a:buNone/>
            </a:pPr>
            <a:r>
              <a:rPr lang="ru-RU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60-20=40</a:t>
            </a:r>
          </a:p>
          <a:p>
            <a:pPr>
              <a:buNone/>
            </a:pP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Какой вывод сделаем?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+     =60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60-20=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60-40=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643050"/>
            <a:ext cx="10715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2786058"/>
            <a:ext cx="1285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571612"/>
            <a:ext cx="10715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6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3929066"/>
            <a:ext cx="11430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Если из </a:t>
            </a:r>
            <a:r>
              <a:rPr lang="ru-RU" sz="6000" b="1" dirty="0" smtClean="0">
                <a:solidFill>
                  <a:srgbClr val="C00000"/>
                </a:solidFill>
              </a:rPr>
              <a:t>значения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суммы </a:t>
            </a:r>
            <a:r>
              <a:rPr lang="ru-RU" sz="6000" b="1" dirty="0" smtClean="0">
                <a:solidFill>
                  <a:srgbClr val="C00000"/>
                </a:solidFill>
              </a:rPr>
              <a:t>вычесть </a:t>
            </a:r>
            <a:r>
              <a:rPr lang="ru-RU" sz="6000" b="1" dirty="0" smtClean="0">
                <a:solidFill>
                  <a:srgbClr val="C00000"/>
                </a:solidFill>
              </a:rPr>
              <a:t>одно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слагаемое</a:t>
            </a:r>
            <a:r>
              <a:rPr lang="ru-RU" sz="6000" b="1" dirty="0" smtClean="0">
                <a:solidFill>
                  <a:srgbClr val="C00000"/>
                </a:solidFill>
              </a:rPr>
              <a:t>, то </a:t>
            </a:r>
            <a:r>
              <a:rPr lang="ru-RU" sz="6000" b="1" dirty="0" smtClean="0">
                <a:solidFill>
                  <a:srgbClr val="C00000"/>
                </a:solidFill>
              </a:rPr>
              <a:t>получится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другое</a:t>
            </a:r>
            <a:r>
              <a:rPr lang="ru-RU" sz="6000" b="1" dirty="0" smtClean="0">
                <a:solidFill>
                  <a:srgbClr val="C00000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sz="6600" b="1" dirty="0" smtClean="0">
                <a:solidFill>
                  <a:srgbClr val="C00000"/>
                </a:solidFill>
              </a:rPr>
              <a:t>40 </a:t>
            </a:r>
            <a:r>
              <a:rPr lang="ru-RU" sz="6600" b="1" dirty="0" smtClean="0">
                <a:solidFill>
                  <a:srgbClr val="C00000"/>
                </a:solidFill>
              </a:rPr>
              <a:t>+ </a:t>
            </a:r>
            <a:r>
              <a:rPr lang="ru-RU" sz="6600" b="1" dirty="0" smtClean="0">
                <a:solidFill>
                  <a:srgbClr val="C00000"/>
                </a:solidFill>
              </a:rPr>
              <a:t>50 </a:t>
            </a:r>
            <a:r>
              <a:rPr lang="ru-RU" sz="6600" b="1" dirty="0" smtClean="0">
                <a:solidFill>
                  <a:srgbClr val="C00000"/>
                </a:solidFill>
              </a:rPr>
              <a:t>= </a:t>
            </a:r>
            <a:r>
              <a:rPr lang="ru-RU" sz="6600" b="1" dirty="0" smtClean="0">
                <a:solidFill>
                  <a:srgbClr val="C00000"/>
                </a:solidFill>
              </a:rPr>
              <a:t>90</a:t>
            </a:r>
            <a:endParaRPr lang="ru-RU" sz="6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90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50</a:t>
            </a:r>
            <a:endParaRPr lang="ru-RU" sz="6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90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50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</a:t>
            </a:r>
            <a:endParaRPr lang="ru-RU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  </a:t>
            </a:r>
            <a:r>
              <a:rPr lang="ru-RU" sz="6600" b="1" dirty="0" smtClean="0">
                <a:solidFill>
                  <a:srgbClr val="C00000"/>
                </a:solidFill>
              </a:rPr>
              <a:t>10  </a:t>
            </a:r>
            <a:r>
              <a:rPr lang="ru-RU" sz="6600" b="1" dirty="0" smtClean="0">
                <a:solidFill>
                  <a:srgbClr val="C00000"/>
                </a:solidFill>
              </a:rPr>
              <a:t>+  </a:t>
            </a:r>
            <a:r>
              <a:rPr lang="ru-RU" sz="6600" b="1" dirty="0" smtClean="0">
                <a:solidFill>
                  <a:srgbClr val="C00000"/>
                </a:solidFill>
              </a:rPr>
              <a:t>60  </a:t>
            </a:r>
            <a:r>
              <a:rPr lang="ru-RU" sz="6600" b="1" dirty="0" smtClean="0">
                <a:solidFill>
                  <a:srgbClr val="C00000"/>
                </a:solidFill>
              </a:rPr>
              <a:t>=  </a:t>
            </a:r>
            <a:r>
              <a:rPr lang="ru-RU" sz="6600" b="1" dirty="0" smtClean="0">
                <a:solidFill>
                  <a:srgbClr val="C00000"/>
                </a:solidFill>
              </a:rPr>
              <a:t>70</a:t>
            </a:r>
            <a:endParaRPr lang="ru-RU" sz="6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70 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</a:t>
            </a:r>
            <a:endParaRPr lang="ru-RU" sz="6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70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endParaRPr lang="ru-RU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6000" b="1" dirty="0" smtClean="0">
                <a:solidFill>
                  <a:srgbClr val="C00000"/>
                </a:solidFill>
              </a:rPr>
              <a:t>Если из значения суммы вычесть одно слагаемое, то получится другое.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200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40  96  34  58  13  76  20</vt:lpstr>
      <vt:lpstr>Слайд 2</vt:lpstr>
      <vt:lpstr>Взаимосвязь сложения  и  вычитания.</vt:lpstr>
      <vt:lpstr>Как проверим наше предположение?</vt:lpstr>
      <vt:lpstr>Какой вывод сделаем?</vt:lpstr>
      <vt:lpstr>Вывод.</vt:lpstr>
      <vt:lpstr>Слайд 7</vt:lpstr>
      <vt:lpstr>Слайд 8</vt:lpstr>
      <vt:lpstr>Правило.</vt:lpstr>
      <vt:lpstr>Какое действие выполнили?</vt:lpstr>
      <vt:lpstr>Что можете сказать о схеме? Можете ли составить два выражения на вычитание?</vt:lpstr>
      <vt:lpstr>Итог урока.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Взаимосвязь сложения и вычитания.</dc:title>
  <dc:creator>Роман</dc:creator>
  <cp:lastModifiedBy>Роман</cp:lastModifiedBy>
  <cp:revision>12</cp:revision>
  <dcterms:created xsi:type="dcterms:W3CDTF">2012-02-06T10:28:41Z</dcterms:created>
  <dcterms:modified xsi:type="dcterms:W3CDTF">2012-04-11T16:53:35Z</dcterms:modified>
</cp:coreProperties>
</file>