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6630D0-81D7-4082-99C2-76924ACF2221}" type="datetimeFigureOut">
              <a:rPr lang="ru-RU" smtClean="0"/>
              <a:pPr/>
              <a:t>29.06.2015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F79533-F4C2-46C4-8898-AC0CB6FC98D3}" type="slidenum">
              <a:rPr lang="ru-RU" smtClean="0"/>
              <a:pPr/>
              <a:t>‹#›</a:t>
            </a:fld>
            <a:endParaRPr lang="ru-RU"/>
          </a:p>
        </p:txBody>
      </p:sp>
    </p:spTree>
    <p:extLst>
      <p:ext uri="{BB962C8B-B14F-4D97-AF65-F5344CB8AC3E}">
        <p14:creationId xmlns:p14="http://schemas.microsoft.com/office/powerpoint/2010/main" val="3763891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7F79533-F4C2-46C4-8898-AC0CB6FC98D3}" type="slidenum">
              <a:rPr lang="ru-RU" smtClean="0"/>
              <a:pPr/>
              <a:t>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DBB23282-E560-457D-BC65-C156AA70D5AE}" type="datetimeFigureOut">
              <a:rPr lang="ru-RU" smtClean="0"/>
              <a:pPr/>
              <a:t>29.06.2015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403756D1-CB5C-487E-817F-2371135EAA6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BB23282-E560-457D-BC65-C156AA70D5AE}" type="datetimeFigureOut">
              <a:rPr lang="ru-RU" smtClean="0"/>
              <a:pPr/>
              <a:t>29.06.2015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03756D1-CB5C-487E-817F-2371135EAA6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BB23282-E560-457D-BC65-C156AA70D5AE}" type="datetimeFigureOut">
              <a:rPr lang="ru-RU" smtClean="0"/>
              <a:pPr/>
              <a:t>29.06.2015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03756D1-CB5C-487E-817F-2371135EAA6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BB23282-E560-457D-BC65-C156AA70D5AE}" type="datetimeFigureOut">
              <a:rPr lang="ru-RU" smtClean="0"/>
              <a:pPr/>
              <a:t>29.06.2015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03756D1-CB5C-487E-817F-2371135EAA6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BB23282-E560-457D-BC65-C156AA70D5AE}" type="datetimeFigureOut">
              <a:rPr lang="ru-RU" smtClean="0"/>
              <a:pPr/>
              <a:t>29.06.2015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03756D1-CB5C-487E-817F-2371135EAA6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BB23282-E560-457D-BC65-C156AA70D5AE}" type="datetimeFigureOut">
              <a:rPr lang="ru-RU" smtClean="0"/>
              <a:pPr/>
              <a:t>29.06.2015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03756D1-CB5C-487E-817F-2371135EAA6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BB23282-E560-457D-BC65-C156AA70D5AE}" type="datetimeFigureOut">
              <a:rPr lang="ru-RU" smtClean="0"/>
              <a:pPr/>
              <a:t>29.06.2015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03756D1-CB5C-487E-817F-2371135EAA6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BB23282-E560-457D-BC65-C156AA70D5AE}" type="datetimeFigureOut">
              <a:rPr lang="ru-RU" smtClean="0"/>
              <a:pPr/>
              <a:t>29.06.2015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03756D1-CB5C-487E-817F-2371135EAA6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BB23282-E560-457D-BC65-C156AA70D5AE}" type="datetimeFigureOut">
              <a:rPr lang="ru-RU" smtClean="0"/>
              <a:pPr/>
              <a:t>29.06.2015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03756D1-CB5C-487E-817F-2371135EAA6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BB23282-E560-457D-BC65-C156AA70D5AE}" type="datetimeFigureOut">
              <a:rPr lang="ru-RU" smtClean="0"/>
              <a:pPr/>
              <a:t>29.06.2015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03756D1-CB5C-487E-817F-2371135EAA6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BB23282-E560-457D-BC65-C156AA70D5AE}" type="datetimeFigureOut">
              <a:rPr lang="ru-RU" smtClean="0"/>
              <a:pPr/>
              <a:t>29.06.2015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403756D1-CB5C-487E-817F-2371135EAA67}"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BB23282-E560-457D-BC65-C156AA70D5AE}" type="datetimeFigureOut">
              <a:rPr lang="ru-RU" smtClean="0"/>
              <a:pPr/>
              <a:t>29.06.2015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03756D1-CB5C-487E-817F-2371135EAA67}"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5225242"/>
          </a:xfrm>
        </p:spPr>
        <p:txBody>
          <a:bodyPr>
            <a:normAutofit fontScale="90000"/>
          </a:bodyPr>
          <a:lstStyle/>
          <a:p>
            <a:pPr algn="r"/>
            <a:r>
              <a:rPr lang="ru-RU" sz="5400" b="1" dirty="0" smtClean="0">
                <a:latin typeface="Monotype Corsiva" pitchFamily="66" charset="0"/>
                <a:cs typeface="Times New Roman" pitchFamily="18" charset="0"/>
              </a:rPr>
              <a:t/>
            </a:r>
            <a:br>
              <a:rPr lang="ru-RU" sz="5400" b="1" dirty="0" smtClean="0">
                <a:latin typeface="Monotype Corsiva" pitchFamily="66" charset="0"/>
                <a:cs typeface="Times New Roman" pitchFamily="18" charset="0"/>
              </a:rPr>
            </a:br>
            <a:r>
              <a:rPr lang="ru-RU" sz="5400" b="1" dirty="0" smtClean="0">
                <a:latin typeface="Monotype Corsiva" pitchFamily="66" charset="0"/>
                <a:cs typeface="Times New Roman" pitchFamily="18" charset="0"/>
              </a:rPr>
              <a:t/>
            </a:r>
            <a:br>
              <a:rPr lang="ru-RU" sz="5400" b="1" dirty="0" smtClean="0">
                <a:latin typeface="Monotype Corsiva" pitchFamily="66" charset="0"/>
                <a:cs typeface="Times New Roman" pitchFamily="18" charset="0"/>
              </a:rPr>
            </a:br>
            <a:r>
              <a:rPr lang="ru-RU" sz="5400" b="1" dirty="0" smtClean="0">
                <a:latin typeface="Monotype Corsiva" pitchFamily="66" charset="0"/>
                <a:cs typeface="Times New Roman" pitchFamily="18" charset="0"/>
              </a:rPr>
              <a:t/>
            </a:r>
            <a:br>
              <a:rPr lang="ru-RU" sz="5400" b="1" dirty="0" smtClean="0">
                <a:latin typeface="Monotype Corsiva" pitchFamily="66" charset="0"/>
                <a:cs typeface="Times New Roman" pitchFamily="18" charset="0"/>
              </a:rPr>
            </a:br>
            <a:r>
              <a:rPr lang="ru-RU" sz="5400" b="1" dirty="0" smtClean="0">
                <a:latin typeface="Monotype Corsiva" pitchFamily="66" charset="0"/>
                <a:cs typeface="Times New Roman" pitchFamily="18" charset="0"/>
              </a:rPr>
              <a:t/>
            </a:r>
            <a:br>
              <a:rPr lang="ru-RU" sz="5400" b="1" dirty="0" smtClean="0">
                <a:latin typeface="Monotype Corsiva" pitchFamily="66" charset="0"/>
                <a:cs typeface="Times New Roman" pitchFamily="18" charset="0"/>
              </a:rPr>
            </a:br>
            <a:r>
              <a:rPr lang="ru-RU" sz="5400" b="1" dirty="0" smtClean="0">
                <a:latin typeface="Monotype Corsiva" pitchFamily="66" charset="0"/>
                <a:cs typeface="Times New Roman" pitchFamily="18" charset="0"/>
              </a:rPr>
              <a:t/>
            </a:r>
            <a:br>
              <a:rPr lang="ru-RU" sz="5400" b="1" dirty="0" smtClean="0">
                <a:latin typeface="Monotype Corsiva" pitchFamily="66" charset="0"/>
                <a:cs typeface="Times New Roman" pitchFamily="18" charset="0"/>
              </a:rPr>
            </a:br>
            <a:r>
              <a:rPr lang="ru-RU" sz="5400" b="1" dirty="0" smtClean="0">
                <a:latin typeface="Monotype Corsiva" pitchFamily="66" charset="0"/>
                <a:cs typeface="Times New Roman" pitchFamily="18" charset="0"/>
              </a:rPr>
              <a:t/>
            </a:r>
            <a:br>
              <a:rPr lang="ru-RU" sz="5400" b="1" dirty="0" smtClean="0">
                <a:latin typeface="Monotype Corsiva" pitchFamily="66" charset="0"/>
                <a:cs typeface="Times New Roman" pitchFamily="18" charset="0"/>
              </a:rPr>
            </a:br>
            <a:r>
              <a:rPr lang="ru-RU" sz="5400" b="1" dirty="0" smtClean="0">
                <a:latin typeface="Monotype Corsiva" pitchFamily="66" charset="0"/>
                <a:cs typeface="Times New Roman" pitchFamily="18" charset="0"/>
              </a:rPr>
              <a:t/>
            </a:r>
            <a:br>
              <a:rPr lang="ru-RU" sz="5400" b="1" dirty="0" smtClean="0">
                <a:latin typeface="Monotype Corsiva" pitchFamily="66" charset="0"/>
                <a:cs typeface="Times New Roman" pitchFamily="18" charset="0"/>
              </a:rPr>
            </a:br>
            <a:r>
              <a:rPr lang="ru-RU" sz="5400" b="1" dirty="0" smtClean="0">
                <a:latin typeface="Monotype Corsiva" pitchFamily="66" charset="0"/>
                <a:cs typeface="Times New Roman" pitchFamily="18" charset="0"/>
              </a:rPr>
              <a:t/>
            </a:r>
            <a:br>
              <a:rPr lang="ru-RU" sz="5400" b="1" dirty="0" smtClean="0">
                <a:latin typeface="Monotype Corsiva" pitchFamily="66" charset="0"/>
                <a:cs typeface="Times New Roman" pitchFamily="18" charset="0"/>
              </a:rPr>
            </a:br>
            <a:r>
              <a:rPr lang="ru-RU" sz="5400" b="1" dirty="0" smtClean="0">
                <a:latin typeface="Monotype Corsiva" pitchFamily="66" charset="0"/>
                <a:cs typeface="Times New Roman" pitchFamily="18" charset="0"/>
              </a:rPr>
              <a:t/>
            </a:r>
            <a:br>
              <a:rPr lang="ru-RU" sz="5400" b="1" dirty="0" smtClean="0">
                <a:latin typeface="Monotype Corsiva" pitchFamily="66" charset="0"/>
                <a:cs typeface="Times New Roman" pitchFamily="18" charset="0"/>
              </a:rPr>
            </a:br>
            <a:r>
              <a:rPr lang="ru-RU" sz="5400" b="1" dirty="0" smtClean="0">
                <a:latin typeface="Monotype Corsiva" pitchFamily="66" charset="0"/>
                <a:cs typeface="Times New Roman" pitchFamily="18" charset="0"/>
              </a:rPr>
              <a:t/>
            </a:r>
            <a:br>
              <a:rPr lang="ru-RU" sz="5400" b="1" dirty="0" smtClean="0">
                <a:latin typeface="Monotype Corsiva" pitchFamily="66" charset="0"/>
                <a:cs typeface="Times New Roman" pitchFamily="18" charset="0"/>
              </a:rPr>
            </a:br>
            <a:r>
              <a:rPr lang="ru-RU" sz="5400" b="1" dirty="0" smtClean="0">
                <a:solidFill>
                  <a:schemeClr val="tx1"/>
                </a:solidFill>
                <a:latin typeface="Monotype Corsiva" pitchFamily="66" charset="0"/>
                <a:cs typeface="Times New Roman" pitchFamily="18" charset="0"/>
              </a:rPr>
              <a:t>Обследование речевых нарушений</a:t>
            </a: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                                               </a:t>
            </a:r>
            <a:r>
              <a:rPr lang="ru-RU" sz="2200" dirty="0" smtClean="0">
                <a:solidFill>
                  <a:schemeClr val="tx1"/>
                </a:solidFill>
                <a:latin typeface="Times New Roman" panose="02020603050405020304" pitchFamily="18" charset="0"/>
                <a:cs typeface="Times New Roman" pitchFamily="18" charset="0"/>
              </a:rPr>
              <a:t>Выполнил:</a:t>
            </a:r>
            <a:br>
              <a:rPr lang="ru-RU" sz="2200" dirty="0" smtClean="0">
                <a:solidFill>
                  <a:schemeClr val="tx1"/>
                </a:solidFill>
                <a:latin typeface="Times New Roman" panose="02020603050405020304" pitchFamily="18" charset="0"/>
                <a:cs typeface="Times New Roman" pitchFamily="18" charset="0"/>
              </a:rPr>
            </a:br>
            <a:r>
              <a:rPr lang="ru-RU" sz="2200" dirty="0" smtClean="0">
                <a:solidFill>
                  <a:schemeClr val="tx1"/>
                </a:solidFill>
                <a:latin typeface="Times New Roman" panose="02020603050405020304" pitchFamily="18" charset="0"/>
                <a:cs typeface="Times New Roman" panose="02020603050405020304" pitchFamily="18" charset="0"/>
              </a:rPr>
              <a:t>студент </a:t>
            </a:r>
            <a:r>
              <a:rPr lang="ru-RU" sz="2200" dirty="0">
                <a:solidFill>
                  <a:schemeClr val="tx1"/>
                </a:solidFill>
                <a:latin typeface="Times New Roman" panose="02020603050405020304" pitchFamily="18" charset="0"/>
                <a:cs typeface="Times New Roman" panose="02020603050405020304" pitchFamily="18" charset="0"/>
              </a:rPr>
              <a:t>2 курса</a:t>
            </a:r>
            <a:br>
              <a:rPr lang="ru-RU" sz="2200" dirty="0">
                <a:solidFill>
                  <a:schemeClr val="tx1"/>
                </a:solidFill>
                <a:latin typeface="Times New Roman" panose="02020603050405020304" pitchFamily="18" charset="0"/>
                <a:cs typeface="Times New Roman" panose="02020603050405020304" pitchFamily="18" charset="0"/>
              </a:rPr>
            </a:br>
            <a:r>
              <a:rPr lang="ru-RU" sz="2200" dirty="0">
                <a:solidFill>
                  <a:schemeClr val="tx1"/>
                </a:solidFill>
                <a:latin typeface="Times New Roman" panose="02020603050405020304" pitchFamily="18" charset="0"/>
                <a:cs typeface="Times New Roman" panose="02020603050405020304" pitchFamily="18" charset="0"/>
              </a:rPr>
              <a:t>                                                                 дефектологического факультета</a:t>
            </a:r>
            <a:br>
              <a:rPr lang="ru-RU" sz="2200" dirty="0">
                <a:solidFill>
                  <a:schemeClr val="tx1"/>
                </a:solidFill>
                <a:latin typeface="Times New Roman" panose="02020603050405020304" pitchFamily="18" charset="0"/>
                <a:cs typeface="Times New Roman" panose="02020603050405020304" pitchFamily="18" charset="0"/>
              </a:rPr>
            </a:br>
            <a:r>
              <a:rPr lang="ru-RU" sz="2200" dirty="0">
                <a:solidFill>
                  <a:schemeClr val="tx1"/>
                </a:solidFill>
                <a:latin typeface="Times New Roman" panose="02020603050405020304" pitchFamily="18" charset="0"/>
                <a:cs typeface="Times New Roman" panose="02020603050405020304" pitchFamily="18" charset="0"/>
              </a:rPr>
              <a:t>                                                                                       заочного отделения</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Шапкина А.А.</a:t>
            </a: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endParaRPr lang="ru-RU"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2653474"/>
          </a:xfrm>
        </p:spPr>
        <p:txBody>
          <a:bodyPr>
            <a:noAutofit/>
          </a:bodyPr>
          <a:lstStyle/>
          <a:p>
            <a:r>
              <a:rPr lang="ru-RU" sz="3200" dirty="0" smtClean="0">
                <a:solidFill>
                  <a:schemeClr val="tx1"/>
                </a:solidFill>
                <a:latin typeface="Times New Roman" pitchFamily="18" charset="0"/>
                <a:cs typeface="Times New Roman" pitchFamily="18" charset="0"/>
              </a:rPr>
              <a:t>При диагностике письменной речи выявляется наличие специфических ошибок на письме и их характер (замены букв, </a:t>
            </a:r>
            <a:r>
              <a:rPr lang="ru-RU" sz="3200" dirty="0" err="1" smtClean="0">
                <a:solidFill>
                  <a:schemeClr val="tx1"/>
                </a:solidFill>
                <a:latin typeface="Times New Roman" pitchFamily="18" charset="0"/>
                <a:cs typeface="Times New Roman" pitchFamily="18" charset="0"/>
              </a:rPr>
              <a:t>аграмматизмы</a:t>
            </a:r>
            <a:r>
              <a:rPr lang="ru-RU" sz="3200" dirty="0" smtClean="0">
                <a:solidFill>
                  <a:schemeClr val="tx1"/>
                </a:solidFill>
                <a:latin typeface="Times New Roman" pitchFamily="18" charset="0"/>
                <a:cs typeface="Times New Roman" pitchFamily="18" charset="0"/>
              </a:rPr>
              <a:t> и др.), определяется уровень владения чтением, ошибки, понимание прочитанного.</a:t>
            </a:r>
            <a:endParaRPr lang="ru-RU" sz="32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14356"/>
            <a:ext cx="8305800" cy="2296284"/>
          </a:xfrm>
        </p:spPr>
        <p:txBody>
          <a:bodyPr>
            <a:noAutofit/>
          </a:bodyPr>
          <a:lstStyle/>
          <a:p>
            <a:r>
              <a:rPr lang="ru-RU" sz="3600" b="1" dirty="0" smtClean="0">
                <a:solidFill>
                  <a:schemeClr val="tx1"/>
                </a:solidFill>
                <a:latin typeface="Times New Roman" pitchFamily="18" charset="0"/>
                <a:cs typeface="Times New Roman" pitchFamily="18" charset="0"/>
              </a:rPr>
              <a:t>Нарушение голоса </a:t>
            </a:r>
            <a:r>
              <a:rPr lang="ru-RU" sz="3600" dirty="0" smtClean="0">
                <a:solidFill>
                  <a:schemeClr val="tx1"/>
                </a:solidFill>
                <a:latin typeface="Times New Roman" pitchFamily="18" charset="0"/>
                <a:cs typeface="Times New Roman" pitchFamily="18" charset="0"/>
              </a:rPr>
              <a:t>– это отсутствие или расстройство фонации вследствие патологических изменений голосового аппарата.</a:t>
            </a:r>
            <a:endParaRPr lang="ru-RU" sz="36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5653870"/>
          </a:xfrm>
        </p:spPr>
        <p:txBody>
          <a:bodyPr>
            <a:noAutofit/>
          </a:bodyPr>
          <a:lstStyle/>
          <a:p>
            <a:r>
              <a:rPr lang="ru-RU" sz="3000" u="sng" dirty="0" smtClean="0">
                <a:solidFill>
                  <a:schemeClr val="tx1"/>
                </a:solidFill>
                <a:latin typeface="Times New Roman" pitchFamily="18" charset="0"/>
                <a:cs typeface="Times New Roman" pitchFamily="18" charset="0"/>
              </a:rPr>
              <a:t>В случаях нарушения функции голосового аппарата необходимо произвести: </a:t>
            </a:r>
            <a:r>
              <a:rPr lang="ru-RU" sz="3000" dirty="0" smtClean="0">
                <a:solidFill>
                  <a:schemeClr val="tx1"/>
                </a:solidFill>
                <a:latin typeface="Times New Roman" pitchFamily="18" charset="0"/>
                <a:cs typeface="Times New Roman" pitchFamily="18" charset="0"/>
              </a:rPr>
              <a:t>1) общее исследование, 2) отоларингологическое исследование и 3) </a:t>
            </a:r>
            <a:r>
              <a:rPr lang="ru-RU" sz="3000" dirty="0" err="1" smtClean="0">
                <a:solidFill>
                  <a:schemeClr val="tx1"/>
                </a:solidFill>
                <a:latin typeface="Times New Roman" pitchFamily="18" charset="0"/>
                <a:cs typeface="Times New Roman" pitchFamily="18" charset="0"/>
              </a:rPr>
              <a:t>фониатрическое</a:t>
            </a:r>
            <a:r>
              <a:rPr lang="ru-RU" sz="3000" dirty="0" smtClean="0">
                <a:solidFill>
                  <a:schemeClr val="tx1"/>
                </a:solidFill>
                <a:latin typeface="Times New Roman" pitchFamily="18" charset="0"/>
                <a:cs typeface="Times New Roman" pitchFamily="18" charset="0"/>
              </a:rPr>
              <a:t> исследование. </a:t>
            </a:r>
            <a:br>
              <a:rPr lang="ru-RU" sz="3000" dirty="0" smtClean="0">
                <a:solidFill>
                  <a:schemeClr val="tx1"/>
                </a:solidFill>
                <a:latin typeface="Times New Roman" pitchFamily="18" charset="0"/>
                <a:cs typeface="Times New Roman" pitchFamily="18" charset="0"/>
              </a:rPr>
            </a:br>
            <a:r>
              <a:rPr lang="ru-RU" sz="3000" dirty="0" smtClean="0">
                <a:solidFill>
                  <a:schemeClr val="tx1"/>
                </a:solidFill>
                <a:latin typeface="Times New Roman" pitchFamily="18" charset="0"/>
                <a:cs typeface="Times New Roman" pitchFamily="18" charset="0"/>
              </a:rPr>
              <a:t>1. Общее исследование  - необходимо обратить внимание на состояние костной системы, суставов, зубов, органов грудной клетки, желез внутренней секреции, а также мышечной и нервной системы. </a:t>
            </a:r>
            <a:br>
              <a:rPr lang="ru-RU" sz="3000" dirty="0" smtClean="0">
                <a:solidFill>
                  <a:schemeClr val="tx1"/>
                </a:solidFill>
                <a:latin typeface="Times New Roman" pitchFamily="18" charset="0"/>
                <a:cs typeface="Times New Roman" pitchFamily="18" charset="0"/>
              </a:rPr>
            </a:br>
            <a:r>
              <a:rPr lang="ru-RU" sz="3000" dirty="0" smtClean="0">
                <a:solidFill>
                  <a:schemeClr val="tx1"/>
                </a:solidFill>
                <a:latin typeface="Times New Roman" pitchFamily="18" charset="0"/>
                <a:cs typeface="Times New Roman" pitchFamily="18" charset="0"/>
              </a:rPr>
              <a:t>2. Ларингологическое исследование заключается в обследовании гортани, носа, ушей, причём специально следует проверить слуховой аппарат и орган равновесия.</a:t>
            </a:r>
            <a:endParaRPr lang="ru-RU" sz="30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6153912"/>
          </a:xfrm>
        </p:spPr>
        <p:txBody>
          <a:bodyPr>
            <a:normAutofit fontScale="90000"/>
          </a:bodyPr>
          <a:lstStyle/>
          <a:p>
            <a:r>
              <a:rPr lang="ru-RU" sz="2400" dirty="0" smtClean="0">
                <a:solidFill>
                  <a:schemeClr val="tx1"/>
                </a:solidFill>
                <a:latin typeface="Times New Roman" pitchFamily="18" charset="0"/>
                <a:cs typeface="Times New Roman" pitchFamily="18" charset="0"/>
              </a:rPr>
              <a:t>3. Часто случается так, что </a:t>
            </a:r>
            <a:r>
              <a:rPr lang="ru-RU" sz="2400" dirty="0" err="1" smtClean="0">
                <a:solidFill>
                  <a:schemeClr val="tx1"/>
                </a:solidFill>
                <a:latin typeface="Times New Roman" pitchFamily="18" charset="0"/>
                <a:cs typeface="Times New Roman" pitchFamily="18" charset="0"/>
              </a:rPr>
              <a:t>фониатрическое</a:t>
            </a:r>
            <a:r>
              <a:rPr lang="ru-RU" sz="2400" dirty="0" smtClean="0">
                <a:solidFill>
                  <a:schemeClr val="tx1"/>
                </a:solidFill>
                <a:latin typeface="Times New Roman" pitchFamily="18" charset="0"/>
                <a:cs typeface="Times New Roman" pitchFamily="18" charset="0"/>
              </a:rPr>
              <a:t> исследование мы можем начать не сразу, а после двух-трёх дней молчания, так как функция голосового аппарата вызывает гиперемию голосовых связок. Безусловно, отложить </a:t>
            </a:r>
            <a:r>
              <a:rPr lang="ru-RU" sz="2400" dirty="0" err="1" smtClean="0">
                <a:solidFill>
                  <a:schemeClr val="tx1"/>
                </a:solidFill>
                <a:latin typeface="Times New Roman" pitchFamily="18" charset="0"/>
                <a:cs typeface="Times New Roman" pitchFamily="18" charset="0"/>
              </a:rPr>
              <a:t>фониатрическое</a:t>
            </a:r>
            <a:r>
              <a:rPr lang="ru-RU" sz="2400" dirty="0" smtClean="0">
                <a:solidFill>
                  <a:schemeClr val="tx1"/>
                </a:solidFill>
                <a:latin typeface="Times New Roman" pitchFamily="18" charset="0"/>
                <a:cs typeface="Times New Roman" pitchFamily="18" charset="0"/>
              </a:rPr>
              <a:t> исследование на несколько дней мы можем лишь в тех случаях, если заболевание не является острым и не требует немедленного вмешательства. При </a:t>
            </a:r>
            <a:r>
              <a:rPr lang="ru-RU" sz="2400" dirty="0" err="1" smtClean="0">
                <a:solidFill>
                  <a:schemeClr val="tx1"/>
                </a:solidFill>
                <a:latin typeface="Times New Roman" pitchFamily="18" charset="0"/>
                <a:cs typeface="Times New Roman" pitchFamily="18" charset="0"/>
              </a:rPr>
              <a:t>фониатрическом</a:t>
            </a:r>
            <a:r>
              <a:rPr lang="ru-RU" sz="2400" dirty="0" smtClean="0">
                <a:solidFill>
                  <a:schemeClr val="tx1"/>
                </a:solidFill>
                <a:latin typeface="Times New Roman" pitchFamily="18" charset="0"/>
                <a:cs typeface="Times New Roman" pitchFamily="18" charset="0"/>
              </a:rPr>
              <a:t> исследовании проверяются все элементы, участвующие в голосообразовании, т.е. дыхательный аппарат и тип дыхания, гортань и ее функция, резонаторная система, а также артикуляционный аппарат. По прошествии нескольких дней, в течение которых больной молчит и голосовой аппарат отдыхает, гиперемия и отек голосовых связок исчезают. Слизистая оболочка гортани, глотки, которая была покрасневшей, сухой, покрытой малым количеством слизи, возвращается к своему нормальному состоянию. Даже „узелки певцов", при условии, если они не являются застаревшими, могут бесследно исчезнуть после 3—4 дней молчания.</a:t>
            </a:r>
            <a:br>
              <a:rPr lang="ru-RU" sz="2400" dirty="0" smtClean="0">
                <a:solidFill>
                  <a:schemeClr val="tx1"/>
                </a:solidFill>
                <a:latin typeface="Times New Roman" pitchFamily="18" charset="0"/>
                <a:cs typeface="Times New Roman" pitchFamily="18" charset="0"/>
              </a:rPr>
            </a:br>
            <a:endParaRPr lang="ru-RU" sz="24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7154068"/>
          </a:xfrm>
        </p:spPr>
        <p:txBody>
          <a:bodyPr>
            <a:noAutofit/>
          </a:bodyPr>
          <a:lstStyle/>
          <a:p>
            <a:r>
              <a:rPr lang="ru-RU" sz="2600" b="1" dirty="0" smtClean="0">
                <a:solidFill>
                  <a:schemeClr val="tx1"/>
                </a:solidFill>
                <a:latin typeface="Times New Roman" pitchFamily="18" charset="0"/>
                <a:cs typeface="Times New Roman" pitchFamily="18" charset="0"/>
              </a:rPr>
              <a:t>Заикание </a:t>
            </a:r>
            <a:r>
              <a:rPr lang="ru-RU" sz="2600" dirty="0" smtClean="0">
                <a:solidFill>
                  <a:schemeClr val="tx1"/>
                </a:solidFill>
                <a:latin typeface="Times New Roman" pitchFamily="18" charset="0"/>
                <a:cs typeface="Times New Roman" pitchFamily="18" charset="0"/>
              </a:rPr>
              <a:t>– нарушение </a:t>
            </a:r>
            <a:r>
              <a:rPr lang="ru-RU" sz="2600" dirty="0" err="1" smtClean="0">
                <a:solidFill>
                  <a:schemeClr val="tx1"/>
                </a:solidFill>
                <a:latin typeface="Times New Roman" pitchFamily="18" charset="0"/>
                <a:cs typeface="Times New Roman" pitchFamily="18" charset="0"/>
              </a:rPr>
              <a:t>темпоретмической</a:t>
            </a:r>
            <a:r>
              <a:rPr lang="ru-RU" sz="2600" dirty="0" smtClean="0">
                <a:solidFill>
                  <a:schemeClr val="tx1"/>
                </a:solidFill>
                <a:latin typeface="Times New Roman" pitchFamily="18" charset="0"/>
                <a:cs typeface="Times New Roman" pitchFamily="18" charset="0"/>
              </a:rPr>
              <a:t> организации речи, обусловленное судорожным состоянием мышц речевого аппарата.</a:t>
            </a:r>
            <a:br>
              <a:rPr lang="ru-RU" sz="2600" dirty="0" smtClean="0">
                <a:solidFill>
                  <a:schemeClr val="tx1"/>
                </a:solidFill>
                <a:latin typeface="Times New Roman" pitchFamily="18" charset="0"/>
                <a:cs typeface="Times New Roman" pitchFamily="18" charset="0"/>
              </a:rPr>
            </a:br>
            <a:r>
              <a:rPr lang="ru-RU" sz="2600" b="1" dirty="0" smtClean="0">
                <a:solidFill>
                  <a:schemeClr val="tx1"/>
                </a:solidFill>
                <a:latin typeface="Times New Roman" pitchFamily="18" charset="0"/>
                <a:cs typeface="Times New Roman" pitchFamily="18" charset="0"/>
              </a:rPr>
              <a:t>Обследование заикания:</a:t>
            </a: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1</a:t>
            </a:r>
            <a:r>
              <a:rPr lang="ru-RU" sz="2600" dirty="0" smtClean="0">
                <a:solidFill>
                  <a:schemeClr val="tx1"/>
                </a:solidFill>
                <a:latin typeface="Times New Roman" pitchFamily="18" charset="0"/>
                <a:cs typeface="Times New Roman" pitchFamily="18" charset="0"/>
              </a:rPr>
              <a:t>. Сбор анамнестических данных (период беременности, развитие  речи в раннем возрасте, когда началось заикание и т.д.)место возникновения и форму речевых судорог;</a:t>
            </a:r>
            <a:br>
              <a:rPr lang="ru-RU" sz="2600" dirty="0" smtClean="0">
                <a:solidFill>
                  <a:schemeClr val="tx1"/>
                </a:solidFill>
                <a:latin typeface="Times New Roman" pitchFamily="18" charset="0"/>
                <a:cs typeface="Times New Roman" pitchFamily="18" charset="0"/>
              </a:rPr>
            </a:br>
            <a:r>
              <a:rPr lang="ru-RU" sz="2600" dirty="0" smtClean="0">
                <a:solidFill>
                  <a:schemeClr val="tx1"/>
                </a:solidFill>
                <a:latin typeface="Times New Roman" pitchFamily="18" charset="0"/>
                <a:cs typeface="Times New Roman" pitchFamily="18" charset="0"/>
              </a:rPr>
              <a:t>2.Частоту их проявлений и сохранные речевые возможности заикающегося;</a:t>
            </a:r>
            <a:br>
              <a:rPr lang="ru-RU" sz="2600" dirty="0" smtClean="0">
                <a:solidFill>
                  <a:schemeClr val="tx1"/>
                </a:solidFill>
                <a:latin typeface="Times New Roman" pitchFamily="18" charset="0"/>
                <a:cs typeface="Times New Roman" pitchFamily="18" charset="0"/>
              </a:rPr>
            </a:br>
            <a:r>
              <a:rPr lang="ru-RU" sz="2600" dirty="0" smtClean="0">
                <a:solidFill>
                  <a:schemeClr val="tx1"/>
                </a:solidFill>
                <a:latin typeface="Times New Roman" pitchFamily="18" charset="0"/>
                <a:cs typeface="Times New Roman" pitchFamily="18" charset="0"/>
              </a:rPr>
              <a:t>3. Сопутствующие нарушения речи; двигательные нарушения;</a:t>
            </a:r>
            <a:br>
              <a:rPr lang="ru-RU" sz="2600" dirty="0" smtClean="0">
                <a:solidFill>
                  <a:schemeClr val="tx1"/>
                </a:solidFill>
                <a:latin typeface="Times New Roman" pitchFamily="18" charset="0"/>
                <a:cs typeface="Times New Roman" pitchFamily="18" charset="0"/>
              </a:rPr>
            </a:br>
            <a:r>
              <a:rPr lang="ru-RU" sz="2600" dirty="0" smtClean="0">
                <a:solidFill>
                  <a:schemeClr val="tx1"/>
                </a:solidFill>
                <a:latin typeface="Times New Roman" pitchFamily="18" charset="0"/>
                <a:cs typeface="Times New Roman" pitchFamily="18" charset="0"/>
              </a:rPr>
              <a:t>4. Отношение заикающегося к своему речевому дефекту; наличие психологических особенностей.</a:t>
            </a:r>
            <a:br>
              <a:rPr lang="ru-RU" sz="2600" dirty="0" smtClean="0">
                <a:solidFill>
                  <a:schemeClr val="tx1"/>
                </a:solidFill>
                <a:latin typeface="Times New Roman" pitchFamily="18" charset="0"/>
                <a:cs typeface="Times New Roman" pitchFamily="18" charset="0"/>
              </a:rPr>
            </a:br>
            <a:r>
              <a:rPr lang="ru-RU" sz="2800" dirty="0" smtClean="0">
                <a:solidFill>
                  <a:schemeClr val="tx1"/>
                </a:solidFill>
                <a:latin typeface="Times New Roman" pitchFamily="18" charset="0"/>
                <a:cs typeface="Times New Roman" pitchFamily="18" charset="0"/>
              </a:rPr>
              <a:t/>
            </a:r>
            <a:br>
              <a:rPr lang="ru-RU" sz="2800" dirty="0" smtClean="0">
                <a:solidFill>
                  <a:schemeClr val="tx1"/>
                </a:solidFill>
                <a:latin typeface="Times New Roman" pitchFamily="18" charset="0"/>
                <a:cs typeface="Times New Roman" pitchFamily="18" charset="0"/>
              </a:rPr>
            </a:br>
            <a:r>
              <a:rPr lang="ru-RU" sz="2800" dirty="0" smtClean="0">
                <a:solidFill>
                  <a:schemeClr val="tx1"/>
                </a:solidFill>
                <a:latin typeface="Times New Roman" pitchFamily="18" charset="0"/>
                <a:cs typeface="Times New Roman" pitchFamily="18" charset="0"/>
              </a:rPr>
              <a:t/>
            </a:r>
            <a:br>
              <a:rPr lang="ru-RU" sz="2800" dirty="0" smtClean="0">
                <a:solidFill>
                  <a:schemeClr val="tx1"/>
                </a:solidFill>
                <a:latin typeface="Times New Roman" pitchFamily="18" charset="0"/>
                <a:cs typeface="Times New Roman" pitchFamily="18" charset="0"/>
              </a:rPr>
            </a:br>
            <a:r>
              <a:rPr lang="ru-RU" sz="2800" dirty="0" smtClean="0">
                <a:solidFill>
                  <a:schemeClr val="tx1"/>
                </a:solidFill>
                <a:latin typeface="Times New Roman" pitchFamily="18" charset="0"/>
                <a:cs typeface="Times New Roman" pitchFamily="18" charset="0"/>
              </a:rPr>
              <a:t/>
            </a:r>
            <a:br>
              <a:rPr lang="ru-RU" sz="2800" dirty="0" smtClean="0">
                <a:solidFill>
                  <a:schemeClr val="tx1"/>
                </a:solidFill>
                <a:latin typeface="Times New Roman" pitchFamily="18" charset="0"/>
                <a:cs typeface="Times New Roman" pitchFamily="18" charset="0"/>
              </a:rPr>
            </a:br>
            <a:endParaRPr lang="ru-RU"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2582036"/>
          </a:xfrm>
        </p:spPr>
        <p:txBody>
          <a:bodyPr>
            <a:normAutofit/>
          </a:bodyPr>
          <a:lstStyle/>
          <a:p>
            <a:pPr algn="ctr"/>
            <a:r>
              <a:rPr lang="ru-RU" sz="6000" dirty="0" smtClean="0">
                <a:solidFill>
                  <a:schemeClr val="tx1"/>
                </a:solidFill>
                <a:latin typeface="Times New Roman" pitchFamily="18" charset="0"/>
                <a:cs typeface="Times New Roman" pitchFamily="18" charset="0"/>
              </a:rPr>
              <a:t>Спасибо за внимание!</a:t>
            </a:r>
            <a:endParaRPr lang="ru-RU" sz="6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305800" cy="5786478"/>
          </a:xfrm>
        </p:spPr>
        <p:txBody>
          <a:bodyPr>
            <a:normAutofit fontScale="90000"/>
          </a:bodyPr>
          <a:lstStyle/>
          <a:p>
            <a:r>
              <a:rPr lang="ru-RU" sz="2400" b="1" dirty="0" err="1" smtClean="0">
                <a:solidFill>
                  <a:schemeClr val="tx1"/>
                </a:solidFill>
                <a:latin typeface="Times New Roman" pitchFamily="18" charset="0"/>
                <a:cs typeface="Times New Roman" pitchFamily="18" charset="0"/>
              </a:rPr>
              <a:t>Дислалия</a:t>
            </a:r>
            <a:r>
              <a:rPr lang="ru-RU" sz="2400" dirty="0" smtClean="0">
                <a:solidFill>
                  <a:schemeClr val="tx1"/>
                </a:solidFill>
                <a:latin typeface="Times New Roman" pitchFamily="18" charset="0"/>
                <a:cs typeface="Times New Roman" pitchFamily="18" charset="0"/>
              </a:rPr>
              <a:t> – нарушение звукопроизношения при нормальном слухе и сохранной иннервации речевого аппарата.</a:t>
            </a:r>
            <a:br>
              <a:rPr lang="ru-RU" sz="2400" dirty="0" smtClean="0">
                <a:solidFill>
                  <a:schemeClr val="tx1"/>
                </a:solidFill>
                <a:latin typeface="Times New Roman" pitchFamily="18" charset="0"/>
                <a:cs typeface="Times New Roman" pitchFamily="18" charset="0"/>
              </a:rPr>
            </a:br>
            <a:r>
              <a:rPr lang="ru-RU" sz="2000" b="1" u="sng" dirty="0" smtClean="0">
                <a:solidFill>
                  <a:schemeClr val="tx1"/>
                </a:solidFill>
                <a:latin typeface="Times New Roman" pitchFamily="18" charset="0"/>
                <a:cs typeface="Times New Roman" pitchFamily="18" charset="0"/>
              </a:rPr>
              <a:t>Обследование </a:t>
            </a:r>
            <a:r>
              <a:rPr lang="ru-RU" sz="2000" b="1" u="sng" dirty="0" err="1" smtClean="0">
                <a:solidFill>
                  <a:schemeClr val="tx1"/>
                </a:solidFill>
                <a:latin typeface="Times New Roman" pitchFamily="18" charset="0"/>
                <a:cs typeface="Times New Roman" pitchFamily="18" charset="0"/>
              </a:rPr>
              <a:t>дислалии</a:t>
            </a:r>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1.Диагностическое обследование речи при </a:t>
            </a:r>
            <a:r>
              <a:rPr lang="ru-RU" sz="2000" dirty="0" err="1" smtClean="0">
                <a:solidFill>
                  <a:schemeClr val="tx1"/>
                </a:solidFill>
                <a:latin typeface="Times New Roman" pitchFamily="18" charset="0"/>
                <a:cs typeface="Times New Roman" pitchFamily="18" charset="0"/>
              </a:rPr>
              <a:t>дислалии</a:t>
            </a:r>
            <a:r>
              <a:rPr lang="ru-RU" sz="2000" dirty="0" smtClean="0">
                <a:solidFill>
                  <a:schemeClr val="tx1"/>
                </a:solidFill>
                <a:latin typeface="Times New Roman" pitchFamily="18" charset="0"/>
                <a:cs typeface="Times New Roman" pitchFamily="18" charset="0"/>
              </a:rPr>
              <a:t> начинают со сбора анамнеза выяснения особенностей течения беременности и родов у матери, перенесенных (заболеваний у ребенка, раннего психомоторного и речевого развития, состояния биологического слуха и зрения, опорно-двигательного аппарата (по медицинской документации).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2.Исследованию строения и подвижности органов артикуляционного аппарата путем визуального осмотра и оценки выполнения серии упражнений по подражанию.</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3. Диагностика устной речи  при </a:t>
            </a:r>
            <a:r>
              <a:rPr lang="ru-RU" sz="2000" dirty="0" err="1" smtClean="0">
                <a:solidFill>
                  <a:schemeClr val="tx1"/>
                </a:solidFill>
                <a:latin typeface="Times New Roman" pitchFamily="18" charset="0"/>
                <a:cs typeface="Times New Roman" pitchFamily="18" charset="0"/>
              </a:rPr>
              <a:t>дислалии</a:t>
            </a:r>
            <a:r>
              <a:rPr lang="ru-RU" sz="2000" dirty="0" smtClean="0">
                <a:solidFill>
                  <a:schemeClr val="tx1"/>
                </a:solidFill>
                <a:latin typeface="Times New Roman" pitchFamily="18" charset="0"/>
                <a:cs typeface="Times New Roman" pitchFamily="18" charset="0"/>
              </a:rPr>
              <a:t> включает обследование состояния звукопроизношения и выявление дефектно произносимых звуков с использованием соответствующего дидактического материала. В процессе логопедического обследования выявляется характер нарушения (отсутствие, замена, смешение, искажение звуков) в различных позициях - изолированно, в слогах (открытых, закрытых, со стечением согласных), словах (в начале, середине, конце), фразах, текстах. Затем проверяется состояние фонематического слуха – способность к слуховой дифференциации всех </a:t>
            </a:r>
            <a:r>
              <a:rPr lang="ru-RU" sz="2000" dirty="0" err="1" smtClean="0">
                <a:solidFill>
                  <a:schemeClr val="tx1"/>
                </a:solidFill>
                <a:latin typeface="Times New Roman" pitchFamily="18" charset="0"/>
                <a:cs typeface="Times New Roman" pitchFamily="18" charset="0"/>
              </a:rPr>
              <a:t>коррелирующих</a:t>
            </a:r>
            <a:r>
              <a:rPr lang="ru-RU" sz="2000" dirty="0" smtClean="0">
                <a:solidFill>
                  <a:schemeClr val="tx1"/>
                </a:solidFill>
                <a:latin typeface="Times New Roman" pitchFamily="18" charset="0"/>
                <a:cs typeface="Times New Roman" pitchFamily="18" charset="0"/>
              </a:rPr>
              <a:t> фонем.</a:t>
            </a:r>
            <a:br>
              <a:rPr lang="ru-RU" sz="2000" dirty="0" smtClean="0">
                <a:solidFill>
                  <a:schemeClr val="tx1"/>
                </a:solidFill>
                <a:latin typeface="Times New Roman" pitchFamily="18" charset="0"/>
                <a:cs typeface="Times New Roman" pitchFamily="18" charset="0"/>
              </a:rPr>
            </a:br>
            <a:endParaRPr lang="ru-RU"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5510994"/>
          </a:xfrm>
        </p:spPr>
        <p:txBody>
          <a:bodyPr>
            <a:noAutofit/>
          </a:bodyPr>
          <a:lstStyle/>
          <a:p>
            <a:r>
              <a:rPr lang="ru-RU" sz="2400" dirty="0" smtClean="0">
                <a:solidFill>
                  <a:schemeClr val="tx1"/>
                </a:solidFill>
                <a:latin typeface="Times New Roman" pitchFamily="18" charset="0"/>
                <a:cs typeface="Times New Roman" pitchFamily="18" charset="0"/>
              </a:rPr>
              <a:t>4. В логопедическом заключении отражается форма </a:t>
            </a:r>
            <a:r>
              <a:rPr lang="ru-RU" sz="2400" dirty="0" err="1" smtClean="0">
                <a:solidFill>
                  <a:schemeClr val="tx1"/>
                </a:solidFill>
                <a:latin typeface="Times New Roman" pitchFamily="18" charset="0"/>
                <a:cs typeface="Times New Roman" pitchFamily="18" charset="0"/>
              </a:rPr>
              <a:t>дислалии</a:t>
            </a:r>
            <a:r>
              <a:rPr lang="ru-RU" sz="2400" dirty="0" smtClean="0">
                <a:solidFill>
                  <a:schemeClr val="tx1"/>
                </a:solidFill>
                <a:latin typeface="Times New Roman" pitchFamily="18" charset="0"/>
                <a:cs typeface="Times New Roman" pitchFamily="18" charset="0"/>
              </a:rPr>
              <a:t> (механическая или функциональная), вид </a:t>
            </a:r>
            <a:r>
              <a:rPr lang="ru-RU" sz="2400" dirty="0" err="1" smtClean="0">
                <a:solidFill>
                  <a:schemeClr val="tx1"/>
                </a:solidFill>
                <a:latin typeface="Times New Roman" pitchFamily="18" charset="0"/>
                <a:cs typeface="Times New Roman" pitchFamily="18" charset="0"/>
              </a:rPr>
              <a:t>дислалии</a:t>
            </a: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артикуляторно-фонематическая</a:t>
            </a:r>
            <a:r>
              <a:rPr lang="ru-RU" sz="2400" dirty="0" smtClean="0">
                <a:solidFill>
                  <a:schemeClr val="tx1"/>
                </a:solidFill>
                <a:latin typeface="Times New Roman" pitchFamily="18" charset="0"/>
                <a:cs typeface="Times New Roman" pitchFamily="18" charset="0"/>
              </a:rPr>
              <a:t>, акустико-фонематическая, </a:t>
            </a:r>
            <a:r>
              <a:rPr lang="ru-RU" sz="2400" dirty="0" err="1" smtClean="0">
                <a:solidFill>
                  <a:schemeClr val="tx1"/>
                </a:solidFill>
                <a:latin typeface="Times New Roman" pitchFamily="18" charset="0"/>
                <a:cs typeface="Times New Roman" pitchFamily="18" charset="0"/>
              </a:rPr>
              <a:t>артикуляторно-фонетическая</a:t>
            </a:r>
            <a:r>
              <a:rPr lang="ru-RU" sz="2400" dirty="0" smtClean="0">
                <a:solidFill>
                  <a:schemeClr val="tx1"/>
                </a:solidFill>
                <a:latin typeface="Times New Roman" pitchFamily="18" charset="0"/>
                <a:cs typeface="Times New Roman" pitchFamily="18" charset="0"/>
              </a:rPr>
              <a:t>), разновидность неправильного звукопроизношения (ротацизм, </a:t>
            </a:r>
            <a:r>
              <a:rPr lang="ru-RU" sz="2400" dirty="0" err="1" smtClean="0">
                <a:solidFill>
                  <a:schemeClr val="tx1"/>
                </a:solidFill>
                <a:latin typeface="Times New Roman" pitchFamily="18" charset="0"/>
                <a:cs typeface="Times New Roman" pitchFamily="18" charset="0"/>
              </a:rPr>
              <a:t>сигматизм</a:t>
            </a:r>
            <a:r>
              <a:rPr lang="ru-RU" sz="2400" dirty="0" smtClean="0">
                <a:solidFill>
                  <a:schemeClr val="tx1"/>
                </a:solidFill>
                <a:latin typeface="Times New Roman" pitchFamily="18" charset="0"/>
                <a:cs typeface="Times New Roman" pitchFamily="18" charset="0"/>
              </a:rPr>
              <a:t> и т. д.).</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При механической </a:t>
            </a:r>
            <a:r>
              <a:rPr lang="ru-RU" sz="2400" dirty="0" err="1" smtClean="0">
                <a:solidFill>
                  <a:schemeClr val="tx1"/>
                </a:solidFill>
                <a:latin typeface="Times New Roman" pitchFamily="18" charset="0"/>
                <a:cs typeface="Times New Roman" pitchFamily="18" charset="0"/>
              </a:rPr>
              <a:t>дислалии</a:t>
            </a:r>
            <a:r>
              <a:rPr lang="ru-RU" sz="2400" dirty="0" smtClean="0">
                <a:solidFill>
                  <a:schemeClr val="tx1"/>
                </a:solidFill>
                <a:latin typeface="Times New Roman" pitchFamily="18" charset="0"/>
                <a:cs typeface="Times New Roman" pitchFamily="18" charset="0"/>
              </a:rPr>
              <a:t> ребенку может потребоваться консультация </a:t>
            </a:r>
            <a:r>
              <a:rPr lang="ru-RU" sz="2400" u="sng" dirty="0" smtClean="0">
                <a:solidFill>
                  <a:schemeClr val="tx1"/>
                </a:solidFill>
                <a:latin typeface="Times New Roman" pitchFamily="18" charset="0"/>
                <a:cs typeface="Times New Roman" pitchFamily="18" charset="0"/>
              </a:rPr>
              <a:t>стоматолога</a:t>
            </a:r>
            <a:r>
              <a:rPr lang="ru-RU" sz="2400" dirty="0" smtClean="0">
                <a:solidFill>
                  <a:schemeClr val="tx1"/>
                </a:solidFill>
                <a:latin typeface="Times New Roman" pitchFamily="18" charset="0"/>
                <a:cs typeface="Times New Roman" pitchFamily="18" charset="0"/>
              </a:rPr>
              <a:t> (хирурга, </a:t>
            </a:r>
            <a:r>
              <a:rPr lang="ru-RU" sz="2400" u="sng" dirty="0" err="1" smtClean="0">
                <a:solidFill>
                  <a:schemeClr val="tx1"/>
                </a:solidFill>
                <a:latin typeface="Times New Roman" pitchFamily="18" charset="0"/>
                <a:cs typeface="Times New Roman" pitchFamily="18" charset="0"/>
              </a:rPr>
              <a:t>ортодонта</a:t>
            </a:r>
            <a:r>
              <a:rPr lang="ru-RU" sz="2400" dirty="0" smtClean="0">
                <a:solidFill>
                  <a:schemeClr val="tx1"/>
                </a:solidFill>
                <a:latin typeface="Times New Roman" pitchFamily="18" charset="0"/>
                <a:cs typeface="Times New Roman" pitchFamily="18" charset="0"/>
              </a:rPr>
              <a:t>); при функциональной </a:t>
            </a:r>
            <a:r>
              <a:rPr lang="ru-RU" sz="2400" dirty="0" err="1" smtClean="0">
                <a:solidFill>
                  <a:schemeClr val="tx1"/>
                </a:solidFill>
                <a:latin typeface="Times New Roman" pitchFamily="18" charset="0"/>
                <a:cs typeface="Times New Roman" pitchFamily="18" charset="0"/>
              </a:rPr>
              <a:t>дислалии</a:t>
            </a:r>
            <a:r>
              <a:rPr lang="ru-RU" sz="2400" dirty="0" smtClean="0">
                <a:solidFill>
                  <a:schemeClr val="tx1"/>
                </a:solidFill>
                <a:latin typeface="Times New Roman" pitchFamily="18" charset="0"/>
                <a:cs typeface="Times New Roman" pitchFamily="18" charset="0"/>
              </a:rPr>
              <a:t> – </a:t>
            </a:r>
            <a:r>
              <a:rPr lang="ru-RU" sz="2400" u="sng" dirty="0" smtClean="0">
                <a:solidFill>
                  <a:schemeClr val="tx1"/>
                </a:solidFill>
                <a:latin typeface="Times New Roman" pitchFamily="18" charset="0"/>
                <a:cs typeface="Times New Roman" pitchFamily="18" charset="0"/>
              </a:rPr>
              <a:t>детского невролога</a:t>
            </a:r>
            <a:r>
              <a:rPr lang="ru-RU" sz="2400" dirty="0" smtClean="0">
                <a:solidFill>
                  <a:schemeClr val="tx1"/>
                </a:solidFill>
                <a:latin typeface="Times New Roman" pitchFamily="18" charset="0"/>
                <a:cs typeface="Times New Roman" pitchFamily="18" charset="0"/>
              </a:rPr>
              <a:t>.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Для исключения </a:t>
            </a:r>
            <a:r>
              <a:rPr lang="ru-RU" sz="2400" u="sng" dirty="0" smtClean="0">
                <a:solidFill>
                  <a:schemeClr val="tx1"/>
                </a:solidFill>
                <a:latin typeface="Times New Roman" pitchFamily="18" charset="0"/>
                <a:cs typeface="Times New Roman" pitchFamily="18" charset="0"/>
              </a:rPr>
              <a:t>тугоухости</a:t>
            </a:r>
            <a:r>
              <a:rPr lang="ru-RU" sz="2400" dirty="0" smtClean="0">
                <a:solidFill>
                  <a:schemeClr val="tx1"/>
                </a:solidFill>
                <a:latin typeface="Times New Roman" pitchFamily="18" charset="0"/>
                <a:cs typeface="Times New Roman" pitchFamily="18" charset="0"/>
              </a:rPr>
              <a:t> проводится консультация </a:t>
            </a:r>
            <a:r>
              <a:rPr lang="ru-RU" sz="2400" u="sng" dirty="0" smtClean="0">
                <a:solidFill>
                  <a:schemeClr val="tx1"/>
                </a:solidFill>
                <a:latin typeface="Times New Roman" pitchFamily="18" charset="0"/>
                <a:cs typeface="Times New Roman" pitchFamily="18" charset="0"/>
              </a:rPr>
              <a:t>детского отоларинголога</a:t>
            </a:r>
            <a:r>
              <a:rPr lang="ru-RU" sz="2400" dirty="0" smtClean="0">
                <a:solidFill>
                  <a:schemeClr val="tx1"/>
                </a:solidFill>
                <a:latin typeface="Times New Roman" pitchFamily="18" charset="0"/>
                <a:cs typeface="Times New Roman" pitchFamily="18" charset="0"/>
              </a:rPr>
              <a:t> и </a:t>
            </a:r>
            <a:r>
              <a:rPr lang="ru-RU" sz="2400" u="sng" dirty="0" smtClean="0">
                <a:solidFill>
                  <a:schemeClr val="tx1"/>
                </a:solidFill>
                <a:latin typeface="Times New Roman" pitchFamily="18" charset="0"/>
                <a:cs typeface="Times New Roman" pitchFamily="18" charset="0"/>
              </a:rPr>
              <a:t>исследование функции слухового анализатора</a:t>
            </a:r>
            <a:r>
              <a:rPr lang="ru-RU" sz="2400" dirty="0" smtClean="0">
                <a:solidFill>
                  <a:schemeClr val="tx1"/>
                </a:solidFill>
                <a:latin typeface="Times New Roman" pitchFamily="18" charset="0"/>
                <a:cs typeface="Times New Roman" pitchFamily="18" charset="0"/>
              </a:rPr>
              <a:t>.</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Дифференциальную диагностику </a:t>
            </a:r>
            <a:r>
              <a:rPr lang="ru-RU" sz="2400" dirty="0" err="1" smtClean="0">
                <a:solidFill>
                  <a:schemeClr val="tx1"/>
                </a:solidFill>
                <a:latin typeface="Times New Roman" pitchFamily="18" charset="0"/>
                <a:cs typeface="Times New Roman" pitchFamily="18" charset="0"/>
              </a:rPr>
              <a:t>дислалии</a:t>
            </a:r>
            <a:r>
              <a:rPr lang="ru-RU" sz="2400" dirty="0" smtClean="0">
                <a:solidFill>
                  <a:schemeClr val="tx1"/>
                </a:solidFill>
                <a:latin typeface="Times New Roman" pitchFamily="18" charset="0"/>
                <a:cs typeface="Times New Roman" pitchFamily="18" charset="0"/>
              </a:rPr>
              <a:t>, прежде всего, следует проводить со стертой </a:t>
            </a:r>
            <a:r>
              <a:rPr lang="ru-RU" sz="2400" u="sng" dirty="0" smtClean="0">
                <a:solidFill>
                  <a:schemeClr val="tx1"/>
                </a:solidFill>
                <a:latin typeface="Times New Roman" pitchFamily="18" charset="0"/>
                <a:cs typeface="Times New Roman" pitchFamily="18" charset="0"/>
              </a:rPr>
              <a:t>дизартрией</a:t>
            </a:r>
            <a:r>
              <a:rPr lang="ru-RU" sz="2400" dirty="0" smtClean="0">
                <a:solidFill>
                  <a:schemeClr val="tx1"/>
                </a:solidFill>
                <a:latin typeface="Times New Roman" pitchFamily="18" charset="0"/>
                <a:cs typeface="Times New Roman" pitchFamily="18" charset="0"/>
              </a:rPr>
              <a:t>.</a:t>
            </a:r>
            <a:br>
              <a:rPr lang="ru-RU" sz="2400" dirty="0" smtClean="0">
                <a:solidFill>
                  <a:schemeClr val="tx1"/>
                </a:solidFill>
                <a:latin typeface="Times New Roman" pitchFamily="18" charset="0"/>
                <a:cs typeface="Times New Roman" pitchFamily="18" charset="0"/>
              </a:rPr>
            </a:br>
            <a:endParaRPr lang="ru-RU"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305800" cy="6286544"/>
          </a:xfrm>
        </p:spPr>
        <p:txBody>
          <a:bodyPr>
            <a:normAutofit fontScale="90000"/>
          </a:bodyPr>
          <a:lstStyle/>
          <a:p>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200" b="1" dirty="0" smtClean="0">
                <a:solidFill>
                  <a:schemeClr val="tx1"/>
                </a:solidFill>
                <a:latin typeface="Times New Roman" pitchFamily="18" charset="0"/>
                <a:cs typeface="Times New Roman" pitchFamily="18" charset="0"/>
              </a:rPr>
              <a:t>Дизартрия</a:t>
            </a:r>
            <a:r>
              <a:rPr lang="ru-RU" sz="2200" dirty="0" smtClean="0">
                <a:solidFill>
                  <a:schemeClr val="tx1"/>
                </a:solidFill>
                <a:latin typeface="Times New Roman" pitchFamily="18" charset="0"/>
                <a:cs typeface="Times New Roman" pitchFamily="18" charset="0"/>
              </a:rPr>
              <a:t> – нарушение произносительной стороны речи, обусловленное недостаточностью иннервации речевого аппарата.</a:t>
            </a:r>
            <a:br>
              <a:rPr lang="ru-RU" sz="2200" dirty="0" smtClean="0">
                <a:solidFill>
                  <a:schemeClr val="tx1"/>
                </a:solidFill>
                <a:latin typeface="Times New Roman" pitchFamily="18" charset="0"/>
                <a:cs typeface="Times New Roman" pitchFamily="18" charset="0"/>
              </a:rPr>
            </a:br>
            <a:r>
              <a:rPr lang="ru-RU" sz="2200" b="1" dirty="0" smtClean="0">
                <a:solidFill>
                  <a:schemeClr val="tx1"/>
                </a:solidFill>
                <a:latin typeface="Times New Roman" pitchFamily="18" charset="0"/>
                <a:cs typeface="Times New Roman" pitchFamily="18" charset="0"/>
              </a:rPr>
              <a:t>Обследование дизартрии:</a:t>
            </a:r>
            <a:r>
              <a:rPr lang="ru-RU" sz="2200" dirty="0" smtClean="0">
                <a:solidFill>
                  <a:schemeClr val="tx1"/>
                </a:solidFill>
                <a:latin typeface="Times New Roman" pitchFamily="18" charset="0"/>
                <a:cs typeface="Times New Roman" pitchFamily="18" charset="0"/>
              </a:rPr>
              <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1. Сбор анамнестических данных.</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2. Наличие слабовыраженных, но специфических артикуляционных нарушений в виде ограничения объема наиболее тонких и дифференцированных артикуляционных движений, в честности  недостаточность загибания кончика языка в верх, а также асимметричное положение  вытянутого вперед языка, его тремор и беспокойство в этом положении, изменение конфигурации.</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3. Наличие </a:t>
            </a:r>
            <a:r>
              <a:rPr lang="ru-RU" sz="2200" dirty="0" err="1" smtClean="0">
                <a:solidFill>
                  <a:schemeClr val="tx1"/>
                </a:solidFill>
                <a:latin typeface="Times New Roman" pitchFamily="18" charset="0"/>
                <a:cs typeface="Times New Roman" pitchFamily="18" charset="0"/>
              </a:rPr>
              <a:t>синкинезий</a:t>
            </a:r>
            <a:r>
              <a:rPr lang="ru-RU" sz="2200" dirty="0" smtClean="0">
                <a:solidFill>
                  <a:schemeClr val="tx1"/>
                </a:solidFill>
                <a:latin typeface="Times New Roman" pitchFamily="18" charset="0"/>
                <a:cs typeface="Times New Roman" pitchFamily="18" charset="0"/>
              </a:rPr>
              <a:t> (движение нижней челюсти  при движении языка вверх, движений пальцев рук при движениях языка).</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4. Удержания артикуляционной позы.</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5. Темп артикуляционных движений.</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6. Переключаемость артикуляционных движений.</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7. Наличие просодических нарушений.</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8.Стойкость нарушений звукопроизношения и трудность автоматизации поставленных звуков.</a:t>
            </a:r>
            <a:br>
              <a:rPr lang="ru-RU" sz="22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endParaRPr lang="ru-RU"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3582168"/>
          </a:xfrm>
        </p:spPr>
        <p:txBody>
          <a:bodyPr>
            <a:noAutofit/>
          </a:bodyPr>
          <a:lstStyle/>
          <a:p>
            <a:r>
              <a:rPr lang="ru-RU" sz="2400" dirty="0" smtClean="0">
                <a:solidFill>
                  <a:schemeClr val="tx1"/>
                </a:solidFill>
                <a:latin typeface="Times New Roman" pitchFamily="18" charset="0"/>
                <a:cs typeface="Times New Roman" pitchFamily="18" charset="0"/>
              </a:rPr>
              <a:t>9. Синхронности артикуляции, дыхания и голосообразования; фонематического восприятия, уровня развития лексико-грамматического строя речи. В процессе диагностики письменной речи даются задания на списывание текста и письмо под диктовку, чтение отрывков и осмысление прочитанного.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На основании результатов обследования необходимо разграничивать дизартрию и моторную алалию, моторную афазию, </a:t>
            </a:r>
            <a:r>
              <a:rPr lang="ru-RU" sz="2400" dirty="0" err="1" smtClean="0">
                <a:solidFill>
                  <a:schemeClr val="tx1"/>
                </a:solidFill>
                <a:latin typeface="Times New Roman" pitchFamily="18" charset="0"/>
                <a:cs typeface="Times New Roman" pitchFamily="18" charset="0"/>
              </a:rPr>
              <a:t>дислалию</a:t>
            </a:r>
            <a:r>
              <a:rPr lang="ru-RU" sz="2400" dirty="0" smtClean="0">
                <a:solidFill>
                  <a:schemeClr val="tx1"/>
                </a:solidFill>
                <a:latin typeface="Times New Roman" pitchFamily="18" charset="0"/>
                <a:cs typeface="Times New Roman" pitchFamily="18" charset="0"/>
              </a:rPr>
              <a:t>.</a:t>
            </a:r>
            <a:r>
              <a:rPr lang="ru-RU" sz="2400" dirty="0" smtClean="0"/>
              <a:t/>
            </a:r>
            <a:br>
              <a:rPr lang="ru-RU" sz="2400" dirty="0" smtClean="0"/>
            </a:b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5725308"/>
          </a:xfrm>
        </p:spPr>
        <p:txBody>
          <a:bodyPr>
            <a:noAutofit/>
          </a:bodyPr>
          <a:lstStyle/>
          <a:p>
            <a:r>
              <a:rPr lang="ru-RU" sz="2000" b="1" dirty="0" smtClean="0">
                <a:solidFill>
                  <a:schemeClr val="tx1"/>
                </a:solidFill>
                <a:latin typeface="Times New Roman" pitchFamily="18" charset="0"/>
                <a:cs typeface="Times New Roman" pitchFamily="18" charset="0"/>
              </a:rPr>
              <a:t>Общее недоразвитие речи </a:t>
            </a:r>
            <a:r>
              <a:rPr lang="ru-RU" sz="2000" dirty="0" smtClean="0">
                <a:solidFill>
                  <a:schemeClr val="tx1"/>
                </a:solidFill>
                <a:latin typeface="Times New Roman" pitchFamily="18" charset="0"/>
                <a:cs typeface="Times New Roman" pitchFamily="18" charset="0"/>
              </a:rPr>
              <a:t>-  различные сложные речевые расстройства, при которых у детей нарушено формирование всех компонентов речевой системы, относящихся к ее звуковой и смысловой стороне, при нормальном слухе и интеллекте.</a:t>
            </a:r>
            <a:br>
              <a:rPr lang="ru-RU" sz="2000"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Обследование ОНР:</a:t>
            </a:r>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1. На предварительном этапе диагностического обследования речи логопед знакомится с медицинской документацией (данными осмотра ребенка с ОНР детским неврологом, педиатром и др. детскими специалистами), выясняет у родителей особенности протекания раннего речевого развития ребенка.</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2. При диагностике устной речи  уточняется степень сформированности различных компонентов языковой системы. Обследование детей с ОНР начинается с изучения состояния связной речи - способности к составлению рассказа по картинке, серии картинок, пересказу,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рассказу и т. д. Затем исследуется уровень развития грамматических процессов (правильность словообразования и словоизменения; согласования частей речи; построения предложения и пр.). Обследование словарного запаса при ОНР позволяет оценить умение детей правильно соотносить то или иное слово-понятие с обозначаемым предметом или явлением.</a:t>
            </a:r>
            <a:endParaRPr lang="ru-RU"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4939490"/>
          </a:xfrm>
        </p:spPr>
        <p:txBody>
          <a:bodyPr>
            <a:normAutofit fontScale="90000"/>
          </a:bodyPr>
          <a:lstStyle/>
          <a:p>
            <a:r>
              <a:rPr lang="ru-RU" sz="2400" dirty="0" smtClean="0">
                <a:solidFill>
                  <a:schemeClr val="tx1"/>
                </a:solidFill>
                <a:latin typeface="Times New Roman" pitchFamily="18" charset="0"/>
                <a:cs typeface="Times New Roman" pitchFamily="18" charset="0"/>
              </a:rPr>
              <a:t>3. Дальнейший ход обследования ребенка с ОНР предполагает изучение звуковой стороны речи: строения и моторики речевого аппарата, звукопроизношения, слоговой структуры и </a:t>
            </a:r>
            <a:r>
              <a:rPr lang="ru-RU" sz="2400" dirty="0" err="1" smtClean="0">
                <a:solidFill>
                  <a:schemeClr val="tx1"/>
                </a:solidFill>
                <a:latin typeface="Times New Roman" pitchFamily="18" charset="0"/>
                <a:cs typeface="Times New Roman" pitchFamily="18" charset="0"/>
              </a:rPr>
              <a:t>звуконаполняемости</a:t>
            </a:r>
            <a:r>
              <a:rPr lang="ru-RU" sz="2400" dirty="0" smtClean="0">
                <a:solidFill>
                  <a:schemeClr val="tx1"/>
                </a:solidFill>
                <a:latin typeface="Times New Roman" pitchFamily="18" charset="0"/>
                <a:cs typeface="Times New Roman" pitchFamily="18" charset="0"/>
              </a:rPr>
              <a:t> слов, способности к фонематическому восприятию, звуковому анализу и синтезу. У детей с ОНР необходимо проведение диагностики слухоречевой памяти и других психических процессов.</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4. </a:t>
            </a:r>
            <a:r>
              <a:rPr lang="ru-RU" sz="2700" dirty="0" smtClean="0">
                <a:solidFill>
                  <a:schemeClr val="tx1"/>
                </a:solidFill>
                <a:latin typeface="Times New Roman" pitchFamily="18" charset="0"/>
                <a:cs typeface="Times New Roman" pitchFamily="18" charset="0"/>
              </a:rPr>
              <a:t>Результатом обследования состояния речевых и неречевых процессов у ребенка с ОНР является логопедическое заключение, отражающее уровень речевого развития и клиническую форму речевого нарушения. </a:t>
            </a:r>
            <a:br>
              <a:rPr lang="ru-RU" sz="2700" dirty="0" smtClean="0">
                <a:solidFill>
                  <a:schemeClr val="tx1"/>
                </a:solidFill>
                <a:latin typeface="Times New Roman" pitchFamily="18" charset="0"/>
                <a:cs typeface="Times New Roman" pitchFamily="18" charset="0"/>
              </a:rPr>
            </a:br>
            <a:r>
              <a:rPr lang="ru-RU" sz="2700" dirty="0" smtClean="0">
                <a:solidFill>
                  <a:schemeClr val="tx1"/>
                </a:solidFill>
                <a:latin typeface="Times New Roman" pitchFamily="18" charset="0"/>
                <a:cs typeface="Times New Roman" pitchFamily="18" charset="0"/>
              </a:rPr>
              <a:t>ОНР следует отличать от задержки речевого развития (ЗРР), при которой отстает только темп формирования речи, но не нарушается формирование языковых средств.</a:t>
            </a:r>
            <a:endParaRPr lang="ru-RU" sz="27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6153912"/>
          </a:xfrm>
        </p:spPr>
        <p:txBody>
          <a:bodyPr>
            <a:normAutofit fontScale="90000"/>
          </a:bodyPr>
          <a:lstStyle/>
          <a:p>
            <a:r>
              <a:rPr lang="ru-RU" dirty="0" smtClean="0"/>
              <a:t> </a:t>
            </a:r>
            <a:r>
              <a:rPr lang="ru-RU" sz="2700" b="1" dirty="0" err="1" smtClean="0">
                <a:solidFill>
                  <a:schemeClr val="tx1"/>
                </a:solidFill>
                <a:latin typeface="Times New Roman" pitchFamily="18" charset="0"/>
                <a:cs typeface="Times New Roman" pitchFamily="18" charset="0"/>
              </a:rPr>
              <a:t>Фонемо-фанематическое</a:t>
            </a:r>
            <a:r>
              <a:rPr lang="ru-RU" sz="2700" b="1" dirty="0" smtClean="0">
                <a:solidFill>
                  <a:schemeClr val="tx1"/>
                </a:solidFill>
                <a:latin typeface="Times New Roman" pitchFamily="18" charset="0"/>
                <a:cs typeface="Times New Roman" pitchFamily="18" charset="0"/>
              </a:rPr>
              <a:t> нарушение речи – </a:t>
            </a:r>
            <a:r>
              <a:rPr lang="ru-RU" sz="2700" dirty="0" smtClean="0">
                <a:solidFill>
                  <a:schemeClr val="tx1"/>
                </a:solidFill>
                <a:latin typeface="Times New Roman" pitchFamily="18" charset="0"/>
                <a:cs typeface="Times New Roman" pitchFamily="18" charset="0"/>
              </a:rPr>
              <a:t>это</a:t>
            </a:r>
            <a:r>
              <a:rPr lang="en-US" sz="2700" dirty="0" smtClean="0">
                <a:solidFill>
                  <a:schemeClr val="tx1"/>
                </a:solidFill>
                <a:latin typeface="Times New Roman" pitchFamily="18" charset="0"/>
                <a:cs typeface="Times New Roman" pitchFamily="18" charset="0"/>
              </a:rPr>
              <a:t> </a:t>
            </a:r>
            <a:r>
              <a:rPr lang="ru-RU" sz="2700" dirty="0" smtClean="0">
                <a:solidFill>
                  <a:schemeClr val="tx1"/>
                </a:solidFill>
                <a:latin typeface="Times New Roman" pitchFamily="18" charset="0"/>
                <a:cs typeface="Times New Roman" pitchFamily="18" charset="0"/>
              </a:rPr>
              <a:t>нарушение процессов формирования произносительной  системы родного языка  у детей с различными речевыми расстройствами  в следствие дефектов  восприятия и произношения фонем.</a:t>
            </a:r>
            <a:r>
              <a:rPr lang="en-US" sz="2700" dirty="0" smtClean="0">
                <a:solidFill>
                  <a:schemeClr val="tx1"/>
                </a:solidFill>
                <a:latin typeface="Times New Roman" pitchFamily="18" charset="0"/>
                <a:cs typeface="Times New Roman" pitchFamily="18" charset="0"/>
              </a:rPr>
              <a:t/>
            </a:r>
            <a:br>
              <a:rPr lang="en-US" sz="2700" dirty="0" smtClean="0">
                <a:solidFill>
                  <a:schemeClr val="tx1"/>
                </a:solidFill>
                <a:latin typeface="Times New Roman" pitchFamily="18" charset="0"/>
                <a:cs typeface="Times New Roman" pitchFamily="18" charset="0"/>
              </a:rPr>
            </a:br>
            <a:r>
              <a:rPr lang="en-US" sz="2700" dirty="0" smtClean="0">
                <a:solidFill>
                  <a:schemeClr val="tx1"/>
                </a:solidFill>
                <a:latin typeface="Times New Roman" pitchFamily="18" charset="0"/>
                <a:cs typeface="Times New Roman" pitchFamily="18" charset="0"/>
              </a:rPr>
              <a:t>1</a:t>
            </a:r>
            <a:r>
              <a:rPr lang="ru-RU" sz="2700" dirty="0" smtClean="0">
                <a:solidFill>
                  <a:schemeClr val="tx1"/>
                </a:solidFill>
                <a:latin typeface="Times New Roman" pitchFamily="18" charset="0"/>
                <a:cs typeface="Times New Roman" pitchFamily="18" charset="0"/>
              </a:rPr>
              <a:t>. Приступая к диагностическому обследованию речи</a:t>
            </a:r>
            <a:r>
              <a:rPr lang="ru-RU" sz="2700" u="sng" dirty="0" smtClean="0">
                <a:solidFill>
                  <a:schemeClr val="tx1"/>
                </a:solidFill>
                <a:latin typeface="Times New Roman" pitchFamily="18" charset="0"/>
                <a:cs typeface="Times New Roman" pitchFamily="18" charset="0"/>
              </a:rPr>
              <a:t> </a:t>
            </a:r>
            <a:r>
              <a:rPr lang="ru-RU" sz="2700" dirty="0" smtClean="0">
                <a:solidFill>
                  <a:schemeClr val="tx1"/>
                </a:solidFill>
                <a:latin typeface="Times New Roman" pitchFamily="18" charset="0"/>
                <a:cs typeface="Times New Roman" pitchFamily="18" charset="0"/>
              </a:rPr>
              <a:t>у ребенка с ФФН, логопед (из медицинской документации или из беседы с родителями) выясняет анамнестические сведения (особенности протекания беременности и родов у матери, раннего физического, психического развития ребенка). </a:t>
            </a:r>
            <a:br>
              <a:rPr lang="ru-RU" sz="2700" dirty="0" smtClean="0">
                <a:solidFill>
                  <a:schemeClr val="tx1"/>
                </a:solidFill>
                <a:latin typeface="Times New Roman" pitchFamily="18" charset="0"/>
                <a:cs typeface="Times New Roman" pitchFamily="18" charset="0"/>
              </a:rPr>
            </a:br>
            <a:r>
              <a:rPr lang="ru-RU" sz="2700" dirty="0" smtClean="0">
                <a:solidFill>
                  <a:schemeClr val="tx1"/>
                </a:solidFill>
                <a:latin typeface="Times New Roman" pitchFamily="18" charset="0"/>
                <a:cs typeface="Times New Roman" pitchFamily="18" charset="0"/>
              </a:rPr>
              <a:t>При оформлении речевой карты на ребенка с ФФН следует сделать особые отметки о состоянии слуха (по заключению детского отоларинголога</a:t>
            </a:r>
            <a:r>
              <a:rPr lang="ru-RU" sz="2700" u="sng" dirty="0" smtClean="0">
                <a:solidFill>
                  <a:schemeClr val="tx1"/>
                </a:solidFill>
                <a:latin typeface="Times New Roman" pitchFamily="18" charset="0"/>
                <a:cs typeface="Times New Roman" pitchFamily="18" charset="0"/>
              </a:rPr>
              <a:t>)</a:t>
            </a:r>
            <a:r>
              <a:rPr lang="ru-RU" sz="2700" dirty="0" smtClean="0">
                <a:solidFill>
                  <a:schemeClr val="tx1"/>
                </a:solidFill>
                <a:latin typeface="Times New Roman" pitchFamily="18" charset="0"/>
                <a:cs typeface="Times New Roman" pitchFamily="18" charset="0"/>
              </a:rPr>
              <a:t>, неврологического статуса (по заключению детского невролога</a:t>
            </a:r>
            <a:r>
              <a:rPr lang="ru-RU" sz="2700" u="sng" dirty="0" smtClean="0">
                <a:solidFill>
                  <a:schemeClr val="tx1"/>
                </a:solidFill>
                <a:latin typeface="Times New Roman" pitchFamily="18" charset="0"/>
                <a:cs typeface="Times New Roman" pitchFamily="18" charset="0"/>
              </a:rPr>
              <a:t>)</a:t>
            </a:r>
            <a:r>
              <a:rPr lang="ru-RU" sz="2700" dirty="0" smtClean="0">
                <a:solidFill>
                  <a:schemeClr val="tx1"/>
                </a:solidFill>
                <a:latin typeface="Times New Roman" pitchFamily="18" charset="0"/>
                <a:cs typeface="Times New Roman" pitchFamily="18" charset="0"/>
              </a:rPr>
              <a:t>, общего здоровья (по заключению педиатра).</a:t>
            </a: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700" dirty="0" smtClean="0">
                <a:solidFill>
                  <a:schemeClr val="tx1"/>
                </a:solidFill>
                <a:latin typeface="Times New Roman" pitchFamily="18" charset="0"/>
                <a:cs typeface="Times New Roman" pitchFamily="18" charset="0"/>
              </a:rPr>
              <a:t/>
            </a:r>
            <a:br>
              <a:rPr lang="en-US" sz="2700" dirty="0" smtClean="0">
                <a:solidFill>
                  <a:schemeClr val="tx1"/>
                </a:solidFill>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endParaRPr lang="ru-RU" sz="27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5510994"/>
          </a:xfrm>
        </p:spPr>
        <p:txBody>
          <a:bodyPr>
            <a:noAutofit/>
          </a:bodyPr>
          <a:lstStyle/>
          <a:p>
            <a:r>
              <a:rPr lang="ru-RU" sz="2600" dirty="0" smtClean="0">
                <a:solidFill>
                  <a:schemeClr val="tx1"/>
                </a:solidFill>
                <a:latin typeface="Times New Roman" pitchFamily="18" charset="0"/>
                <a:cs typeface="Times New Roman" pitchFamily="18" charset="0"/>
              </a:rPr>
              <a:t>2. Затем исследуется состояние и подвижность артикуляционного аппарата, оценивается состояние голосовой и дыхательной функции. При обследовании звукопроизношения обращается внимание на характер имеющихся нарушений (замены, смешение, искажение, отсутствие), различение оппозиционных фонем, способность воспроизведения слов различного слогового состава. </a:t>
            </a:r>
            <a:br>
              <a:rPr lang="ru-RU" sz="2600" dirty="0" smtClean="0">
                <a:solidFill>
                  <a:schemeClr val="tx1"/>
                </a:solidFill>
                <a:latin typeface="Times New Roman" pitchFamily="18" charset="0"/>
                <a:cs typeface="Times New Roman" pitchFamily="18" charset="0"/>
              </a:rPr>
            </a:br>
            <a:r>
              <a:rPr lang="ru-RU" sz="2600" dirty="0" smtClean="0">
                <a:solidFill>
                  <a:schemeClr val="tx1"/>
                </a:solidFill>
                <a:latin typeface="Times New Roman" pitchFamily="18" charset="0"/>
                <a:cs typeface="Times New Roman" pitchFamily="18" charset="0"/>
              </a:rPr>
              <a:t>Крайне важным при ФФН является исследование уровня сформированности навыков звукового анализа и синтеза. </a:t>
            </a:r>
            <a:br>
              <a:rPr lang="ru-RU" sz="2600" dirty="0" smtClean="0">
                <a:solidFill>
                  <a:schemeClr val="tx1"/>
                </a:solidFill>
                <a:latin typeface="Times New Roman" pitchFamily="18" charset="0"/>
                <a:cs typeface="Times New Roman" pitchFamily="18" charset="0"/>
              </a:rPr>
            </a:br>
            <a:r>
              <a:rPr lang="ru-RU" sz="2600" dirty="0" smtClean="0">
                <a:solidFill>
                  <a:schemeClr val="tx1"/>
                </a:solidFill>
                <a:latin typeface="Times New Roman" pitchFamily="18" charset="0"/>
                <a:cs typeface="Times New Roman" pitchFamily="18" charset="0"/>
              </a:rPr>
              <a:t>Диагностика устной речи завершается изучением количественной и качественной характеристики словарного запаса, сформированности грамматического строя речи и связной речи.</a:t>
            </a:r>
            <a:endParaRPr lang="ru-RU" sz="26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168</TotalTime>
  <Words>432</Words>
  <Application>Microsoft Office PowerPoint</Application>
  <PresentationFormat>Экран (4:3)</PresentationFormat>
  <Paragraphs>16</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Поток</vt:lpstr>
      <vt:lpstr>          Обследование речевых нарушений                                                 Выполнил: студент 2 курса                                                                  дефектологического факультета                                                                                        заочного отделения                                                                                               Шапкина А.А. </vt:lpstr>
      <vt:lpstr>Дислалия – нарушение звукопроизношения при нормальном слухе и сохранной иннервации речевого аппарата. Обследование дислалии 1.Диагностическое обследование речи при дислалии начинают со сбора анамнеза выяснения особенностей течения беременности и родов у матери, перенесенных (заболеваний у ребенка, раннего психомоторного и речевого развития, состояния биологического слуха и зрения, опорно-двигательного аппарата (по медицинской документации).  2.Исследованию строения и подвижности органов артикуляционного аппарата путем визуального осмотра и оценки выполнения серии упражнений по подражанию. 3. Диагностика устной речи  при дислалии включает обследование состояния звукопроизношения и выявление дефектно произносимых звуков с использованием соответствующего дидактического материала. В процессе логопедического обследования выявляется характер нарушения (отсутствие, замена, смешение, искажение звуков) в различных позициях - изолированно, в слогах (открытых, закрытых, со стечением согласных), словах (в начале, середине, конце), фразах, текстах. Затем проверяется состояние фонематического слуха – способность к слуховой дифференциации всех коррелирующих фонем. </vt:lpstr>
      <vt:lpstr>4. В логопедическом заключении отражается форма дислалии (механическая или функциональная), вид дислалии (артикуляторно-фонематическая, акустико-фонематическая, артикуляторно-фонетическая), разновидность неправильного звукопроизношения (ротацизм, сигматизм и т. д.). При механической дислалии ребенку может потребоваться консультация стоматолога (хирурга, ортодонта); при функциональной дислалии – детского невролога.   Для исключения тугоухости проводится консультация детского отоларинголога и исследование функции слухового анализатора. Дифференциальную диагностику дислалии, прежде всего, следует проводить со стертой дизартрией. </vt:lpstr>
      <vt:lpstr>                Дизартрия – нарушение произносительной стороны речи, обусловленное недостаточностью иннервации речевого аппарата. Обследование дизартрии: 1. Сбор анамнестических данных. 2. Наличие слабовыраженных, но специфических артикуляционных нарушений в виде ограничения объема наиболее тонких и дифференцированных артикуляционных движений, в честности  недостаточность загибания кончика языка в верх, а также асимметричное положение  вытянутого вперед языка, его тремор и беспокойство в этом положении, изменение конфигурации. 3. Наличие синкинезий (движение нижней челюсти  при движении языка вверх, движений пальцев рук при движениях языка). 4. Удержания артикуляционной позы. 5. Темп артикуляционных движений. 6. Переключаемость артикуляционных движений. 7. Наличие просодических нарушений. 8.Стойкость нарушений звукопроизношения и трудность автоматизации поставленных звуков.  </vt:lpstr>
      <vt:lpstr>9. Синхронности артикуляции, дыхания и голосообразования; фонематического восприятия, уровня развития лексико-грамматического строя речи. В процессе диагностики письменной речи даются задания на списывание текста и письмо под диктовку, чтение отрывков и осмысление прочитанного. На основании результатов обследования необходимо разграничивать дизартрию и моторную алалию, моторную афазию, дислалию. </vt:lpstr>
      <vt:lpstr>Общее недоразвитие речи -  различные сложные речевые расстройства, при которых у детей нарушено формирование всех компонентов речевой системы, относящихся к ее звуковой и смысловой стороне, при нормальном слухе и интеллекте. Обследование ОНР: 1. На предварительном этапе диагностического обследования речи логопед знакомится с медицинской документацией (данными осмотра ребенка с ОНР детским неврологом, педиатром и др. детскими специалистами), выясняет у родителей особенности протекания раннего речевого развития ребенка. 2. При диагностике устной речи  уточняется степень сформированности различных компонентов языковой системы. Обследование детей с ОНР начинается с изучения состояния связной речи - способности к составлению рассказа по картинке, серии картинок, пересказу,  рассказу и т. д. Затем исследуется уровень развития грамматических процессов (правильность словообразования и словоизменения; согласования частей речи; построения предложения и пр.). Обследование словарного запаса при ОНР позволяет оценить умение детей правильно соотносить то или иное слово-понятие с обозначаемым предметом или явлением.</vt:lpstr>
      <vt:lpstr>3. Дальнейший ход обследования ребенка с ОНР предполагает изучение звуковой стороны речи: строения и моторики речевого аппарата, звукопроизношения, слоговой структуры и звуконаполняемости слов, способности к фонематическому восприятию, звуковому анализу и синтезу. У детей с ОНР необходимо проведение диагностики слухоречевой памяти и других психических процессов. 4. Результатом обследования состояния речевых и неречевых процессов у ребенка с ОНР является логопедическое заключение, отражающее уровень речевого развития и клиническую форму речевого нарушения.  ОНР следует отличать от задержки речевого развития (ЗРР), при которой отстает только темп формирования речи, но не нарушается формирование языковых средств.</vt:lpstr>
      <vt:lpstr> Фонемо-фанематическое нарушение речи – это нарушение процессов формирования произносительной  системы родного языка  у детей с различными речевыми расстройствами  в следствие дефектов  восприятия и произношения фонем. 1. Приступая к диагностическому обследованию речи у ребенка с ФФН, логопед (из медицинской документации или из беседы с родителями) выясняет анамнестические сведения (особенности протекания беременности и родов у матери, раннего физического, психического развития ребенка).  При оформлении речевой карты на ребенка с ФФН следует сделать особые отметки о состоянии слуха (по заключению детского отоларинголога), неврологического статуса (по заключению детского невролога), общего здоровья (по заключению педиатра).   </vt:lpstr>
      <vt:lpstr>2. Затем исследуется состояние и подвижность артикуляционного аппарата, оценивается состояние голосовой и дыхательной функции. При обследовании звукопроизношения обращается внимание на характер имеющихся нарушений (замены, смешение, искажение, отсутствие), различение оппозиционных фонем, способность воспроизведения слов различного слогового состава.  Крайне важным при ФФН является исследование уровня сформированности навыков звукового анализа и синтеза.  Диагностика устной речи завершается изучением количественной и качественной характеристики словарного запаса, сформированности грамматического строя речи и связной речи.</vt:lpstr>
      <vt:lpstr>При диагностике письменной речи выявляется наличие специфических ошибок на письме и их характер (замены букв, аграмматизмы и др.), определяется уровень владения чтением, ошибки, понимание прочитанного.</vt:lpstr>
      <vt:lpstr>Нарушение голоса – это отсутствие или расстройство фонации вследствие патологических изменений голосового аппарата.</vt:lpstr>
      <vt:lpstr>В случаях нарушения функции голосового аппарата необходимо произвести: 1) общее исследование, 2) отоларингологическое исследование и 3) фониатрическое исследование.  1. Общее исследование  - необходимо обратить внимание на состояние костной системы, суставов, зубов, органов грудной клетки, желез внутренней секреции, а также мышечной и нервной системы.  2. Ларингологическое исследование заключается в обследовании гортани, носа, ушей, причём специально следует проверить слуховой аппарат и орган равновесия.</vt:lpstr>
      <vt:lpstr>3. Часто случается так, что фониатрическое исследование мы можем начать не сразу, а после двух-трёх дней молчания, так как функция голосового аппарата вызывает гиперемию голосовых связок. Безусловно, отложить фониатрическое исследование на несколько дней мы можем лишь в тех случаях, если заболевание не является острым и не требует немедленного вмешательства. При фониатрическом исследовании проверяются все элементы, участвующие в голосообразовании, т.е. дыхательный аппарат и тип дыхания, гортань и ее функция, резонаторная система, а также артикуляционный аппарат. По прошествии нескольких дней, в течение которых больной молчит и голосовой аппарат отдыхает, гиперемия и отек голосовых связок исчезают. Слизистая оболочка гортани, глотки, которая была покрасневшей, сухой, покрытой малым количеством слизи, возвращается к своему нормальному состоянию. Даже „узелки певцов", при условии, если они не являются застаревшими, могут бесследно исчезнуть после 3—4 дней молчания. </vt:lpstr>
      <vt:lpstr>Заикание – нарушение темпоретмической организации речи, обусловленное судорожным состоянием мышц речевого аппарата. Обследование заикания: 1. Сбор анамнестических данных (период беременности, развитие  речи в раннем возрасте, когда началось заикание и т.д.)место возникновения и форму речевых судорог; 2.Частоту их проявлений и сохранные речевые возможности заикающегося; 3. Сопутствующие нарушения речи; двигательные нарушения; 4. Отношение заикающегося к своему речевому дефекту; наличие психологических особенностей.    </vt:lpstr>
      <vt:lpstr>Спасибо за внимание!</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Обследование речевых нарушений                                                                                                                                                                                                          Выполнил:                                                                                        студентка 2 курса                                                                дефектологического факультета                                                                                                Шапкина А.А.</dc:title>
  <dc:creator>БелыйВетер</dc:creator>
  <cp:lastModifiedBy>user</cp:lastModifiedBy>
  <cp:revision>21</cp:revision>
  <dcterms:created xsi:type="dcterms:W3CDTF">2015-04-24T18:58:10Z</dcterms:created>
  <dcterms:modified xsi:type="dcterms:W3CDTF">2015-06-29T12:57:41Z</dcterms:modified>
</cp:coreProperties>
</file>