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C26"/>
    <a:srgbClr val="A4E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BAD13-8B9F-4FAE-ADF2-C3930FEBF0C6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D7A70-30E6-450D-9F8C-03E6450E1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1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0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2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7A70-30E6-450D-9F8C-03E6450E18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0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6096-0D87-4377-A4B9-4741F0D89D2B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6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1C97-EB29-4E65-89D7-4B5DDD2A1BF9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2519-41BF-46C8-99BE-1BF08993CEF4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3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B1A1-2A43-4643-8E64-31BEC53B7735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9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E2DF-7D3E-4798-86D9-2A259CE777FD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16E2-9C93-4FAD-9ECB-1C44CDD2DD28}" type="datetime1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09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875B-89A9-495F-B84F-961EFB27C612}" type="datetime1">
              <a:rPr lang="ru-RU" smtClean="0"/>
              <a:t>28.06.2015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61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7DC9-6D55-4A1E-BB81-3E4030C719D8}" type="datetime1">
              <a:rPr lang="ru-RU" smtClean="0"/>
              <a:t>28.06.2015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5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EB10-002E-42F3-A560-7C16DBC7E3D3}" type="datetime1">
              <a:rPr lang="ru-RU" smtClean="0"/>
              <a:t>28.06.2015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6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9090-1228-41C3-9FF9-17B6A140E82E}" type="datetime1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E66A-17F4-4B62-BB64-B0CE47B66EF8}" type="datetime1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7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F588-D1DC-41FD-B0DF-EF00B2107266}" type="datetime1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4BC7-99AB-470B-8C79-5FA282156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6286" y="690722"/>
            <a:ext cx="6550094" cy="2509678"/>
          </a:xfrm>
          <a:prstGeom prst="rect">
            <a:avLst/>
          </a:prstGeom>
          <a:solidFill>
            <a:schemeClr val="lt1">
              <a:alpha val="7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5033331" y="3283025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29711" y="867103"/>
            <a:ext cx="55652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Родительское собрание на тему:</a:t>
            </a:r>
          </a:p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«ТРЕВОЖНОСТЬ»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254424" y="6168661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b="1" smtClean="0">
                <a:solidFill>
                  <a:schemeClr val="bg1">
                    <a:lumMod val="95000"/>
                  </a:schemeClr>
                </a:solidFill>
              </a:rPr>
              <a:t>1</a:t>
            </a:fld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4829011">
            <a:off x="4492163" y="3273440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0981926">
            <a:off x="2379166" y="3887528"/>
            <a:ext cx="5329857" cy="2180417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992456">
            <a:off x="2522587" y="4346794"/>
            <a:ext cx="50929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начальных классов</a:t>
            </a:r>
          </a:p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МБОУ «СОШ №1»г. Бийска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Русская Н. А.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88732" y="1166648"/>
            <a:ext cx="7961206" cy="5376042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66648" y="294898"/>
            <a:ext cx="5376042" cy="7456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3683" y="1340070"/>
            <a:ext cx="7586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«Тревожность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– это переживание эмоционального дискомфорта, связанное с ожиданием неблагополучия, с предчувствием грозящей опасности». (А.М. Прихожан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«Тревожность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– постоянно или  ситуативно проявляемое свойство человека приходить в состояние повышенного беспокойства, испытывать страх и тревогу в  специфических социальных ситуациях». (Р.С.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</a:rPr>
              <a:t>Немов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6909" y="398829"/>
            <a:ext cx="461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Что такое тревожность?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Категории тревожности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Открытая тревожность-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сознательно переживаемая и проявляемая в поведении и деятельности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виде состояния тревоги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Скрытая тревожность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теребление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волос;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постукивание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пальцами по столу;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неадекватное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спокойствие;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уход от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ситуации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93682" y="2380594"/>
            <a:ext cx="7283669" cy="4240924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учебные перегрузки;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неспособность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учащегося справиться со школьной программой;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неадекватные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ожидания со стороны родителей;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неблагоприятные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отношения с педагогами;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регулярно повторяющиеся оценочно-экзаменационные ситуации;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Смена школьного коллектива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1697" y="294898"/>
            <a:ext cx="5580993" cy="15683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87821" y="398829"/>
            <a:ext cx="52183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Факторы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, способствующие формированию школьной тревожности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1077" y="1828801"/>
            <a:ext cx="7948696" cy="4792718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Пассивность на уроках, скованность при ответах, смущение при малейшем замечании со стороны учителя;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перемене не может найти себе занятие, любит находиться среди детей, не вступая, однако, в тесные контакты с ними;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снижение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сопротивляемости соматическим заболеваниям;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рассеянность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, или снижение концентрации внимания на уроках;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Излишняя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старательность при выполнении задания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4303" y="294898"/>
            <a:ext cx="5218387" cy="13447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Проявления школьной тревожности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1076" y="1655379"/>
            <a:ext cx="8560675" cy="4966140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После болезни ребенок не хочет идти в школу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Ребенок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по несколько раз перечитывает одни и те же книги, смотрит одни и те же фильмы, мультфильмы, отказываясь от всего нового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Ребенок стремится поддерживать идеальный порядок, например, с маниакальным упорством раскладывает ручки в пенале в определенной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последовательности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Ребенок сильно нервничает во время контрольных, на уроках постоянно переспрашивает, требует подробного объяснения.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Быстро устает, утомляется, тяжело переключиться на другую деятельность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Если не удается сразу выполнить задание, такой ребенок отказывается от дальнейшего выполнения.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Склонен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винить себя во всех неприятностях, случающихся с близкими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4303" y="294898"/>
            <a:ext cx="5218387" cy="11712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Признаки тревожных детей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1077" y="1655379"/>
            <a:ext cx="7948696" cy="4966140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Памятка для родителей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Сравнивайте ребёнка только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 самим собой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отслеживайте улучшение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его собственных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результатов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Способствуйте повышению самооценки ребёнка, чаще хвалите его, но так, чтобы он знал, за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что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Не предъявляйте к ребёнку завышенных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требований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Демонстрируйте образцы уверенного поведения, будьте во всём примером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ребёнку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Старайтесь делать ребенку меньше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замечаний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Используйте наказание лишь в крайних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случаях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Не унижайте ребенка, наказывая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его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Общаясь с ребенком, не подрывайте авторитет других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значимых для него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взрослых людей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7559" y="294898"/>
            <a:ext cx="6763407" cy="11712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Как же бороться со школьной тревожностью?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419679" y="6159696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3667118">
            <a:off x="5719055" y="1583365"/>
            <a:ext cx="5121437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6286" y="441435"/>
            <a:ext cx="6550094" cy="3673365"/>
          </a:xfrm>
          <a:prstGeom prst="rect">
            <a:avLst/>
          </a:prstGeom>
          <a:solidFill>
            <a:schemeClr val="lt1">
              <a:alpha val="79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5033331" y="3283025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34661" y="867104"/>
            <a:ext cx="53602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Главное, что должны сделать взрослые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это обеспечить ребёнку ощущение успеха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254424" y="6168661"/>
            <a:ext cx="451003" cy="365125"/>
          </a:xfrm>
        </p:spPr>
        <p:txBody>
          <a:bodyPr/>
          <a:lstStyle/>
          <a:p>
            <a:fld id="{BF764BC7-99AB-470B-8C79-5FA2821568AE}" type="slidenum">
              <a:rPr lang="ru-RU" b="1" smtClean="0">
                <a:solidFill>
                  <a:schemeClr val="bg1">
                    <a:lumMod val="95000"/>
                  </a:schemeClr>
                </a:solidFill>
              </a:rPr>
              <a:t>8</a:t>
            </a:fld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4829011">
            <a:off x="4492163" y="3273440"/>
            <a:ext cx="7524521" cy="742261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0981926">
            <a:off x="1004025" y="4179341"/>
            <a:ext cx="6174251" cy="2143887"/>
          </a:xfrm>
          <a:prstGeom prst="rect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Любите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своего ребенка и относитесь ко всему, что происходит с ним с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терпением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 у вас всё получится!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34662"/>
            <a:ext cx="7886700" cy="507649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Азарова Т. В., </a:t>
            </a:r>
            <a:r>
              <a:rPr lang="ru-RU" sz="2400" dirty="0" err="1">
                <a:solidFill>
                  <a:srgbClr val="FFFF00"/>
                </a:solidFill>
              </a:rPr>
              <a:t>Битянова</a:t>
            </a:r>
            <a:r>
              <a:rPr lang="ru-RU" sz="2400" dirty="0">
                <a:solidFill>
                  <a:srgbClr val="FFFF00"/>
                </a:solidFill>
              </a:rPr>
              <a:t> М. Р., </a:t>
            </a:r>
            <a:r>
              <a:rPr lang="ru-RU" sz="2400" dirty="0" err="1">
                <a:solidFill>
                  <a:srgbClr val="FFFF00"/>
                </a:solidFill>
              </a:rPr>
              <a:t>АоЬанасьева</a:t>
            </a:r>
            <a:r>
              <a:rPr lang="ru-RU" sz="2400" dirty="0">
                <a:solidFill>
                  <a:srgbClr val="FFFF00"/>
                </a:solidFill>
              </a:rPr>
              <a:t> Е. И., Васильева И. Л. Работа психолога в начальной школе. М.: Генезис, 2001. 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Микляева</a:t>
            </a:r>
            <a:r>
              <a:rPr lang="ru-RU" sz="2400" dirty="0">
                <a:solidFill>
                  <a:srgbClr val="FFFF00"/>
                </a:solidFill>
              </a:rPr>
              <a:t> А. В., Румянцева Я. В. Школьная тревожность: диагностика, коррекция, профилактика.. СПб, Речь, 2006 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Михайлова </a:t>
            </a:r>
            <a:r>
              <a:rPr lang="ru-RU" sz="2400" dirty="0">
                <a:solidFill>
                  <a:srgbClr val="FFFF00"/>
                </a:solidFill>
              </a:rPr>
              <a:t>В. Истоки детской </a:t>
            </a:r>
            <a:r>
              <a:rPr lang="ru-RU" sz="2400" dirty="0" err="1">
                <a:solidFill>
                  <a:srgbClr val="FFFF00"/>
                </a:solidFill>
              </a:rPr>
              <a:t>тревожности.http</a:t>
            </a:r>
            <a:r>
              <a:rPr lang="ru-RU" sz="2400" dirty="0">
                <a:solidFill>
                  <a:srgbClr val="FFFF00"/>
                </a:solidFill>
              </a:rPr>
              <a:t>://www.smeridian.com/</a:t>
            </a:r>
            <a:r>
              <a:rPr lang="ru-RU" sz="2400" dirty="0" err="1">
                <a:solidFill>
                  <a:srgbClr val="FFFF00"/>
                </a:solidFill>
              </a:rPr>
              <a:t>child</a:t>
            </a:r>
            <a:r>
              <a:rPr lang="ru-RU" sz="2400" dirty="0">
                <a:solidFill>
                  <a:srgbClr val="FFFF00"/>
                </a:solidFill>
              </a:rPr>
              <a:t>/</a:t>
            </a:r>
            <a:r>
              <a:rPr lang="ru-RU" sz="2400" dirty="0" err="1">
                <a:solidFill>
                  <a:srgbClr val="FFFF00"/>
                </a:solidFill>
              </a:rPr>
              <a:t>manner</a:t>
            </a:r>
            <a:r>
              <a:rPr lang="ru-RU" sz="2400" dirty="0">
                <a:solidFill>
                  <a:srgbClr val="FFFF00"/>
                </a:solidFill>
              </a:rPr>
              <a:t>/anxiety.html. 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Прихожан </a:t>
            </a:r>
            <a:r>
              <a:rPr lang="ru-RU" sz="2400" dirty="0">
                <a:solidFill>
                  <a:srgbClr val="FFFF00"/>
                </a:solidFill>
              </a:rPr>
              <a:t>А. Под гнетом школьной </a:t>
            </a:r>
            <a:r>
              <a:rPr lang="ru-RU" sz="2400" dirty="0" smtClean="0">
                <a:solidFill>
                  <a:srgbClr val="FFFF00"/>
                </a:solidFill>
              </a:rPr>
              <a:t>тревожности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Педагог-психолог </a:t>
            </a:r>
            <a:r>
              <a:rPr lang="ru-RU" sz="2400" dirty="0">
                <a:solidFill>
                  <a:srgbClr val="FFFF00"/>
                </a:solidFill>
              </a:rPr>
              <a:t>МБОУ </a:t>
            </a:r>
            <a:r>
              <a:rPr lang="ru-RU" sz="2400" dirty="0" smtClean="0">
                <a:solidFill>
                  <a:srgbClr val="FFFF00"/>
                </a:solidFill>
              </a:rPr>
              <a:t>«СОШ № </a:t>
            </a:r>
            <a:r>
              <a:rPr lang="ru-RU" sz="2400" dirty="0">
                <a:solidFill>
                  <a:srgbClr val="FFFF00"/>
                </a:solidFill>
              </a:rPr>
              <a:t>5 </a:t>
            </a:r>
            <a:r>
              <a:rPr lang="ru-RU" sz="2400" dirty="0" err="1">
                <a:solidFill>
                  <a:srgbClr val="FFFF00"/>
                </a:solidFill>
              </a:rPr>
              <a:t>г.Михайловка</a:t>
            </a:r>
            <a:r>
              <a:rPr lang="ru-RU" sz="2400" dirty="0">
                <a:solidFill>
                  <a:srgbClr val="FFFF00"/>
                </a:solidFill>
              </a:rPr>
              <a:t>» Волгоградской области </a:t>
            </a:r>
            <a:r>
              <a:rPr lang="ru-RU" sz="2400" dirty="0" err="1">
                <a:solidFill>
                  <a:srgbClr val="FFFF00"/>
                </a:solidFill>
              </a:rPr>
              <a:t>Колотева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Е. Ю.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4BC7-99AB-470B-8C79-5FA2821568A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7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2d4a328ad897829b9dd2dad14b69ffb96b51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528</Words>
  <Application>Microsoft Office PowerPoint</Application>
  <PresentationFormat>Экран (4:3)</PresentationFormat>
  <Paragraphs>72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Категории тревожности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25</cp:revision>
  <dcterms:created xsi:type="dcterms:W3CDTF">2013-09-07T13:30:24Z</dcterms:created>
  <dcterms:modified xsi:type="dcterms:W3CDTF">2015-06-28T15:31:50Z</dcterms:modified>
</cp:coreProperties>
</file>