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28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3A13-8B18-48A7-A3F8-4C03D1D092FB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4766E-FC27-438A-BA4C-4486CDC8D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766E-FC27-438A-BA4C-4486CDC8D3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6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11E9-8F71-46B0-9B4A-FFAE46A008C8}" type="datetime1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2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072B-B2EB-42D4-825B-6FB37D452BA5}" type="datetime1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4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D6-7A8B-4AED-9836-2A146C5D7414}" type="datetime1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994-C4F4-4F29-9ED5-00208AFB774F}" type="datetime1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80A-BE93-4660-B17E-6504CECC903F}" type="datetime1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86B-C1C0-4A2B-A8E6-FC5819AD7748}" type="datetime1">
              <a:rPr lang="ru-RU" smtClean="0"/>
              <a:t>29.06.2015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8C16-6384-46E5-BDF2-D277B09C40EA}" type="datetime1">
              <a:rPr lang="ru-RU" smtClean="0"/>
              <a:t>29.06.2015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0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E830-0C08-4639-B352-96855297CF49}" type="datetime1">
              <a:rPr lang="ru-RU" smtClean="0"/>
              <a:t>29.06.2015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7A-40E4-4B26-88FE-E0587782BBF4}" type="datetime1">
              <a:rPr lang="ru-RU" smtClean="0"/>
              <a:t>29.06.2015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6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75F1-13F2-4D4E-91CD-810DE471BB7E}" type="datetime1">
              <a:rPr lang="ru-RU" smtClean="0"/>
              <a:t>29.06.2015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6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351B-C1BD-4392-BFA3-5F6EC0B035B0}" type="datetime1">
              <a:rPr lang="ru-RU" smtClean="0"/>
              <a:t>29.06.2015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78990-256B-497D-901F-419C29B18294}" type="datetime1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0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664029" y="892629"/>
            <a:ext cx="7815942" cy="5421085"/>
          </a:xfrm>
          <a:prstGeom prst="flowChartDocument">
            <a:avLst/>
          </a:prstGeom>
          <a:blipFill dpi="0" rotWithShape="1">
            <a:blip r:embed="rId3"/>
            <a:srcRect/>
            <a:stretch>
              <a:fillRect r="-81000"/>
            </a:stretch>
          </a:blipFill>
          <a:ln w="57150">
            <a:solidFill>
              <a:schemeClr val="bg1">
                <a:lumMod val="8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66700" y="-17417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05245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42998" y="1178560"/>
            <a:ext cx="66700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Родительское собрание</a:t>
            </a:r>
          </a:p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«Чтобы ребёнок не был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трудным»</a:t>
            </a:r>
            <a:endParaRPr lang="ru-RU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2998" y="4490720"/>
            <a:ext cx="3225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Учитель начальных классов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МБОУ «СОШ №1» г. Бийска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Русская Н. А.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243840"/>
            <a:ext cx="7886700" cy="136144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Вопросы для обсуждения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1757680"/>
            <a:ext cx="7886700" cy="481583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Если у вас в общении с ребёнком появляются трудности, как вы их решаете?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Как вы считаете, для того, чтобы преодолеть трудности в общении с детьми, нужны решительные меры?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10</a:t>
            </a:fld>
            <a:endParaRPr lang="ru-RU"/>
          </a:p>
        </p:txBody>
      </p:sp>
      <p:pic>
        <p:nvPicPr>
          <p:cNvPr id="3074" name="Picture 2" descr="C:\Users\user\Desktop\1419388876_15060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0"/>
          <a:stretch/>
        </p:blipFill>
        <p:spPr bwMode="auto">
          <a:xfrm>
            <a:off x="2468880" y="4080691"/>
            <a:ext cx="3718560" cy="24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243840"/>
            <a:ext cx="7886700" cy="136144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ИТОГ СОБРАНИЯ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1310640"/>
            <a:ext cx="7886700" cy="526287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Есть дети с острым умом и любознательные, но дикие и упрямые. Таких обычно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не любят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в школах и почти всегда считают безнадежными; между тем из них обыкновенно выходят великие люди, если только воспитать их надлежащим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образом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/</a:t>
            </a:r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Ян </a:t>
            </a:r>
            <a:r>
              <a:rPr lang="ru-RU" b="1" i="1" dirty="0" err="1" smtClean="0">
                <a:solidFill>
                  <a:srgbClr val="002060"/>
                </a:solidFill>
                <a:latin typeface="Arial Narrow" pitchFamily="34" charset="0"/>
              </a:rPr>
              <a:t>Амос</a:t>
            </a:r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Коменский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/</a:t>
            </a:r>
          </a:p>
          <a:p>
            <a:pPr marL="0" indent="0" algn="r">
              <a:buNone/>
            </a:pP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11</a:t>
            </a:fld>
            <a:endParaRPr lang="ru-RU"/>
          </a:p>
        </p:txBody>
      </p:sp>
      <p:pic>
        <p:nvPicPr>
          <p:cNvPr id="4098" name="Picture 2" descr="C:\Users\user\Desktop\90165645_ourpar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2" y="3586480"/>
            <a:ext cx="3874347" cy="29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426720"/>
            <a:ext cx="7886700" cy="141224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ЛИТЕРАТУРА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45440" y="1676400"/>
            <a:ext cx="8524240" cy="504952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err="1" smtClean="0">
                <a:solidFill>
                  <a:srgbClr val="002060"/>
                </a:solidFill>
              </a:rPr>
              <a:t>Дереклеева</a:t>
            </a:r>
            <a:r>
              <a:rPr lang="ru-RU" b="1" i="1" dirty="0">
                <a:solidFill>
                  <a:srgbClr val="002060"/>
                </a:solidFill>
              </a:rPr>
              <a:t> Н.И. «Справочник классного руководителя»</a:t>
            </a: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Кротов В.Г. «Массаж мысли»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8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Трудный ребенок…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Кто-то, когда-то, должен ответить,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Высветив правду, истину вскрыв,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Что же такое – трудные дети?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Вечный вопрос и больной как нарыв.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Вот он сидит перед нами, глядите,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Сжался пружиной, отчаялся он,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Словно стена без дверей и без окон.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Вот они, главные истины эти: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Поздно заметили… поздно учли…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Нет! Не рождаются трудные дети! 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Просто им вовремя не помогли!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                                    С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Давидович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2</a:t>
            </a:fld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42" y="2448560"/>
            <a:ext cx="3779520" cy="2834640"/>
          </a:xfrm>
        </p:spPr>
      </p:pic>
    </p:spTree>
    <p:extLst>
      <p:ext uri="{BB962C8B-B14F-4D97-AF65-F5344CB8AC3E}">
        <p14:creationId xmlns:p14="http://schemas.microsoft.com/office/powerpoint/2010/main" val="24603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599440"/>
            <a:ext cx="7886700" cy="1402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Вопрос для обсуждения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2164079"/>
            <a:ext cx="7886700" cy="401288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Что вы понимаете под словами «трудный ребёнок</a:t>
            </a: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»?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3</a:t>
            </a:fld>
            <a:endParaRPr lang="ru-RU"/>
          </a:p>
        </p:txBody>
      </p:sp>
      <p:pic>
        <p:nvPicPr>
          <p:cNvPr id="1026" name="Picture 2" descr="C:\Users\user\Desktop\dosya-get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63" y="3393440"/>
            <a:ext cx="3847253" cy="2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Портрет трудного ребёнка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трудный ребёнок ни в чём не знает меры;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нарушает распорядок дня;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портит домашнее имущество;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</a:rPr>
              <a:t>дерётся </a:t>
            </a:r>
            <a:r>
              <a:rPr lang="ru-RU" dirty="0">
                <a:solidFill>
                  <a:srgbClr val="002060"/>
                </a:solidFill>
              </a:rPr>
              <a:t>и издевается над другими детьми в школе;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мешает проводить уроки и т. д. 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5"/>
          <a:stretch/>
        </p:blipFill>
        <p:spPr>
          <a:xfrm>
            <a:off x="4770418" y="2164080"/>
            <a:ext cx="4034790" cy="265176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599440"/>
            <a:ext cx="7886700" cy="1402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Вопрос для обсуждения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2164079"/>
            <a:ext cx="7886700" cy="401288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Как 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вы думаете, почему ребёнок становится трудным?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5</a:t>
            </a:fld>
            <a:endParaRPr lang="ru-RU"/>
          </a:p>
        </p:txBody>
      </p:sp>
      <p:pic>
        <p:nvPicPr>
          <p:cNvPr id="2050" name="Picture 2" descr="http://i64.fastpic.ru/big/2014/0921/91/3933aeb419655a0753e0d61054758e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382010"/>
            <a:ext cx="4500880" cy="30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599440"/>
            <a:ext cx="7886700" cy="1402080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Причины детской неуправляемости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2164079"/>
            <a:ext cx="7886700" cy="4012883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q"/>
              <a:defRPr/>
            </a:pPr>
            <a:endParaRPr lang="ru-RU" dirty="0" smtClean="0"/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 Борьба </a:t>
            </a:r>
            <a:r>
              <a:rPr lang="ru-RU" sz="4400" dirty="0">
                <a:solidFill>
                  <a:srgbClr val="002060"/>
                </a:solidFill>
                <a:latin typeface="Arial Black" pitchFamily="34" charset="0"/>
              </a:rPr>
              <a:t>за внимание </a:t>
            </a:r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родителей</a:t>
            </a:r>
            <a:endParaRPr lang="ru-RU" sz="4400" dirty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  <a:defRPr/>
            </a:pP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Непослушание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– это тоже возможность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 привлечь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к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 себе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внимание, заявить о себе, если о тебе забыли взрослые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  Внимание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необходимо любому человеку для эмоционального благополучия, а тем более –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ребёнку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defRPr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599440"/>
            <a:ext cx="7886700" cy="1402080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Причины детской неуправляемости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2164079"/>
            <a:ext cx="7886700" cy="4012883"/>
          </a:xfrm>
        </p:spPr>
        <p:txBody>
          <a:bodyPr>
            <a:normAutofit fontScale="70000" lnSpcReduction="20000"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ru-RU" sz="6200" dirty="0" smtClean="0">
                <a:solidFill>
                  <a:srgbClr val="002060"/>
                </a:solidFill>
              </a:rPr>
              <a:t>  </a:t>
            </a:r>
            <a:r>
              <a:rPr lang="ru-RU" sz="6200" dirty="0" smtClean="0">
                <a:solidFill>
                  <a:srgbClr val="002060"/>
                </a:solidFill>
                <a:latin typeface="Arial Black" pitchFamily="34" charset="0"/>
              </a:rPr>
              <a:t>Борьба </a:t>
            </a:r>
            <a:r>
              <a:rPr lang="ru-RU" sz="6200" dirty="0">
                <a:solidFill>
                  <a:srgbClr val="002060"/>
                </a:solidFill>
                <a:latin typeface="Arial Black" pitchFamily="34" charset="0"/>
              </a:rPr>
              <a:t>за </a:t>
            </a:r>
            <a:r>
              <a:rPr lang="ru-RU" sz="6200" dirty="0" smtClean="0">
                <a:solidFill>
                  <a:srgbClr val="002060"/>
                </a:solidFill>
                <a:latin typeface="Arial Black" pitchFamily="34" charset="0"/>
              </a:rPr>
              <a:t>самоутверждение</a:t>
            </a:r>
          </a:p>
          <a:p>
            <a:pPr marL="0" indent="0" algn="ctr">
              <a:buNone/>
              <a:defRPr/>
            </a:pPr>
            <a:endParaRPr lang="ru-RU" sz="4400" u="sng" dirty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  <a:defRPr/>
            </a:pPr>
            <a:r>
              <a:rPr lang="ru-RU" sz="4400" dirty="0"/>
              <a:t>  </a:t>
            </a:r>
            <a:r>
              <a:rPr lang="ru-RU" sz="4400" dirty="0" smtClean="0">
                <a:solidFill>
                  <a:srgbClr val="002060"/>
                </a:solidFill>
                <a:latin typeface="Arial Narrow" pitchFamily="34" charset="0"/>
              </a:rPr>
              <a:t>Ребёнок </a:t>
            </a:r>
            <a:r>
              <a:rPr lang="ru-RU" sz="4400" dirty="0">
                <a:solidFill>
                  <a:srgbClr val="002060"/>
                </a:solidFill>
                <a:latin typeface="Arial Narrow" pitchFamily="34" charset="0"/>
              </a:rPr>
              <a:t>объявляет войну бесконечным указаниям, замечаниям и опасениям взрослых. </a:t>
            </a:r>
            <a:endParaRPr lang="ru-RU" sz="4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  <a:defRPr/>
            </a:pPr>
            <a:r>
              <a:rPr lang="ru-RU" sz="44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Arial Narrow" pitchFamily="34" charset="0"/>
              </a:rPr>
              <a:t> Он </a:t>
            </a:r>
            <a:r>
              <a:rPr lang="ru-RU" sz="4400" dirty="0">
                <a:solidFill>
                  <a:srgbClr val="002060"/>
                </a:solidFill>
                <a:latin typeface="Arial Narrow" pitchFamily="34" charset="0"/>
              </a:rPr>
              <a:t>ждёт доверия к себе</a:t>
            </a:r>
            <a:r>
              <a:rPr lang="ru-RU" sz="4400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>
              <a:buNone/>
              <a:defRPr/>
            </a:pPr>
            <a:r>
              <a:rPr lang="ru-RU" sz="44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4400" dirty="0">
                <a:solidFill>
                  <a:srgbClr val="002060"/>
                </a:solidFill>
                <a:latin typeface="Arial Narrow" pitchFamily="34" charset="0"/>
              </a:rPr>
              <a:t>Он хочет решать сам, это заложено в его природе – нельзя прожить жизнь на опыте взрослых.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426720"/>
            <a:ext cx="7886700" cy="141224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Причины детской неуправляемости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45440" y="1676400"/>
            <a:ext cx="8524240" cy="5049520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Жажда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мщения окружающему миру, 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взрослым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Ребёнок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мстит за: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неверие в его способности и возможности. Это относится и к педагогам в том числе: «Ты не мог решить эту задачу! Ты списал!»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сравнение не в его пользу со старшими или младшими братьями и сёстрами;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за унижение друг друга в кругу семьи;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за потерю одного из родителей в результате развода;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за появление в доме нового члена семьи, который становится более значимым, чем сам ребёнок;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за несправедливость по отношению к себе и невыполненные взрослыми обещания;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за родительскую ложь и хамелеонство;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за чрезмерное проявление взрослыми любви друг к другу.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2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426720"/>
            <a:ext cx="7886700" cy="141224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Причины детской неуправляемости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45440" y="1676400"/>
            <a:ext cx="8524240" cy="504952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Отсутствие веры  в свой успех</a:t>
            </a:r>
          </a:p>
          <a:p>
            <a:pPr marL="0" indent="0" algn="ctr">
              <a:buNone/>
              <a:defRPr/>
            </a:pP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   Причинами неверия в свой успех могут стать: низкие школьные результаты вне зависимости от приложенных ребёнком усилий, низкая самооценка, поощряемая педагогами и семьёй, плохие взаимоотношения в классе со сверстниками, откровенная изоляция ребёнка, отсутствие возможности проявить себя, свои способности и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умения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 algn="ctr">
              <a:buFont typeface="Wingdings" pitchFamily="2" charset="2"/>
              <a:buChar char="ü"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0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4e329e18de146b5c6989bf928d77db879176e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459</Words>
  <Application>Microsoft Office PowerPoint</Application>
  <PresentationFormat>Экран (4:3)</PresentationFormat>
  <Paragraphs>69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Трудный ребенок…</vt:lpstr>
      <vt:lpstr>Вопрос для обсуждения</vt:lpstr>
      <vt:lpstr>Портрет трудного ребёнка</vt:lpstr>
      <vt:lpstr>Вопрос для обсуждения</vt:lpstr>
      <vt:lpstr>Причины детской неуправляемости</vt:lpstr>
      <vt:lpstr>Причины детской неуправляемости</vt:lpstr>
      <vt:lpstr>Причины детской неуправляемости</vt:lpstr>
      <vt:lpstr>Причины детской неуправляемости</vt:lpstr>
      <vt:lpstr>Вопросы для обсуждения</vt:lpstr>
      <vt:lpstr>ИТОГ СОБРАНИЯ</vt:lpstr>
      <vt:lpstr>ЛИТЕРАТУРА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user</cp:lastModifiedBy>
  <cp:revision>25</cp:revision>
  <dcterms:created xsi:type="dcterms:W3CDTF">2013-01-23T05:00:32Z</dcterms:created>
  <dcterms:modified xsi:type="dcterms:W3CDTF">2015-06-29T05:25:42Z</dcterms:modified>
</cp:coreProperties>
</file>