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257" r:id="rId2"/>
    <p:sldId id="259" r:id="rId3"/>
    <p:sldId id="261" r:id="rId4"/>
    <p:sldId id="263" r:id="rId5"/>
    <p:sldId id="270" r:id="rId6"/>
    <p:sldId id="271" r:id="rId7"/>
    <p:sldId id="268" r:id="rId8"/>
    <p:sldId id="269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8098B"/>
    <a:srgbClr val="460A2C"/>
    <a:srgbClr val="963318"/>
    <a:srgbClr val="491707"/>
    <a:srgbClr val="A0A40A"/>
    <a:srgbClr val="FF99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1A6D51B-04DD-43DE-9FAA-9FE48C819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FA7D5-2895-4721-8569-01A4941566D4}" type="slidenum">
              <a:rPr lang="ru-RU"/>
              <a:pPr/>
              <a:t>1</a:t>
            </a:fld>
            <a:endParaRPr 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5512" cy="35115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D1FC5-1C88-4106-81B2-D50F7A2C11B8}" type="slidenum">
              <a:rPr lang="ru-RU"/>
              <a:pPr/>
              <a:t>2</a:t>
            </a:fld>
            <a:endParaRPr lang="ru-RU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5512" cy="35115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5BC2C-D428-478A-822D-8B2C4D544DCF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5512" cy="35115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FCE6D-FAFF-4F42-A8F2-23930EE9281A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5512" cy="35115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91CEF-A351-4159-B81E-A3E8AA24DB7B}" type="slidenum">
              <a:rPr lang="ru-RU"/>
              <a:pPr/>
              <a:t>11</a:t>
            </a:fld>
            <a:endParaRPr lang="ru-RU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3575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5512" cy="351155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5E24CC-6674-4C69-A67D-B9B646800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1FEF4-38C9-46B7-840D-E24E0A14D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6A26-67C3-497A-98A6-6CFA46382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B5B9-9612-4B10-8C46-F6ACA2930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65A38-5F23-40C1-A84C-7F23A424E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A19C3-8A00-4739-9875-C8E6C15FB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D9CE-53B7-446A-89FB-CB1D16197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C719D-496C-4CF6-AB84-2DB891524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36F29-9D3B-4D78-9B89-62F2DFACC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1645D-C696-4B7A-9381-B7D98A84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A431-F3FA-4F30-9484-79990C825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0067145-9D89-4360-B01B-25ECD2726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08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08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208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8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8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08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08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8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08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08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208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04825"/>
            <a:ext cx="7808913" cy="1147763"/>
          </a:xfrm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  <a:defRPr/>
            </a:pPr>
            <a:r>
              <a:rPr lang="en-GB" sz="5400" smtClean="0">
                <a:solidFill>
                  <a:srgbClr val="FF3366"/>
                </a:solidFill>
                <a:latin typeface="Cordia New" pitchFamily="32" charset="0"/>
              </a:rPr>
              <a:t>Тема урока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1633538"/>
            <a:ext cx="8229600" cy="4443412"/>
          </a:xfrm>
        </p:spPr>
        <p:txBody>
          <a:bodyPr lIns="0" tIns="0" rIns="0" bIns="0" anchor="ctr"/>
          <a:lstStyle/>
          <a:p>
            <a:pPr marL="503238" lvl="1" indent="15875" algn="ctr" defTabSz="1008063" eaLnBrk="1" hangingPunct="1">
              <a:lnSpc>
                <a:spcPct val="95000"/>
              </a:lnSpc>
              <a:buFontTx/>
              <a:buNone/>
              <a:tabLst>
                <a:tab pos="427038" algn="l"/>
                <a:tab pos="661988" algn="l"/>
                <a:tab pos="1112838" algn="l"/>
                <a:tab pos="1560513" algn="l"/>
                <a:tab pos="2006600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1438" algn="l"/>
                <a:tab pos="5603875" algn="l"/>
                <a:tab pos="6053138" algn="l"/>
                <a:tab pos="6500813" algn="l"/>
                <a:tab pos="6946900" algn="l"/>
                <a:tab pos="7400925" algn="l"/>
                <a:tab pos="7850188" algn="l"/>
                <a:tab pos="8296275" algn="l"/>
                <a:tab pos="8743950" algn="l"/>
                <a:tab pos="9197975" algn="l"/>
              </a:tabLst>
            </a:pPr>
            <a:r>
              <a:rPr lang="ru-RU" sz="6400" b="1" i="1" dirty="0" smtClean="0">
                <a:solidFill>
                  <a:srgbClr val="DC2300"/>
                </a:solidFill>
              </a:rPr>
              <a:t>Деепричастие</a:t>
            </a:r>
            <a:endParaRPr lang="en-GB" sz="6400" b="1" i="1" dirty="0" smtClean="0">
              <a:solidFill>
                <a:srgbClr val="DC230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705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Творческий диктант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1. Опоздав на поезд…</a:t>
            </a:r>
            <a:br>
              <a:rPr lang="ru-RU" sz="4000" dirty="0" smtClean="0">
                <a:solidFill>
                  <a:srgbClr val="0066FF"/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2. Поняв свою ошибку…</a:t>
            </a:r>
            <a:br>
              <a:rPr lang="ru-RU" sz="4000" dirty="0" smtClean="0">
                <a:solidFill>
                  <a:srgbClr val="0066FF"/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3. Проболев целый месяц…</a:t>
            </a:r>
            <a:br>
              <a:rPr lang="ru-RU" sz="4000" dirty="0" smtClean="0">
                <a:solidFill>
                  <a:srgbClr val="0066FF"/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4. Хорошо отдохнув летом…</a:t>
            </a:r>
            <a:br>
              <a:rPr lang="ru-RU" sz="4000" dirty="0" smtClean="0">
                <a:solidFill>
                  <a:srgbClr val="0066FF"/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5. Прочитав рассказ…</a:t>
            </a:r>
            <a:br>
              <a:rPr lang="ru-RU" sz="4000" dirty="0" smtClean="0">
                <a:solidFill>
                  <a:srgbClr val="0066FF"/>
                </a:solidFill>
              </a:rPr>
            </a:br>
            <a:r>
              <a:rPr lang="ru-RU" sz="4000" dirty="0" smtClean="0">
                <a:solidFill>
                  <a:srgbClr val="0066FF"/>
                </a:solidFill>
              </a:rPr>
              <a:t>6. Устав от работы…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04825"/>
            <a:ext cx="7805738" cy="1147763"/>
          </a:xfrm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1000"/>
              </a:lnSpc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  <a:defRPr/>
            </a:pPr>
            <a:r>
              <a:rPr lang="en-GB" smtClean="0">
                <a:solidFill>
                  <a:srgbClr val="6B0094"/>
                </a:solidFill>
              </a:rPr>
              <a:t>Домашнее задание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3100" y="1987550"/>
            <a:ext cx="7805738" cy="4240213"/>
          </a:xfrm>
        </p:spPr>
        <p:txBody>
          <a:bodyPr lIns="0" tIns="0" rIns="0" bIns="0" anchor="ctr"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960563" y="2122488"/>
            <a:ext cx="5354637" cy="4049712"/>
          </a:xfrm>
          <a:prstGeom prst="verticalScroll">
            <a:avLst>
              <a:gd name="adj" fmla="val 12500"/>
            </a:avLst>
          </a:prstGeom>
          <a:solidFill>
            <a:srgbClr val="E6E64C"/>
          </a:solidFill>
          <a:ln w="9360">
            <a:solidFill>
              <a:srgbClr val="800080"/>
            </a:solidFill>
            <a:round/>
            <a:headEnd/>
            <a:tailEnd/>
          </a:ln>
        </p:spPr>
        <p:txBody>
          <a:bodyPr wrap="none" lIns="81615" tIns="40807" rIns="81615" bIns="40807" anchor="ctr"/>
          <a:lstStyle/>
          <a:p>
            <a:pPr algn="ctr" defTabSz="407988" hangingPunct="0">
              <a:lnSpc>
                <a:spcPct val="8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</a:pPr>
            <a:r>
              <a:rPr lang="en-GB" sz="4900" dirty="0" smtClean="0">
                <a:solidFill>
                  <a:srgbClr val="198A8A"/>
                </a:solidFill>
                <a:cs typeface="Arial" charset="0"/>
              </a:rPr>
              <a:t>§</a:t>
            </a:r>
            <a:r>
              <a:rPr lang="ru-RU" sz="4900" dirty="0" smtClean="0">
                <a:solidFill>
                  <a:srgbClr val="198A8A"/>
                </a:solidFill>
                <a:cs typeface="Arial" charset="0"/>
              </a:rPr>
              <a:t>43</a:t>
            </a:r>
          </a:p>
          <a:p>
            <a:pPr algn="ctr" defTabSz="407988" hangingPunct="0">
              <a:lnSpc>
                <a:spcPct val="8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</a:pPr>
            <a:r>
              <a:rPr lang="ru-RU" sz="4900" dirty="0" smtClean="0">
                <a:solidFill>
                  <a:srgbClr val="198A8A"/>
                </a:solidFill>
                <a:cs typeface="Arial" charset="0"/>
              </a:rPr>
              <a:t>Упражнение - 493</a:t>
            </a:r>
            <a:endParaRPr lang="en-GB" sz="4900" dirty="0">
              <a:solidFill>
                <a:srgbClr val="198A8A"/>
              </a:solidFill>
              <a:cs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03213"/>
            <a:ext cx="7808913" cy="1547812"/>
          </a:xfrm>
        </p:spPr>
        <p:txBody>
          <a:bodyPr lIns="0" tIns="0" rIns="0" bIns="0" anchor="ctr"/>
          <a:lstStyle/>
          <a:p>
            <a:pPr defTabSz="1008063"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0813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4063" algn="l"/>
                <a:tab pos="6288088" algn="l"/>
                <a:tab pos="6737350" algn="l"/>
                <a:tab pos="7185025" algn="l"/>
                <a:tab pos="7631113" algn="l"/>
                <a:tab pos="8085138" algn="l"/>
                <a:tab pos="8534400" algn="l"/>
                <a:tab pos="8978900" algn="l"/>
              </a:tabLst>
            </a:pPr>
            <a:r>
              <a:rPr lang="en-GB" sz="5900" smtClean="0">
                <a:solidFill>
                  <a:srgbClr val="FF00FF"/>
                </a:solidFill>
              </a:rPr>
              <a:t>Теоретическая зарядка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906588"/>
            <a:ext cx="7808913" cy="4244975"/>
          </a:xfrm>
        </p:spPr>
        <p:txBody>
          <a:bodyPr lIns="0" tIns="0" rIns="0" bIns="0"/>
          <a:lstStyle/>
          <a:p>
            <a:pPr marL="517525" indent="-517525" defTabSz="1008063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</a:pPr>
            <a:r>
              <a:rPr lang="en-GB" dirty="0" err="1" smtClean="0">
                <a:solidFill>
                  <a:srgbClr val="2300DC"/>
                </a:solidFill>
              </a:rPr>
              <a:t>Какая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часть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речи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называется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ru-RU" dirty="0" smtClean="0">
                <a:solidFill>
                  <a:srgbClr val="2300DC"/>
                </a:solidFill>
              </a:rPr>
              <a:t>глаголом</a:t>
            </a:r>
            <a:r>
              <a:rPr lang="en-GB" dirty="0" smtClean="0">
                <a:solidFill>
                  <a:srgbClr val="2300DC"/>
                </a:solidFill>
              </a:rPr>
              <a:t>?</a:t>
            </a:r>
            <a:endParaRPr lang="en-GB" dirty="0" smtClean="0">
              <a:solidFill>
                <a:srgbClr val="2300DC"/>
              </a:solidFill>
            </a:endParaRPr>
          </a:p>
          <a:p>
            <a:pPr marL="517525" indent="-517525" defTabSz="1008063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</a:pPr>
            <a:r>
              <a:rPr lang="en-GB" dirty="0" err="1" smtClean="0">
                <a:solidFill>
                  <a:srgbClr val="2300DC"/>
                </a:solidFill>
              </a:rPr>
              <a:t>Какие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ru-RU" dirty="0" smtClean="0">
                <a:solidFill>
                  <a:srgbClr val="2300DC"/>
                </a:solidFill>
              </a:rPr>
              <a:t>время есть у глагола</a:t>
            </a:r>
            <a:r>
              <a:rPr lang="en-GB" dirty="0" smtClean="0">
                <a:solidFill>
                  <a:srgbClr val="2300DC"/>
                </a:solidFill>
              </a:rPr>
              <a:t>?</a:t>
            </a:r>
            <a:endParaRPr lang="en-GB" dirty="0" smtClean="0">
              <a:solidFill>
                <a:srgbClr val="2300DC"/>
              </a:solidFill>
            </a:endParaRPr>
          </a:p>
          <a:p>
            <a:pPr marL="517525" indent="-517525" defTabSz="1008063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</a:pPr>
            <a:r>
              <a:rPr lang="en-GB" dirty="0" err="1" smtClean="0">
                <a:solidFill>
                  <a:srgbClr val="2300DC"/>
                </a:solidFill>
              </a:rPr>
              <a:t>Какие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ru-RU" dirty="0" smtClean="0">
                <a:solidFill>
                  <a:srgbClr val="2300DC"/>
                </a:solidFill>
              </a:rPr>
              <a:t>виды есть у глагола</a:t>
            </a:r>
            <a:r>
              <a:rPr lang="en-GB" dirty="0" smtClean="0">
                <a:solidFill>
                  <a:srgbClr val="2300DC"/>
                </a:solidFill>
              </a:rPr>
              <a:t>?</a:t>
            </a:r>
            <a:endParaRPr lang="en-GB" dirty="0" smtClean="0">
              <a:solidFill>
                <a:srgbClr val="2300DC"/>
              </a:solidFill>
            </a:endParaRPr>
          </a:p>
          <a:p>
            <a:pPr marL="517525" indent="-517525" defTabSz="1008063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</a:pPr>
            <a:r>
              <a:rPr lang="en-GB" dirty="0" err="1" smtClean="0">
                <a:solidFill>
                  <a:srgbClr val="2300DC"/>
                </a:solidFill>
              </a:rPr>
              <a:t>Каким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членом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предложения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en-GB" dirty="0" err="1" smtClean="0">
                <a:solidFill>
                  <a:srgbClr val="2300DC"/>
                </a:solidFill>
              </a:rPr>
              <a:t>является</a:t>
            </a:r>
            <a:r>
              <a:rPr lang="en-GB" dirty="0" smtClean="0">
                <a:solidFill>
                  <a:srgbClr val="2300DC"/>
                </a:solidFill>
              </a:rPr>
              <a:t> </a:t>
            </a:r>
            <a:r>
              <a:rPr lang="ru-RU" dirty="0" smtClean="0">
                <a:solidFill>
                  <a:srgbClr val="2300DC"/>
                </a:solidFill>
              </a:rPr>
              <a:t>глагол</a:t>
            </a:r>
            <a:r>
              <a:rPr lang="en-GB" dirty="0" smtClean="0">
                <a:solidFill>
                  <a:srgbClr val="2300DC"/>
                </a:solidFill>
              </a:rPr>
              <a:t>?</a:t>
            </a:r>
            <a:endParaRPr lang="ru-RU" dirty="0" smtClean="0">
              <a:solidFill>
                <a:srgbClr val="2300DC"/>
              </a:solidFill>
            </a:endParaRPr>
          </a:p>
          <a:p>
            <a:pPr marL="517525" indent="-517525" defTabSz="1008063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</a:pPr>
            <a:r>
              <a:rPr lang="ru-RU" dirty="0" smtClean="0">
                <a:solidFill>
                  <a:srgbClr val="2300DC"/>
                </a:solidFill>
              </a:rPr>
              <a:t>Какая часть речи отвечает на вопросы: Где? Куда? Откуда? Как? Когда?</a:t>
            </a:r>
            <a:endParaRPr lang="en-GB" dirty="0" smtClean="0">
              <a:solidFill>
                <a:srgbClr val="2300DC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03200"/>
            <a:ext cx="7808913" cy="1746250"/>
          </a:xfrm>
          <a:effectLst/>
        </p:spPr>
        <p:txBody>
          <a:bodyPr lIns="0" tIns="0" rIns="0" bIns="0" anchor="ctr"/>
          <a:lstStyle/>
          <a:p>
            <a:pPr eaLnBrk="1" hangingPunct="1">
              <a:lnSpc>
                <a:spcPct val="117000"/>
              </a:lnSpc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  <a:defRPr/>
            </a:pPr>
            <a:r>
              <a:rPr lang="ru-RU" sz="4900" dirty="0" smtClean="0">
                <a:solidFill>
                  <a:srgbClr val="5C8526"/>
                </a:solidFill>
              </a:rPr>
              <a:t>Из истории деепричастия</a:t>
            </a:r>
            <a:endParaRPr lang="en-GB" sz="4900" dirty="0" smtClean="0">
              <a:solidFill>
                <a:srgbClr val="5C8526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3100" y="1906588"/>
            <a:ext cx="7808913" cy="4322762"/>
          </a:xfrm>
        </p:spPr>
        <p:txBody>
          <a:bodyPr lIns="0" tIns="0" rIns="0" bIns="0" anchor="ctr"/>
          <a:lstStyle/>
          <a:p>
            <a:pPr marL="503238" lvl="1" indent="15875" defTabSz="1008063" eaLnBrk="1" hangingPunct="1">
              <a:lnSpc>
                <a:spcPct val="95000"/>
              </a:lnSpc>
              <a:buFontTx/>
              <a:buNone/>
              <a:tabLst>
                <a:tab pos="427038" algn="l"/>
                <a:tab pos="661988" algn="l"/>
                <a:tab pos="1112838" algn="l"/>
                <a:tab pos="1560513" algn="l"/>
                <a:tab pos="2006600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1438" algn="l"/>
                <a:tab pos="5603875" algn="l"/>
                <a:tab pos="6053138" algn="l"/>
                <a:tab pos="6500813" algn="l"/>
                <a:tab pos="6946900" algn="l"/>
                <a:tab pos="7400925" algn="l"/>
                <a:tab pos="7850188" algn="l"/>
                <a:tab pos="8296275" algn="l"/>
                <a:tab pos="8743950" algn="l"/>
                <a:tab pos="9197975" algn="l"/>
              </a:tabLst>
            </a:pPr>
            <a:r>
              <a:rPr lang="ru-RU" sz="2400" b="1" i="1" dirty="0" smtClean="0">
                <a:solidFill>
                  <a:srgbClr val="0070C0"/>
                </a:solidFill>
              </a:rPr>
              <a:t>Деепричастие произошло от двух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слов:дее+</a:t>
            </a:r>
            <a:r>
              <a:rPr lang="ru-RU" sz="2400" b="1" i="1" dirty="0" smtClean="0">
                <a:solidFill>
                  <a:srgbClr val="0070C0"/>
                </a:solidFill>
              </a:rPr>
              <a:t> причастие. Этот термин возник в 18 веке, и объяснить его можно как причастность к действию.</a:t>
            </a:r>
          </a:p>
          <a:p>
            <a:pPr marL="503238" lvl="1" indent="15875" defTabSz="1008063" eaLnBrk="1" hangingPunct="1">
              <a:lnSpc>
                <a:spcPct val="95000"/>
              </a:lnSpc>
              <a:buFontTx/>
              <a:buNone/>
              <a:tabLst>
                <a:tab pos="427038" algn="l"/>
                <a:tab pos="661988" algn="l"/>
                <a:tab pos="1112838" algn="l"/>
                <a:tab pos="1560513" algn="l"/>
                <a:tab pos="2006600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1438" algn="l"/>
                <a:tab pos="5603875" algn="l"/>
                <a:tab pos="6053138" algn="l"/>
                <a:tab pos="6500813" algn="l"/>
                <a:tab pos="6946900" algn="l"/>
                <a:tab pos="7400925" algn="l"/>
                <a:tab pos="7850188" algn="l"/>
                <a:tab pos="8296275" algn="l"/>
                <a:tab pos="8743950" algn="l"/>
                <a:tab pos="9197975" algn="l"/>
              </a:tabLst>
            </a:pPr>
            <a:r>
              <a:rPr lang="ru-RU" sz="2400" b="1" i="1" dirty="0" smtClean="0">
                <a:solidFill>
                  <a:srgbClr val="0070C0"/>
                </a:solidFill>
              </a:rPr>
              <a:t>В предложении деепричастие – это как бы добавочное действие глагола, а не грамматический признак. Эта форма похожа на наречие, так как не изменяется. Деепричастие иногда называют отглагольным наречием.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marL="503238" lvl="1" indent="15875" defTabSz="1008063" eaLnBrk="1" hangingPunct="1">
              <a:lnSpc>
                <a:spcPct val="95000"/>
              </a:lnSpc>
              <a:buFontTx/>
              <a:buNone/>
              <a:tabLst>
                <a:tab pos="427038" algn="l"/>
                <a:tab pos="661988" algn="l"/>
                <a:tab pos="1112838" algn="l"/>
                <a:tab pos="1560513" algn="l"/>
                <a:tab pos="2006600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1438" algn="l"/>
                <a:tab pos="5603875" algn="l"/>
                <a:tab pos="6053138" algn="l"/>
                <a:tab pos="6500813" algn="l"/>
                <a:tab pos="6946900" algn="l"/>
                <a:tab pos="7400925" algn="l"/>
                <a:tab pos="7850188" algn="l"/>
                <a:tab pos="8296275" algn="l"/>
                <a:tab pos="8743950" algn="l"/>
                <a:tab pos="9197975" algn="l"/>
              </a:tabLst>
            </a:pPr>
            <a:r>
              <a:rPr lang="ru-RU" sz="2400" b="1" i="1" dirty="0" smtClean="0">
                <a:solidFill>
                  <a:srgbClr val="0070C0"/>
                </a:solidFill>
              </a:rPr>
              <a:t>Деепричастия, как и  наречия, украшают глагол, дополняют его другими действиями, как бы «дорисовывают движения»</a:t>
            </a:r>
            <a:r>
              <a:rPr lang="en-GB" sz="3100" b="1" i="1" dirty="0" smtClean="0">
                <a:solidFill>
                  <a:srgbClr val="0070C0"/>
                </a:solidFill>
              </a:rPr>
              <a:t>.</a:t>
            </a:r>
            <a:endParaRPr lang="en-GB" sz="31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73100" y="1906588"/>
            <a:ext cx="7807325" cy="4322762"/>
          </a:xfrm>
        </p:spPr>
        <p:txBody>
          <a:bodyPr lIns="0" tIns="0" rIns="0" bIns="0" anchor="ctr"/>
          <a:lstStyle/>
          <a:p>
            <a:pPr defTabSz="1008063" eaLnBrk="1" hangingPunct="1">
              <a:lnSpc>
                <a:spcPct val="90000"/>
              </a:lnSpc>
              <a:tabLst>
                <a:tab pos="211138" algn="l"/>
                <a:tab pos="446088" algn="l"/>
                <a:tab pos="896938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Особая форма глагола, которая имеет признаки глагола (вид, возвратность) </a:t>
            </a:r>
          </a:p>
          <a:p>
            <a:pPr defTabSz="1008063" eaLnBrk="1" hangingPunct="1">
              <a:lnSpc>
                <a:spcPct val="90000"/>
              </a:lnSpc>
              <a:tabLst>
                <a:tab pos="211138" algn="l"/>
                <a:tab pos="446088" algn="l"/>
                <a:tab pos="896938" algn="l"/>
                <a:tab pos="1344613" algn="l"/>
                <a:tab pos="1793875" algn="l"/>
                <a:tab pos="2243138" algn="l"/>
                <a:tab pos="2690813" algn="l"/>
                <a:tab pos="3141663" algn="l"/>
                <a:tab pos="3590925" algn="l"/>
                <a:tab pos="4040188" algn="l"/>
                <a:tab pos="4484688" algn="l"/>
                <a:tab pos="4938713" algn="l"/>
                <a:tab pos="5387975" algn="l"/>
                <a:tab pos="5834063" algn="l"/>
                <a:tab pos="6281738" algn="l"/>
                <a:tab pos="6735763" algn="l"/>
                <a:tab pos="7185025" algn="l"/>
                <a:tab pos="7629525" algn="l"/>
                <a:tab pos="8083550" algn="l"/>
                <a:tab pos="8532813" algn="l"/>
                <a:tab pos="8978900" algn="l"/>
              </a:tabLst>
              <a:defRPr/>
            </a:pP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наречия (неизменяемость)</a:t>
            </a:r>
            <a:endParaRPr lang="en-GB" sz="3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73100" y="530225"/>
            <a:ext cx="7807325" cy="1093788"/>
          </a:xfrm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2725" algn="l"/>
                <a:tab pos="5703888" algn="l"/>
                <a:tab pos="6111875" algn="l"/>
                <a:tab pos="6518275" algn="l"/>
                <a:tab pos="6921500" algn="l"/>
                <a:tab pos="7334250" algn="l"/>
                <a:tab pos="7742238" algn="l"/>
                <a:tab pos="8145463" algn="l"/>
              </a:tabLst>
              <a:defRPr/>
            </a:pPr>
            <a:r>
              <a:rPr lang="ru-RU" sz="4000" dirty="0" smtClean="0">
                <a:solidFill>
                  <a:srgbClr val="0047FF"/>
                </a:solidFill>
              </a:rPr>
              <a:t>Деепричастие -</a:t>
            </a:r>
            <a:endParaRPr lang="en-GB" sz="4000" dirty="0" smtClean="0">
              <a:solidFill>
                <a:srgbClr val="0047FF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глагола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1.Вид</a:t>
            </a:r>
          </a:p>
          <a:p>
            <a:r>
              <a:rPr lang="ru-RU" dirty="0" smtClean="0"/>
              <a:t>Играя вальс (несов. вид)</a:t>
            </a:r>
          </a:p>
          <a:p>
            <a:r>
              <a:rPr lang="ru-RU" dirty="0" smtClean="0"/>
              <a:t>Сыграв вальс (сов. вид)</a:t>
            </a:r>
          </a:p>
          <a:p>
            <a:r>
              <a:rPr lang="ru-RU" dirty="0" smtClean="0"/>
              <a:t>2. Возвратность</a:t>
            </a:r>
          </a:p>
          <a:p>
            <a:r>
              <a:rPr lang="ru-RU" dirty="0" smtClean="0"/>
              <a:t>Бегая (невозвратное)</a:t>
            </a:r>
          </a:p>
          <a:p>
            <a:r>
              <a:rPr lang="ru-RU" dirty="0" smtClean="0"/>
              <a:t>Улыбаясь – возвратный</a:t>
            </a:r>
          </a:p>
          <a:p>
            <a:r>
              <a:rPr lang="ru-RU" dirty="0" smtClean="0"/>
              <a:t>3. При себе имеет зависимые слова</a:t>
            </a:r>
          </a:p>
          <a:p>
            <a:r>
              <a:rPr lang="ru-RU" dirty="0" smtClean="0"/>
              <a:t>Сидя на стуле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наречия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Не изменяется</a:t>
            </a:r>
          </a:p>
          <a:p>
            <a:r>
              <a:rPr lang="ru-RU" dirty="0" smtClean="0"/>
              <a:t>2. В предложении зависит от глагола – сказуемого</a:t>
            </a:r>
          </a:p>
          <a:p>
            <a:r>
              <a:rPr lang="ru-RU" dirty="0" smtClean="0"/>
              <a:t>Бежит (как?)подскакивая</a:t>
            </a:r>
          </a:p>
          <a:p>
            <a:r>
              <a:rPr lang="ru-RU" dirty="0" smtClean="0"/>
              <a:t>3. В предложении является обстоятельством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284C"/>
                </a:solidFill>
                <a:latin typeface="Candara" pitchFamily="32" charset="0"/>
              </a:rPr>
              <a:t>Образование деепричастий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помощи суффиксов:</a:t>
            </a:r>
          </a:p>
          <a:p>
            <a:r>
              <a:rPr lang="ru-RU" dirty="0" smtClean="0"/>
              <a:t>-а(я), -в, -вши, -</a:t>
            </a:r>
            <a:r>
              <a:rPr lang="ru-RU" dirty="0" err="1" smtClean="0"/>
              <a:t>ши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 -учи(-</a:t>
            </a:r>
            <a:r>
              <a:rPr lang="ru-RU" dirty="0" err="1" smtClean="0"/>
              <a:t>ючи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867400"/>
          </a:xfrm>
        </p:spPr>
        <p:txBody>
          <a:bodyPr/>
          <a:lstStyle/>
          <a:p>
            <a:r>
              <a:rPr lang="ru-RU" dirty="0" err="1" smtClean="0"/>
              <a:t>Деепрчастие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неизменяемая форма глагола, поэтому не имеет окончания:</a:t>
            </a:r>
            <a:br>
              <a:rPr lang="ru-RU" dirty="0" smtClean="0"/>
            </a:br>
            <a:r>
              <a:rPr lang="ru-RU" dirty="0" smtClean="0"/>
              <a:t>бегая, играючи, улыбаясь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705600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70C0"/>
                </a:solidFill>
              </a:rPr>
              <a:t>Списать. Подчеркнуть деепричастия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Язык непременно живет, движется, развиваясь и совершенствуясь.</a:t>
            </a:r>
            <a:br>
              <a:rPr lang="ru-RU" sz="4000" dirty="0" smtClean="0"/>
            </a:br>
            <a:r>
              <a:rPr lang="ru-RU" sz="4000" dirty="0" smtClean="0"/>
              <a:t>Чуть свет я встал и, наскоро напившись чаю, пускался в путь.</a:t>
            </a:r>
            <a:br>
              <a:rPr lang="ru-RU" sz="4000" dirty="0" smtClean="0"/>
            </a:br>
            <a:r>
              <a:rPr lang="ru-RU" sz="4000" dirty="0" smtClean="0"/>
              <a:t>Уважая человека, уважаешь себя.</a:t>
            </a:r>
            <a:br>
              <a:rPr lang="ru-RU" sz="4000" dirty="0" smtClean="0"/>
            </a:br>
            <a:r>
              <a:rPr lang="ru-RU" sz="4000" dirty="0" smtClean="0"/>
              <a:t>Учись, на людей глядя.</a:t>
            </a:r>
            <a:endParaRPr lang="ru-RU" sz="4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249</Words>
  <Application>Microsoft Office PowerPoint</Application>
  <PresentationFormat>Экран (4:3)</PresentationFormat>
  <Paragraphs>44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Тема урока</vt:lpstr>
      <vt:lpstr>Теоретическая зарядка</vt:lpstr>
      <vt:lpstr>Из истории деепричастия</vt:lpstr>
      <vt:lpstr>Деепричастие -</vt:lpstr>
      <vt:lpstr>Признаки глагола</vt:lpstr>
      <vt:lpstr>Признаки наречия</vt:lpstr>
      <vt:lpstr>Образование деепричастий</vt:lpstr>
      <vt:lpstr>Деепрчастие неизменяемая форма глагола, поэтому не имеет окончания: бегая, играючи, улыбаясь </vt:lpstr>
      <vt:lpstr>  Списать. Подчеркнуть деепричастия Язык непременно живет, движется, развиваясь и совершенствуясь. Чуть свет я встал и, наскоро напившись чаю, пускался в путь. Уважая человека, уважаешь себя. Учись, на людей глядя.</vt:lpstr>
      <vt:lpstr>Творческий диктант 1. Опоздав на поезд… 2. Поняв свою ошибку… 3. Проболев целый месяц… 4. Хорошо отдохнув летом… 5. Прочитав рассказ… 6. Устав от работы…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Люба</dc:creator>
  <cp:lastModifiedBy>Люба</cp:lastModifiedBy>
  <cp:revision>16</cp:revision>
  <cp:lastPrinted>1601-01-01T00:00:00Z</cp:lastPrinted>
  <dcterms:created xsi:type="dcterms:W3CDTF">1601-01-01T00:00:00Z</dcterms:created>
  <dcterms:modified xsi:type="dcterms:W3CDTF">2013-02-20T12:13:52Z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