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6E527-16F7-427E-AFC1-0F5B0C5BF1A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4B735-85C7-4ECB-824F-38BA48E23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1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B735-85C7-4ECB-824F-38BA48E23F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7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08380" y="1700760"/>
            <a:ext cx="1584220" cy="15842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15645" y="260560"/>
            <a:ext cx="5112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</a:t>
            </a:r>
            <a:r>
              <a:rPr lang="ru-RU" sz="5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76570" y="980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Documents and Settings\All Users\Документы\Мои рисунки\Образцы рисунков\3LCCAL3VWXVCAR01R14CAJKKEKDCA9G7WIFCA9G0LL8CAHXM5S7CAJ4CQ01CAATPEOJCALZBEMYCAB90X5HCA9SGP0JCA3J21JGCA2JOKWVCASJTJ29CAKEGE54CATC0ZUACAR0HD83CAU4RQXFCA3F8E4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430" y="0"/>
            <a:ext cx="2706624" cy="1792224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67544" y="3861048"/>
            <a:ext cx="7160840" cy="17526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Простые числа. Разложение числа на простые множители.</a:t>
            </a:r>
          </a:p>
        </p:txBody>
      </p:sp>
    </p:spTree>
    <p:extLst>
      <p:ext uri="{BB962C8B-B14F-4D97-AF65-F5344CB8AC3E}">
        <p14:creationId xmlns:p14="http://schemas.microsoft.com/office/powerpoint/2010/main" val="31830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№899. Даны верные равенства:</a:t>
            </a:r>
            <a:endParaRPr lang="ru-RU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" y="1268760"/>
            <a:ext cx="8357716" cy="95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890098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Укажите, в каких случаях выполнено разложение на простые множители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Завершите </a:t>
            </a:r>
            <a:r>
              <a:rPr lang="ru-RU" sz="3200" dirty="0"/>
              <a:t>разложение на простые множители в остальных случаях.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7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7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Верно ли, что все четные числа являются составными?</a:t>
            </a:r>
            <a:endParaRPr lang="ru-RU" sz="4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440" y="1700808"/>
            <a:ext cx="8065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например, число 2 — четное, но простое.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73016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808038" algn="l"/>
              </a:tabLst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Приведите примеры простых чисел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808038" algn="l"/>
              </a:tabLst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число 1 не является ни простым, ни составным?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808038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Что называют разложением числа на простые множители?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</p:txBody>
      </p:sp>
      <p:pic>
        <p:nvPicPr>
          <p:cNvPr id="5" name="Picture 9" descr="D:\презентации в документе\Картинки-клипы\school10-0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46714" y="3573016"/>
            <a:ext cx="1571636" cy="1388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24744"/>
            <a:ext cx="69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Домашнее задание: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55693" y="32129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П.30(определения),</a:t>
            </a:r>
            <a:br>
              <a:rPr lang="ru-RU" dirty="0" smtClean="0"/>
            </a:br>
            <a:r>
              <a:rPr lang="ru-RU" dirty="0" smtClean="0"/>
              <a:t>№881,№885,№907(а),№927.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1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86290">
            <a:off x="11024" y="430055"/>
            <a:ext cx="6720409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внимание</a:t>
            </a:r>
            <a:r>
              <a:rPr lang="ru-RU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ru-RU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9" descr="http://img3.proshkolu.ru/content/media/pic/std/2000000/1794000/1793079-e895fe0ec0962f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1953549"/>
            <a:ext cx="2365093" cy="4893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6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0" y="188550"/>
            <a:ext cx="9144000" cy="2304320"/>
          </a:xfrm>
          <a:prstGeom prst="cloudCallout">
            <a:avLst>
              <a:gd name="adj1" fmla="val 28398"/>
              <a:gd name="adj2" fmla="val 3265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Какие из чисел 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9 000, 37035, 99 309, 420 340, 15 345, 78 644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делятся: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1259540" y="3933070"/>
            <a:ext cx="6318576" cy="1071570"/>
          </a:xfrm>
          <a:prstGeom prst="cloudCallout">
            <a:avLst>
              <a:gd name="adj1" fmla="val -53509"/>
              <a:gd name="adj2" fmla="val 9927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9 000, 420 340, 78 644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2857496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5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306" y="2786058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2928934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10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710" y="2786058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 и на 10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710" y="2928934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 и на 5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4678" y="3071810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3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7686" y="2786058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9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430790" y="4365130"/>
            <a:ext cx="8713210" cy="1071570"/>
          </a:xfrm>
          <a:prstGeom prst="cloudCallout">
            <a:avLst>
              <a:gd name="adj1" fmla="val -37100"/>
              <a:gd name="adj2" fmla="val 573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9 000, 37 035, 420 340, 15 345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1979640" y="4149100"/>
            <a:ext cx="6389442" cy="1071570"/>
          </a:xfrm>
          <a:prstGeom prst="cloudCallout">
            <a:avLst>
              <a:gd name="adj1" fmla="val -35934"/>
              <a:gd name="adj2" fmla="val 4088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9 000, 420 340 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2123660" y="4365130"/>
            <a:ext cx="5184720" cy="1071570"/>
          </a:xfrm>
          <a:prstGeom prst="cloudCallout">
            <a:avLst>
              <a:gd name="adj1" fmla="val -43302"/>
              <a:gd name="adj2" fmla="val 4238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9 000, 420 340 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2123660" y="4365130"/>
            <a:ext cx="6048840" cy="1071570"/>
          </a:xfrm>
          <a:prstGeom prst="cloudCallout">
            <a:avLst>
              <a:gd name="adj1" fmla="val -44227"/>
              <a:gd name="adj2" fmla="val 3190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9 000, 420 340 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Выноска-облако 28"/>
          <p:cNvSpPr/>
          <p:nvPr/>
        </p:nvSpPr>
        <p:spPr>
          <a:xfrm>
            <a:off x="395420" y="5013220"/>
            <a:ext cx="8425170" cy="1071570"/>
          </a:xfrm>
          <a:prstGeom prst="cloudCallout">
            <a:avLst>
              <a:gd name="adj1" fmla="val -48237"/>
              <a:gd name="adj2" fmla="val 1456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9 000, 37 035, 99 309, 15 345 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Выноска-облако 30"/>
          <p:cNvSpPr/>
          <p:nvPr/>
        </p:nvSpPr>
        <p:spPr>
          <a:xfrm>
            <a:off x="2123660" y="4725180"/>
            <a:ext cx="6030536" cy="1071570"/>
          </a:xfrm>
          <a:prstGeom prst="cloudCallout">
            <a:avLst>
              <a:gd name="adj1" fmla="val -61903"/>
              <a:gd name="adj2" fmla="val 2540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9 000, 37 035, 15 345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4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99490"/>
            <a:ext cx="9144000" cy="11967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Изучение нового материала.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11450" y="548600"/>
            <a:ext cx="8281150" cy="1647650"/>
          </a:xfrm>
          <a:prstGeom prst="cloudCallout">
            <a:avLst>
              <a:gd name="adj1" fmla="val 50960"/>
              <a:gd name="adj2" fmla="val -956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делители чисел:</a:t>
            </a:r>
          </a:p>
          <a:p>
            <a:pPr algn="ctr"/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10, 13, 1, </a:t>
            </a:r>
            <a:r>
              <a:rPr lang="ru-RU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7, 12.  Сколько делителей имеет каждое число?</a:t>
            </a:r>
            <a:endParaRPr lang="ru-RU" sz="2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44054"/>
              </p:ext>
            </p:extLst>
          </p:nvPr>
        </p:nvGraphicFramePr>
        <p:xfrm>
          <a:off x="1043510" y="1916790"/>
          <a:ext cx="7286676" cy="2621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62203"/>
                <a:gridCol w="2381267"/>
                <a:gridCol w="264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Данное число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Делители числа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делителей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</a:p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2, 5, </a:t>
                      </a:r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2,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4, 8</a:t>
                      </a:r>
                      <a:endParaRPr lang="ru-RU" sz="20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2, 3,</a:t>
                      </a:r>
                      <a:r>
                        <a:rPr lang="ru-RU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4, 6, 12</a:t>
                      </a:r>
                      <a:endParaRPr lang="ru-RU" sz="2000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  <a:p>
                      <a:pPr algn="ctr"/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Выноска-облако 8"/>
          <p:cNvSpPr/>
          <p:nvPr/>
        </p:nvSpPr>
        <p:spPr>
          <a:xfrm>
            <a:off x="107504" y="4546244"/>
            <a:ext cx="8676570" cy="2311756"/>
          </a:xfrm>
          <a:prstGeom prst="cloudCallout">
            <a:avLst>
              <a:gd name="adj1" fmla="val -48189"/>
              <a:gd name="adj2" fmla="val 663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3 </a:t>
            </a:r>
            <a:r>
              <a:rPr lang="ru-RU" b="1" i="1" u="sng" dirty="0" err="1" smtClean="0">
                <a:solidFill>
                  <a:srgbClr val="FF0000"/>
                </a:solidFill>
              </a:rPr>
              <a:t>групы</a:t>
            </a:r>
            <a:r>
              <a:rPr lang="ru-RU" b="1" i="1" u="sng" dirty="0" smtClean="0">
                <a:solidFill>
                  <a:srgbClr val="FF0000"/>
                </a:solidFill>
              </a:rPr>
              <a:t> чисел: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1. группа - числа, которые имеют только </a:t>
            </a:r>
            <a:r>
              <a:rPr lang="ru-RU" b="1" i="1" dirty="0" smtClean="0">
                <a:solidFill>
                  <a:srgbClr val="FF0000"/>
                </a:solidFill>
              </a:rPr>
              <a:t> два </a:t>
            </a:r>
            <a:r>
              <a:rPr lang="ru-RU" b="1" i="1" dirty="0" smtClean="0">
                <a:solidFill>
                  <a:schemeClr val="tx1"/>
                </a:solidFill>
              </a:rPr>
              <a:t>делителя;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2. группа </a:t>
            </a:r>
            <a:r>
              <a:rPr lang="ru-RU" b="1" dirty="0" smtClean="0">
                <a:solidFill>
                  <a:schemeClr val="tx1"/>
                </a:solidFill>
              </a:rPr>
              <a:t>— </a:t>
            </a:r>
            <a:r>
              <a:rPr lang="ru-RU" b="1" i="1" dirty="0" smtClean="0">
                <a:solidFill>
                  <a:schemeClr val="tx1"/>
                </a:solidFill>
              </a:rPr>
              <a:t>числа, которые имеют </a:t>
            </a:r>
            <a:r>
              <a:rPr lang="ru-RU" b="1" i="1" dirty="0" smtClean="0">
                <a:solidFill>
                  <a:srgbClr val="FF0000"/>
                </a:solidFill>
              </a:rPr>
              <a:t>более двух  </a:t>
            </a:r>
            <a:r>
              <a:rPr lang="ru-RU" b="1" i="1" dirty="0" smtClean="0">
                <a:solidFill>
                  <a:schemeClr val="tx1"/>
                </a:solidFill>
              </a:rPr>
              <a:t>делителей;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3. группа </a:t>
            </a:r>
            <a:r>
              <a:rPr lang="ru-RU" b="1" dirty="0" smtClean="0">
                <a:solidFill>
                  <a:schemeClr val="tx1"/>
                </a:solidFill>
              </a:rPr>
              <a:t>— </a:t>
            </a:r>
            <a:r>
              <a:rPr lang="ru-RU" b="1" i="1" dirty="0" smtClean="0">
                <a:solidFill>
                  <a:schemeClr val="tx1"/>
                </a:solidFill>
              </a:rPr>
              <a:t>число 1, у него только </a:t>
            </a:r>
            <a:r>
              <a:rPr lang="ru-RU" b="1" i="1" dirty="0" smtClean="0">
                <a:solidFill>
                  <a:srgbClr val="FF0000"/>
                </a:solidFill>
              </a:rPr>
              <a:t>один  </a:t>
            </a:r>
            <a:r>
              <a:rPr lang="ru-RU" b="1" i="1" dirty="0" smtClean="0">
                <a:solidFill>
                  <a:schemeClr val="tx1"/>
                </a:solidFill>
              </a:rPr>
              <a:t>делитель.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8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400" y="675815"/>
            <a:ext cx="8497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Определение. 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Натуральное число называют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составным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оно имеет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двух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делителей.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1977" y="2073024"/>
            <a:ext cx="5654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25,   1246, 6555,   12 345.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410" y="2693268"/>
            <a:ext cx="85691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Определение. 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Натуральное число называют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простым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имеет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два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делителя: единицу и само это число.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4706" y="4449354"/>
            <a:ext cx="3940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3,   5,   7,   11,  13</a:t>
            </a: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90" y="5085230"/>
            <a:ext cx="8713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Число </a:t>
            </a:r>
            <a:r>
              <a:rPr lang="ru-RU" sz="2800" b="1" i="1" dirty="0" smtClean="0">
                <a:solidFill>
                  <a:srgbClr val="FF0000"/>
                </a:solidFill>
              </a:rPr>
              <a:t>1 </a:t>
            </a:r>
            <a:r>
              <a:rPr lang="ru-RU" sz="2800" b="1" i="1" dirty="0" smtClean="0"/>
              <a:t>имеет </a:t>
            </a:r>
            <a:r>
              <a:rPr lang="ru-RU" sz="2800" b="1" i="1" dirty="0" smtClean="0">
                <a:solidFill>
                  <a:srgbClr val="FF0000"/>
                </a:solidFill>
              </a:rPr>
              <a:t>только один </a:t>
            </a:r>
            <a:r>
              <a:rPr lang="ru-RU" sz="2800" b="1" i="1" dirty="0" smtClean="0"/>
              <a:t>делитель: само это число, поэтому его не относят ни к составным, ни к простым числам.</a:t>
            </a:r>
            <a:endParaRPr lang="ru-RU" sz="2800" b="1" i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-99490"/>
            <a:ext cx="9144000" cy="11967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Изучение нового материала.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4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7" name="ShockwaveFlash1" r:id="rId2" imgW="9144000" imgH="6858000"/>
        </mc:Choice>
        <mc:Fallback>
          <p:control name="ShockwaveFlash1" r:id="rId2" imgW="9144000" imgH="6858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40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1728192" cy="51845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№886</a:t>
            </a:r>
          </a:p>
          <a:p>
            <a:pPr algn="ctr"/>
            <a:r>
              <a:rPr lang="ru-RU" dirty="0" smtClean="0"/>
              <a:t>Из следующих чисел выпишите </a:t>
            </a:r>
            <a:r>
              <a:rPr lang="ru-RU" u="sng" dirty="0" smtClean="0"/>
              <a:t>простые</a:t>
            </a:r>
            <a:r>
              <a:rPr lang="ru-RU" dirty="0" smtClean="0"/>
              <a:t> числа: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225</a:t>
            </a:r>
          </a:p>
          <a:p>
            <a:pPr algn="ctr"/>
            <a:r>
              <a:rPr lang="ru-RU" dirty="0" smtClean="0"/>
              <a:t>227</a:t>
            </a:r>
          </a:p>
          <a:p>
            <a:pPr algn="ctr"/>
            <a:r>
              <a:rPr lang="ru-RU" dirty="0" smtClean="0"/>
              <a:t>269</a:t>
            </a:r>
          </a:p>
          <a:p>
            <a:pPr algn="ctr"/>
            <a:r>
              <a:rPr lang="ru-RU" dirty="0" smtClean="0"/>
              <a:t>357</a:t>
            </a:r>
          </a:p>
          <a:p>
            <a:pPr algn="ctr"/>
            <a:r>
              <a:rPr lang="ru-RU" dirty="0" smtClean="0"/>
              <a:t>367</a:t>
            </a:r>
          </a:p>
          <a:p>
            <a:pPr algn="ctr"/>
            <a:r>
              <a:rPr lang="ru-RU" dirty="0" smtClean="0"/>
              <a:t>416</a:t>
            </a:r>
          </a:p>
          <a:p>
            <a:pPr algn="ctr"/>
            <a:r>
              <a:rPr lang="ru-RU" dirty="0" smtClean="0"/>
              <a:t>419</a:t>
            </a:r>
          </a:p>
          <a:p>
            <a:pPr algn="ctr"/>
            <a:r>
              <a:rPr lang="ru-RU" dirty="0" smtClean="0"/>
              <a:t>461</a:t>
            </a:r>
          </a:p>
          <a:p>
            <a:pPr algn="ctr"/>
            <a:r>
              <a:rPr lang="ru-RU" dirty="0" smtClean="0"/>
              <a:t>477</a:t>
            </a:r>
          </a:p>
          <a:p>
            <a:pPr algn="ctr"/>
            <a:r>
              <a:rPr lang="ru-RU" dirty="0" smtClean="0"/>
              <a:t>509</a:t>
            </a:r>
          </a:p>
          <a:p>
            <a:pPr algn="ctr"/>
            <a:r>
              <a:rPr lang="ru-RU" dirty="0" smtClean="0"/>
              <a:t>583</a:t>
            </a:r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980728"/>
            <a:ext cx="1728192" cy="5040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№887</a:t>
            </a:r>
          </a:p>
          <a:p>
            <a:pPr algn="ctr"/>
            <a:r>
              <a:rPr lang="ru-RU" dirty="0" smtClean="0"/>
              <a:t>Из следующих чисел выпишите </a:t>
            </a:r>
            <a:r>
              <a:rPr lang="ru-RU" u="sng" dirty="0" smtClean="0"/>
              <a:t>составные</a:t>
            </a:r>
            <a:r>
              <a:rPr lang="ru-RU" dirty="0" smtClean="0"/>
              <a:t> числа: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431</a:t>
            </a:r>
          </a:p>
          <a:p>
            <a:pPr algn="ctr"/>
            <a:r>
              <a:rPr lang="ru-RU" dirty="0" smtClean="0"/>
              <a:t>437</a:t>
            </a:r>
          </a:p>
          <a:p>
            <a:pPr algn="ctr"/>
            <a:r>
              <a:rPr lang="ru-RU" dirty="0" smtClean="0"/>
              <a:t>467</a:t>
            </a:r>
          </a:p>
          <a:p>
            <a:pPr algn="ctr"/>
            <a:r>
              <a:rPr lang="ru-RU" dirty="0" smtClean="0"/>
              <a:t>587</a:t>
            </a:r>
          </a:p>
          <a:p>
            <a:pPr algn="ctr"/>
            <a:r>
              <a:rPr lang="ru-RU" dirty="0" smtClean="0"/>
              <a:t>667</a:t>
            </a:r>
          </a:p>
          <a:p>
            <a:pPr algn="ctr"/>
            <a:r>
              <a:rPr lang="ru-RU" dirty="0" smtClean="0"/>
              <a:t>677</a:t>
            </a:r>
          </a:p>
          <a:p>
            <a:pPr algn="ctr"/>
            <a:r>
              <a:rPr lang="ru-RU" dirty="0" smtClean="0"/>
              <a:t>703</a:t>
            </a:r>
          </a:p>
          <a:p>
            <a:pPr algn="ctr"/>
            <a:r>
              <a:rPr lang="ru-RU" dirty="0" smtClean="0"/>
              <a:t>713</a:t>
            </a:r>
          </a:p>
          <a:p>
            <a:pPr algn="ctr"/>
            <a:r>
              <a:rPr lang="ru-RU" dirty="0" smtClean="0"/>
              <a:t>739</a:t>
            </a:r>
          </a:p>
          <a:p>
            <a:pPr algn="ctr"/>
            <a:r>
              <a:rPr lang="ru-RU" dirty="0" smtClean="0"/>
              <a:t>899</a:t>
            </a:r>
          </a:p>
          <a:p>
            <a:pPr algn="ctr"/>
            <a:r>
              <a:rPr lang="ru-RU" dirty="0" smtClean="0"/>
              <a:t>907</a:t>
            </a:r>
          </a:p>
          <a:p>
            <a:pPr algn="ctr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5848" y="848168"/>
            <a:ext cx="1728192" cy="5173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227</a:t>
            </a:r>
          </a:p>
          <a:p>
            <a:pPr algn="ctr"/>
            <a:r>
              <a:rPr lang="ru-RU" dirty="0"/>
              <a:t>2</a:t>
            </a:r>
            <a:r>
              <a:rPr lang="ru-RU" dirty="0" smtClean="0"/>
              <a:t>69</a:t>
            </a:r>
          </a:p>
          <a:p>
            <a:pPr algn="ctr"/>
            <a:r>
              <a:rPr lang="ru-RU" dirty="0" smtClean="0"/>
              <a:t>419</a:t>
            </a:r>
          </a:p>
          <a:p>
            <a:pPr algn="ctr"/>
            <a:r>
              <a:rPr lang="ru-RU" dirty="0" smtClean="0"/>
              <a:t>461</a:t>
            </a:r>
          </a:p>
          <a:p>
            <a:pPr algn="ctr"/>
            <a:r>
              <a:rPr lang="ru-RU" dirty="0" smtClean="0"/>
              <a:t>509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980728"/>
            <a:ext cx="1728192" cy="5040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ответ:</a:t>
            </a:r>
          </a:p>
          <a:p>
            <a:pPr algn="ctr"/>
            <a:r>
              <a:rPr lang="ru-RU" dirty="0" smtClean="0"/>
              <a:t>437</a:t>
            </a:r>
          </a:p>
          <a:p>
            <a:pPr algn="ctr"/>
            <a:r>
              <a:rPr lang="ru-RU" dirty="0" smtClean="0"/>
              <a:t>667</a:t>
            </a:r>
          </a:p>
          <a:p>
            <a:pPr algn="ctr"/>
            <a:r>
              <a:rPr lang="ru-RU" dirty="0" smtClean="0"/>
              <a:t>703</a:t>
            </a:r>
          </a:p>
          <a:p>
            <a:pPr algn="ctr"/>
            <a:r>
              <a:rPr lang="ru-RU" dirty="0" smtClean="0"/>
              <a:t>713</a:t>
            </a:r>
          </a:p>
          <a:p>
            <a:pPr algn="ctr"/>
            <a:r>
              <a:rPr lang="ru-RU" dirty="0" smtClean="0"/>
              <a:t>899</a:t>
            </a:r>
          </a:p>
        </p:txBody>
      </p:sp>
      <p:pic>
        <p:nvPicPr>
          <p:cNvPr id="3075" name="Picture 3" descr="C:\Documents and Settings\Admin\Рабочий стол\prostye_chis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1029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простых чисел до 997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8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410" y="332656"/>
            <a:ext cx="8497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Разложите на два множителя числа: 38;   77;   145;   159.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70" y="1772816"/>
            <a:ext cx="1669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Решение: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440" y="2276872"/>
            <a:ext cx="770507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38 = 2 ∙ 19;	             77 = 7 ∙  11;     </a:t>
            </a:r>
          </a:p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145 = 5 ∙ 529;	      159 = 3 ∙ 53;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img3.proshkolu.ru/content/media/pic/std/2000000/1813000/1812880-996419d377caec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293" y="3573016"/>
            <a:ext cx="2084483" cy="284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6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№897. Представьте число 3528 в виде произведения простых множителей.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880"/>
            <a:ext cx="2952330" cy="31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1" y="4428530"/>
            <a:ext cx="7947655" cy="144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4.bp.blogspot.com/-hKpidY0NZLw/UVfjSsAqcYI/AAAAAAAAIow/rv19qh_gU9Q/s1600/69614723_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4624"/>
            <a:ext cx="2187101" cy="4896544"/>
          </a:xfrm>
          <a:prstGeom prst="rect">
            <a:avLst/>
          </a:prstGeom>
          <a:noFill/>
        </p:spPr>
      </p:pic>
      <p:sp>
        <p:nvSpPr>
          <p:cNvPr id="7" name="Правая фигурная скобка 6"/>
          <p:cNvSpPr/>
          <p:nvPr/>
        </p:nvSpPr>
        <p:spPr>
          <a:xfrm rot="5400000">
            <a:off x="3659877" y="5493251"/>
            <a:ext cx="252030" cy="73204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533233" y="5628007"/>
            <a:ext cx="221550" cy="43204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5253313" y="5628007"/>
            <a:ext cx="221550" cy="43204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67" y="5985286"/>
            <a:ext cx="3238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95" y="5966236"/>
            <a:ext cx="3524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77272"/>
            <a:ext cx="323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797152"/>
            <a:ext cx="7560840" cy="180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6000" dirty="0" smtClean="0"/>
              <a:t>3528=</a:t>
            </a:r>
            <a:r>
              <a:rPr lang="ru-RU" sz="6000" dirty="0"/>
              <a:t>2</a:t>
            </a:r>
            <a:r>
              <a:rPr lang="ru-RU" sz="6000" baseline="30000" dirty="0"/>
              <a:t>3</a:t>
            </a:r>
            <a:r>
              <a:rPr lang="ru-RU" sz="6000" dirty="0"/>
              <a:t>*3</a:t>
            </a:r>
            <a:r>
              <a:rPr lang="ru-RU" sz="6000" baseline="30000" dirty="0"/>
              <a:t>2</a:t>
            </a:r>
            <a:r>
              <a:rPr lang="ru-RU" sz="6000" dirty="0"/>
              <a:t>*7</a:t>
            </a:r>
            <a:r>
              <a:rPr lang="ru-RU" sz="6000" baseline="30000" dirty="0"/>
              <a:t>2</a:t>
            </a:r>
            <a:endParaRPr lang="ru-RU" sz="6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797152"/>
            <a:ext cx="7560840" cy="180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2400" dirty="0"/>
              <a:t>Представление числа в виде произведения степеней простых чисел называют </a:t>
            </a:r>
            <a:r>
              <a:rPr lang="ru-RU" sz="2400" b="1" dirty="0"/>
              <a:t>разложением числа на простые множители</a:t>
            </a:r>
          </a:p>
          <a:p>
            <a:pPr lvl="1"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27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215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/>
              <a:t> </a:t>
            </a:r>
            <a:r>
              <a:rPr lang="ru-RU" sz="3200" dirty="0"/>
              <a:t>Разложите на простые множители число 6468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06" y="1959471"/>
            <a:ext cx="16954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99" y="4653136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900igr.net/datai/russkij-jazyk/CHastitsa-1/0004-007-Razrjady-chastit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679" y="1483018"/>
            <a:ext cx="3114678" cy="3664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3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312</TotalTime>
  <Words>506</Words>
  <Application>Microsoft Office PowerPoint</Application>
  <PresentationFormat>Экран (4:3)</PresentationFormat>
  <Paragraphs>119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П.30(определения), №881,№885,№907(а),№927.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числа.Разложение числа на простые множители</dc:title>
  <dc:creator>Котова Н.Е.</dc:creator>
  <cp:lastModifiedBy>Гимназия</cp:lastModifiedBy>
  <cp:revision>25</cp:revision>
  <dcterms:modified xsi:type="dcterms:W3CDTF">2015-06-28T18:04:42Z</dcterms:modified>
</cp:coreProperties>
</file>