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РКМЧП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выполнила слушатель курсов 17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/1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Тараненко Н.В. учитель 1 категории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556792"/>
            <a:ext cx="8280920" cy="4608512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«Знаю – хочу узнать – узнал»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(работа с таблицей); </a:t>
            </a:r>
          </a:p>
          <a:p>
            <a:pPr lvl="0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«Продвинутая лекция»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(заполняется первая графа таблицы (что я знаю?), затем во время чтения лекции ученик ищет соответствия и несоответствия первоначальной информации с материалом лекции, кратко записывает новую информацию);</a:t>
            </a:r>
          </a:p>
          <a:p>
            <a:pPr lvl="0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«Зигзаг»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(члены рабочей группы становят­ся экспертами по определенным вопросам изучаемой темы. Про­ведя личную экспертизу по-своему фрагменту, члены группы по­очередно учат друг друга).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Приемы восприятия информации:</a:t>
            </a:r>
          </a:p>
        </p:txBody>
      </p:sp>
    </p:spTree>
    <p:extLst>
      <p:ext uri="{BB962C8B-B14F-4D97-AF65-F5344CB8AC3E}">
        <p14:creationId xmlns:p14="http://schemas.microsoft.com/office/powerpoint/2010/main" val="1931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«Верные – неверные утверждения» (</a:t>
            </a:r>
            <a:r>
              <a:rPr lang="ru-RU" dirty="0"/>
              <a:t>на стадии вызова учитель предлагает несколько утверждений по еще не изученной теме; дети выбирают «верные» утверждения, полагаясь на собственный опыт или просто угадывая);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Прогнозирование</a:t>
            </a:r>
            <a:r>
              <a:rPr lang="ru-RU" dirty="0"/>
              <a:t> (прогнозирование темы урока или темы литературного произведения по отличительным признакам или ключевым деталям, прогнозирование времени написания произведения и этапа в биографии писателя или поэт, прогнозирование по фотографии)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/>
              <a:t>Прогнозирование: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3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08720"/>
            <a:ext cx="8568952" cy="576064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«Чтение с остановками» (чтение текста осуществляется по частям, каждая часть анализируется и делаются прогнозы о дальнейшем содержании. Отвечая на вопросы дети делают предположения о содержании, рассказывают о своих ассоциациях, чувствах, ожиданиях, о том, что подтвердилось из предположений, а что – нет и объясняют свои ответы);</a:t>
            </a:r>
          </a:p>
          <a:p>
            <a:pPr lvl="0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Чтение с пометками «INSERT»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(позволяет информацию разделить на известную, новую, интересную, непонятную. Во время чтения текста необходимо делать на полях пометки, а после прочтения текста заполнить таблицу, где эти же значки станут заголовками граф таблицы); </a:t>
            </a:r>
          </a:p>
          <a:p>
            <a:pPr lvl="0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Двойной дневник»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(по ходу чтения необходимо заполнить таблицу, состоящую из двух граф: в первую выписать фразы из текста, которые произвели наибольшее впечатление, вызвали согласие, протест и даже непонимание; во второй графе дается объяснение, что заставило выписать эти фразы, какие мысли и ассоциации они вызвали);</a:t>
            </a:r>
          </a:p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Составление кластера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(кластер – графический систематизатор, схема).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Работа с текстом: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9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приемы «Толстые и тонкие вопросы»</a:t>
            </a:r>
            <a:r>
              <a:rPr lang="ru-RU" dirty="0"/>
              <a:t> (.«тонкие» вопросы – вопросы репродуктивного плана, требующие однословного ответа, «толстые» вопросы – вопросы, требующие размышления, привлечения дополнительных знаний, умения анализировать); 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«Мозаика»</a:t>
            </a:r>
            <a:r>
              <a:rPr lang="ru-RU" dirty="0"/>
              <a:t> (класс делится на группы и каждой группе предлагается задать вопросы по заданному отрывку текста).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r>
              <a:rPr lang="ru-RU" b="1" dirty="0"/>
              <a:t>Ромашка «</a:t>
            </a:r>
            <a:r>
              <a:rPr lang="ru-RU" b="1" dirty="0" err="1"/>
              <a:t>Блума</a:t>
            </a:r>
            <a:r>
              <a:rPr lang="ru-RU" b="1" dirty="0"/>
              <a:t>»: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Приемы, развивающие умение задавать вопросы: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15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484784"/>
            <a:ext cx="7956872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«Написание эссе» (эссе – письменные размышления на заданную тему, разновидность эссе – прием «Напишите письмо» - когда учащимся нужно написать кому-либо письмо от имени героя произведения, что позволяет поставить себя на место другого, соотнести его мысли и чувства со своими); 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«Составление телеграммы» (научит отбирать наиболее важную информацию из прочитанного и представлять ее в сжатом, лаконичном виде);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«Стихотворение по алгоритму» (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синквейна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хокку, диаманты - развивают поэтические способности учеников);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«Нарисуйте счастье» (приемы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психорисунка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дают возможность выразить понимание абстрактных понятий, внутренний мир через зрительные образы. Можно дать задание нарисовать совесть, месть, добро, зло и затем объяснить свои рисунки);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«Письмо по кругу» (предполагает групповую форму работы. Детям нужно не только поразмышлять на заданную тему, но и согласовывать свое мнение с членами группы. У каждого члена группы – тетрадь и ручка, каждый записывает несколько предложений на заданную тему, затем каждый передает тетрадь соседу, который должен продолжить его размышления, тетради передаются до тех пор, пока каждая тетрадь не вернется к своему хозяину).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Творческая интерпретация информации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71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должен:</a:t>
            </a:r>
          </a:p>
          <a:p>
            <a:pPr lvl="0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быть открытым для инновационных идей;</a:t>
            </a:r>
          </a:p>
          <a:p>
            <a:pPr lvl="0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иметь организаторские способности;</a:t>
            </a:r>
          </a:p>
          <a:p>
            <a:pPr lvl="0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знать основы технологии РКМЧП;</a:t>
            </a:r>
          </a:p>
          <a:p>
            <a:pPr lvl="0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творчески подходить к подбору материала для содержания уроков;</a:t>
            </a:r>
          </a:p>
          <a:p>
            <a:pPr lvl="0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разрабатывать и применять ситуативные задачи.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Условия эффективности опыта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0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мотивационная (побуждение к работе с новой информацией, стимулирование интереса к постановке и способам реализации цели); </a:t>
            </a:r>
          </a:p>
          <a:p>
            <a:r>
              <a:rPr lang="ru-RU" dirty="0"/>
              <a:t>информационная (вызов на “поверхность” имеющихся знаний по теме); </a:t>
            </a:r>
          </a:p>
          <a:p>
            <a:r>
              <a:rPr lang="ru-RU" dirty="0"/>
              <a:t>коммуникационная (бесконфликтный обмен мнениями).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стадии “Вызова”: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8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“Кластер”.</a:t>
            </a:r>
          </a:p>
          <a:p>
            <a:r>
              <a:rPr lang="ru-RU" dirty="0"/>
              <a:t>Таблица “тонких” и “толстых” вопросов.</a:t>
            </a:r>
          </a:p>
          <a:p>
            <a:r>
              <a:rPr lang="ru-RU" dirty="0"/>
              <a:t>Таблица “Знаю-хочу знать – узнал”.</a:t>
            </a:r>
          </a:p>
          <a:p>
            <a:r>
              <a:rPr lang="ru-RU" dirty="0"/>
              <a:t>“Дерево предсказаний”.</a:t>
            </a:r>
          </a:p>
          <a:p>
            <a:r>
              <a:rPr lang="ru-RU" dirty="0"/>
              <a:t>“Ромашка </a:t>
            </a:r>
            <a:r>
              <a:rPr lang="ru-RU" dirty="0" err="1"/>
              <a:t>Блума</a:t>
            </a:r>
            <a:r>
              <a:rPr lang="ru-RU" dirty="0"/>
              <a:t>”.</a:t>
            </a:r>
          </a:p>
          <a:p>
            <a:r>
              <a:rPr lang="ru-RU" dirty="0"/>
              <a:t>“Верные и неверные утверждения”.</a:t>
            </a:r>
          </a:p>
          <a:p>
            <a:r>
              <a:rPr lang="ru-RU" dirty="0"/>
              <a:t>“Верите ли вы?”.</a:t>
            </a:r>
          </a:p>
          <a:p>
            <a:r>
              <a:rPr lang="ru-RU" dirty="0"/>
              <a:t>“Корзина идей”.</a:t>
            </a:r>
          </a:p>
          <a:p>
            <a:r>
              <a:rPr lang="ru-RU" dirty="0"/>
              <a:t>Рассказ-предположение по “ключевым” словам.</a:t>
            </a:r>
          </a:p>
          <a:p>
            <a:r>
              <a:rPr lang="ru-RU" dirty="0"/>
              <a:t>“</a:t>
            </a:r>
            <a:r>
              <a:rPr lang="ru-RU" dirty="0" err="1"/>
              <a:t>Синквейн</a:t>
            </a:r>
            <a:r>
              <a:rPr lang="ru-RU" dirty="0"/>
              <a:t>”.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Приёмы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3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r>
              <a:rPr lang="ru-RU" b="1" dirty="0"/>
              <a:t>Прием “Кластер”</a:t>
            </a:r>
            <a:r>
              <a:rPr lang="ru-RU" dirty="0"/>
              <a:t> (гроздья) – выделение смысловых единиц текста и графическое оформление в определенном порядке в виде грозди. Такое оформление материала помогает обучающимся выяснить и понять, что можно сказать (устно и письменно) по данной теме. Этот прием может быть применен на стадии “Вызова”, когда систематизируется информация до знакомства с основным источником (текстом) в виде вопросов или заголовков смысловых блоков.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577575" cy="517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Учение без мысли - напрасный труд. </a:t>
            </a:r>
            <a:br>
              <a:rPr lang="ru-RU" sz="3600" b="1" i="1" dirty="0">
                <a:latin typeface="Times New Roman"/>
                <a:ea typeface="Times New Roman"/>
              </a:rPr>
            </a:br>
            <a:r>
              <a:rPr lang="ru-RU" sz="3600" b="1" i="1" dirty="0" smtClean="0">
                <a:latin typeface="Times New Roman"/>
                <a:ea typeface="Times New Roman"/>
              </a:rPr>
              <a:t>                                    Конфуций</a:t>
            </a:r>
            <a:r>
              <a:rPr lang="ru-RU" sz="3600" b="1" i="1" dirty="0">
                <a:latin typeface="Times New Roman"/>
                <a:ea typeface="Times New Roman"/>
              </a:rPr>
              <a:t/>
            </a:r>
            <a:br>
              <a:rPr lang="ru-RU" sz="3600" b="1" i="1" dirty="0">
                <a:latin typeface="Times New Roman"/>
                <a:ea typeface="Times New Roman"/>
              </a:rPr>
            </a:br>
            <a:r>
              <a:rPr lang="ru-RU" sz="3600" b="1" i="1" dirty="0">
                <a:latin typeface="Times New Roman"/>
                <a:ea typeface="Times New Roman"/>
              </a:rPr>
              <a:t/>
            </a:r>
            <a:br>
              <a:rPr lang="ru-RU" sz="3600" b="1" i="1" dirty="0">
                <a:latin typeface="Times New Roman"/>
                <a:ea typeface="Times New Roman"/>
              </a:rPr>
            </a:br>
            <a:r>
              <a:rPr lang="ru-RU" sz="3600" b="1" i="1" dirty="0">
                <a:latin typeface="Times New Roman"/>
                <a:ea typeface="Times New Roman"/>
              </a:rPr>
              <a:t>Не мыслям надобно учить, а мыслить. </a:t>
            </a:r>
            <a:br>
              <a:rPr lang="ru-RU" sz="3600" b="1" i="1" dirty="0">
                <a:latin typeface="Times New Roman"/>
                <a:ea typeface="Times New Roman"/>
              </a:rPr>
            </a:br>
            <a:r>
              <a:rPr lang="ru-RU" sz="3600" b="1" i="1" dirty="0" smtClean="0">
                <a:latin typeface="Times New Roman"/>
                <a:ea typeface="Times New Roman"/>
              </a:rPr>
              <a:t>                              </a:t>
            </a:r>
            <a:r>
              <a:rPr lang="ru-RU" sz="3600" b="1" i="1" dirty="0" err="1" smtClean="0">
                <a:latin typeface="Times New Roman"/>
                <a:ea typeface="Times New Roman"/>
              </a:rPr>
              <a:t>Иммануил</a:t>
            </a:r>
            <a:r>
              <a:rPr lang="ru-RU" sz="3600" b="1" i="1" dirty="0" smtClean="0">
                <a:latin typeface="Times New Roman"/>
                <a:ea typeface="Times New Roman"/>
              </a:rPr>
              <a:t> </a:t>
            </a:r>
            <a:r>
              <a:rPr lang="ru-RU" sz="3600" b="1" i="1" dirty="0">
                <a:latin typeface="Times New Roman"/>
                <a:ea typeface="Times New Roman"/>
              </a:rPr>
              <a:t>Кант </a:t>
            </a:r>
            <a:br>
              <a:rPr lang="ru-RU" sz="3600" b="1" i="1" dirty="0">
                <a:latin typeface="Times New Roman"/>
                <a:ea typeface="Times New Roman"/>
              </a:rPr>
            </a:b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0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Этот прием графической организации материала поможет собрать уже имеющуюся по теме информацию, расширить знания по изучаемому вопросу, систематизировать их. Используется для актуализации имеющихся знаний и повышения мотивации к изучению нового на стадии “Вызова” с последующим возвратом к материалам на стадии “Рефлексии”. Ученикам до начала чтения фронтально предлагается вопрос: “Что вы знаете или думаете о теме нашего занятия?”. Все предлагаемые формулировки записываются в столбик "Знаю" для общего внимания без корректировки и без оценивания. Затем предлагается вопрос: “Что бы вы хотели узнать?” В столбик "Хочу узнать" записываются и эти формулировки. Записываются сведения, понятия, факты только своими словами, не цитируя учебник или иной текст, с которым работали. Записи остаются на доске до конца занятия. </a:t>
            </a:r>
          </a:p>
          <a:p>
            <a:r>
              <a:rPr lang="ru-RU" dirty="0"/>
              <a:t>На стадии “Рефлексии” осуществляется возврат к стадии вызова: вносятся корректировки в первый столбик высказываний и проверяются ответы на второй столбик вопросов.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“Знаю. Хочу узнать. Узнал”. Таблица “ЗХУ”.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3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“Дерево предсказаний”. </a:t>
            </a:r>
            <a:endParaRPr lang="ru-RU" dirty="0"/>
          </a:p>
          <a:p>
            <a:r>
              <a:rPr lang="ru-RU" dirty="0"/>
              <a:t>Этот прием помогает строить предположения по поводу развития сюжетной линии в рассказе, повести, тексте. </a:t>
            </a:r>
          </a:p>
          <a:p>
            <a:r>
              <a:rPr lang="ru-RU" dirty="0"/>
              <a:t>Правила работы с данным приемом: ствол дерева – тема, ветви – предположения, которые ведутся по двум направлениям – “возможно” и “вероятно” (количество ветвей не ограничено), и листья – обоснование этих предположений, аргументы в пользу того или иного мнения.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Ромашка вопросов или ромашка </a:t>
            </a:r>
            <a:r>
              <a:rPr lang="ru-RU" b="1" dirty="0" err="1" smtClean="0"/>
              <a:t>Блума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2050" name="Picture 2" descr="C:\Users\Roman\Desktop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31690"/>
            <a:ext cx="5063827" cy="501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/>
              <a:t>Ромашка" состоит из шести лепестков, каждый из которых содержит определенный тип вопроса. Таким образом, шесть лепестков – шесть вопросов:</a:t>
            </a:r>
          </a:p>
          <a:p>
            <a:r>
              <a:rPr lang="ru-RU" sz="2500" dirty="0"/>
              <a:t>1. Простые вопросы — вопросы, отвечая на которые, нужно назвать какие-то факты, вспомнить и воспроизвести определенную информацию: "Что?", "Когда?", "Где?", "Как?".</a:t>
            </a:r>
          </a:p>
          <a:p>
            <a:r>
              <a:rPr lang="ru-RU" sz="2500" dirty="0"/>
              <a:t>2. Уточняющие вопросы. Такие вопросы обычно начинаются со слов: "То есть ты говоришь, что…?", "Если я правильно понял, то …?", "Я могу ошибаться, но, по-моему, вы сказали о …?". Целью этих вопросов является предоставление обучающемуся возможностей для обратной связи относительно того, что он только что сказал. Иногда их задают с целью получения информации, отсутствующей в сообщении, но подразумевающейся. </a:t>
            </a:r>
          </a:p>
          <a:p>
            <a:r>
              <a:rPr lang="ru-RU" sz="2500" dirty="0"/>
              <a:t>3. Интерпретационные (объясняющие) вопросы. Обычно начинаются со слова "Почему?" и направлены на установление причинно-следственных связей. "Почему листья на деревьях осенью желтеют?". Если ответ на этот вопрос известен, он из интерпретационного "превращается" в простой. Следовательно, данный тип вопроса "срабатывает" тогда, когда в ответе присутствует элемент самостоятельности.</a:t>
            </a:r>
          </a:p>
          <a:p>
            <a:r>
              <a:rPr lang="ru-RU" sz="2500" dirty="0"/>
              <a:t>4. Творческие вопросы. Данный тип вопроса чаще всего содержит частицу "бы", элементы условности, предположения, прогноза: "Что изменилось бы ...", "Что будет, если ...?", "Как вы думаете, как будет развиваться сюжет в рассказе после...?".</a:t>
            </a:r>
          </a:p>
          <a:p>
            <a:r>
              <a:rPr lang="ru-RU" sz="2500" dirty="0"/>
              <a:t>5. Оценочные вопросы. Эти вопросы направлены на выяснение критериев оценки тех или иных событий, явлений, фактов. "Почему что-то хорошо, а что-то плохо?", "Чем один урок отличается от другого?", "Как вы относитесь к поступку главного героя?" и т.д.</a:t>
            </a:r>
          </a:p>
          <a:p>
            <a:r>
              <a:rPr lang="ru-RU" sz="2500" dirty="0"/>
              <a:t>6. Практические вопросы. Данный тип вопроса направлен на установление взаимосвязи между теорией и практикой: "Как можно применить ...?", Что можно сделать из ...?", "Где вы в обычной жизни можете наблюдать ...?", "Как бы вы поступили на месте героя рассказа?".</a:t>
            </a:r>
          </a:p>
          <a:p>
            <a:r>
              <a:rPr lang="ru-RU" sz="2500" dirty="0"/>
              <a:t>На стадии "Вызова" учащиеся формулируют вопросы, а затем ищут на них ответы, используя материал учебника или других источников информации.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7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ru-RU" b="1" dirty="0"/>
              <a:t>“Верные и неверные высказывания”.</a:t>
            </a:r>
            <a:endParaRPr lang="ru-RU" dirty="0"/>
          </a:p>
          <a:p>
            <a:r>
              <a:rPr lang="ru-RU" dirty="0"/>
              <a:t>Обучающимся предлагается список утверждений, созданных на основе текста, который они в дальнейшем будут изучать. Учитель просит установить, верны ли данные утверждения, обосновывая свой ответ. После знакомства с основной информацией, возвращаемся к данным утверждениям, и ученики оценивают их достоверность, используя на уроке полученную информацию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/>
          </a:bodyPr>
          <a:lstStyle/>
          <a:p>
            <a:r>
              <a:rPr lang="ru-RU" b="1" dirty="0"/>
              <a:t>Игра “ Верите ли вы?” или “</a:t>
            </a:r>
            <a:r>
              <a:rPr lang="ru-RU" b="1" dirty="0" err="1"/>
              <a:t>Данетка</a:t>
            </a:r>
            <a:r>
              <a:rPr lang="ru-RU" b="1" dirty="0"/>
              <a:t>”.</a:t>
            </a:r>
            <a:endParaRPr lang="ru-RU" dirty="0"/>
          </a:p>
          <a:p>
            <a:r>
              <a:rPr lang="ru-RU" dirty="0"/>
              <a:t>Учитель задает вопросы, на которые обучающиеся должны ответить “да” или “нет”. У каждого на парте таблица, как на доске. Учитель читает вопросы, а ученики ставят в первой строке плюс (да), если согласны с утверждением, и минус (нет), если не согласны. Вторая строка у вас пока останется пустой. В течение урока ученики обращаются к таблице и видят, насколько были правы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b="1" dirty="0"/>
              <a:t>“Корзина идей”</a:t>
            </a:r>
            <a:endParaRPr lang="ru-RU" dirty="0"/>
          </a:p>
          <a:p>
            <a:r>
              <a:rPr lang="ru-RU" dirty="0"/>
              <a:t>Это прием организации индивидуальной и групповой работы учеников на начальной стадии урока. Он позволяет выяснить все, что знают или думают ученики по обсуждаемой теме урока. На доске можно нарисовать значок корзины, в которой условно будет собрано все то, что все ученики вместе знают об изучаемой теме.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“ Рассказ-предположение по “ключевым” словам”.</a:t>
            </a:r>
            <a:endParaRPr lang="ru-RU" dirty="0"/>
          </a:p>
          <a:p>
            <a:r>
              <a:rPr lang="ru-RU" dirty="0"/>
              <a:t>По ключевым словам нужно составить рассказ или расставить их в определенной последовательности, а затем, на стадии осмысления искать подтверждение своим предположениям, расширяя материал.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Прием “Написание </a:t>
            </a:r>
            <a:r>
              <a:rPr lang="ru-RU" b="1" dirty="0" err="1"/>
              <a:t>синквейна</a:t>
            </a:r>
            <a:r>
              <a:rPr lang="ru-RU" b="1" dirty="0"/>
              <a:t>”.</a:t>
            </a:r>
            <a:endParaRPr lang="ru-RU" dirty="0"/>
          </a:p>
          <a:p>
            <a:r>
              <a:rPr lang="ru-RU" dirty="0"/>
              <a:t>В переводе с французского слово “</a:t>
            </a:r>
            <a:r>
              <a:rPr lang="ru-RU" dirty="0" err="1"/>
              <a:t>синквейн</a:t>
            </a:r>
            <a:r>
              <a:rPr lang="ru-RU" dirty="0"/>
              <a:t>” означает стихотворение, состоящее из пяти строк, которое пишется по определенным правилам. Составление </a:t>
            </a:r>
            <a:r>
              <a:rPr lang="ru-RU" dirty="0" err="1"/>
              <a:t>синквейна</a:t>
            </a:r>
            <a:r>
              <a:rPr lang="ru-RU" dirty="0"/>
              <a:t> требует от ученика в кратких выражениях резюмировать учебный материал, информацию, что позволяет рефлексировать по какому-либо поводу. Это форма свободного творчества, но по определенным правилам. Составить </a:t>
            </a:r>
            <a:r>
              <a:rPr lang="ru-RU" dirty="0" err="1"/>
              <a:t>синквейн</a:t>
            </a:r>
            <a:r>
              <a:rPr lang="ru-RU" dirty="0"/>
              <a:t> ученики могут на стадии “Вызова”, затем, изучив информацию на уроке, составляется новый </a:t>
            </a:r>
            <a:r>
              <a:rPr lang="ru-RU" dirty="0" err="1"/>
              <a:t>синквейн</a:t>
            </a:r>
            <a:r>
              <a:rPr lang="ru-RU" dirty="0"/>
              <a:t> на стадии “Рефлексии”, сравнивая свои знания до урока и после изучения новой темы.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ru-RU" i="1" dirty="0" smtClean="0"/>
              <a:t>С.И. Заир-Бек</a:t>
            </a:r>
            <a:r>
              <a:rPr lang="ru-RU" i="1" dirty="0"/>
              <a:t>, </a:t>
            </a:r>
            <a:r>
              <a:rPr lang="ru-RU" i="1" dirty="0" err="1"/>
              <a:t>Муштавинская</a:t>
            </a:r>
            <a:r>
              <a:rPr lang="ru-RU" i="1" dirty="0"/>
              <a:t> И.В</a:t>
            </a:r>
            <a:r>
              <a:rPr lang="ru-RU" i="1" dirty="0" smtClean="0"/>
              <a:t>. Развитие критического мышления на уроке. –</a:t>
            </a:r>
            <a:r>
              <a:rPr lang="ru-RU" i="1" err="1" smtClean="0"/>
              <a:t>М</a:t>
            </a:r>
            <a:r>
              <a:rPr lang="ru-RU" i="1" smtClean="0"/>
              <a:t>., «Просвещение», 2011.</a:t>
            </a:r>
            <a:endParaRPr lang="ru-RU" i="1" dirty="0"/>
          </a:p>
          <a:p>
            <a:r>
              <a:rPr lang="ru-RU" i="1" dirty="0" err="1" smtClean="0"/>
              <a:t>Муштавинская</a:t>
            </a:r>
            <a:r>
              <a:rPr lang="ru-RU" i="1" dirty="0" smtClean="0"/>
              <a:t> </a:t>
            </a:r>
            <a:r>
              <a:rPr lang="ru-RU" i="1" dirty="0"/>
              <a:t>И.В., </a:t>
            </a:r>
            <a:r>
              <a:rPr lang="ru-RU" i="1" dirty="0" err="1"/>
              <a:t>Трофимчук</a:t>
            </a:r>
            <a:r>
              <a:rPr lang="ru-RU" i="1" dirty="0"/>
              <a:t> Г.А. </a:t>
            </a:r>
            <a:r>
              <a:rPr lang="ru-RU" dirty="0"/>
              <a:t>Технология развития критического мышления: Методическое пособие.– СПб: ИРО “Смена”, 2004.</a:t>
            </a:r>
          </a:p>
          <a:p>
            <a:r>
              <a:rPr lang="ru-RU" dirty="0"/>
              <a:t>http://www.kmspb.narod.ru./posobie/priem.htm Приемы технологии РКМ.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2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332656"/>
            <a:ext cx="8964488" cy="652534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Технология развития критического мышления через чтение и письмо (далее РКМЧП) была разработана американскими учеными и преподавателями. Ее авторы: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Стил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Мередит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Темпл,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Уолтер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- являются членами консорциума «За демократическое образование». В России она появилась в 1997 году. 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Американские ученые модифицировали идеи свободного воспитания и творческого саморазвития личности (Ж.Ж. Руссо, Л.Н. Толстой, Дж.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Дьюи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Ж. Пиаже, Мария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Монтессори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деятельностного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подхода к обучению (Лев Семенович Выготский, А.Н. Леонтьев, С.Л. Рубинштейн), принципы личностно-ориентированного образования (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Э.Фромм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К.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Роджерс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Э.Н. Гусинский, Владислав Владиславович Сериков, Е.В.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Бондаревская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), а также идеи (Андрей Викторович Хуторской) эвристического обучения и довели их до уровня технологии. 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нового стиля мышления (открытость, гибкость,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рефлексивность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осознанность, альтернативность);</a:t>
            </a:r>
          </a:p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базовых качеств личности (креативность,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коммуникативность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критическое мышление, мобильность, самостоятельность, ответственность);</a:t>
            </a:r>
          </a:p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культуры чтения и письма;</a:t>
            </a:r>
          </a:p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умения задавать вопросы, формулировать гипотезу;</a:t>
            </a:r>
          </a:p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стимулирование самостоятельной поисковой творческой деятельности;</a:t>
            </a:r>
          </a:p>
          <a:p>
            <a:pPr lvl="0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запуск механизмов самообразования и самоорганизации.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6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556792"/>
            <a:ext cx="8964488" cy="48965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естественный способ взаимодействия с идеями и информацией;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разумный, взвешенный подход к принятию сложных решений, как следует поступать и во что верить;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особый вид деятельности, позволяющий ученику вынести здравое суждение о предложенной ему точке зрения или модели поведения;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отправная точка для развития творческого мышления.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Критическое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1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668840" cy="4392487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Во-первых,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мышление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самостоятельное.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Во-вторых,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мышление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обобщенное.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В-третьи,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мышление проблемное 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оценочное.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В- четвертых, это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мышление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аргументированное.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В- пятых, критическое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мышление есть мышление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Критическое мышление имеет 5 характеристик (Д. </a:t>
            </a:r>
            <a:r>
              <a:rPr lang="ru-RU" dirty="0" err="1"/>
              <a:t>Клустер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79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340768"/>
            <a:ext cx="7884864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Формирует собственное мнение</a:t>
            </a:r>
          </a:p>
          <a:p>
            <a:pPr lvl="0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Совершает обдуманный выбор между различными мнениями</a:t>
            </a:r>
          </a:p>
          <a:p>
            <a:pPr lvl="0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Решает проблемы</a:t>
            </a:r>
          </a:p>
          <a:p>
            <a:pPr lvl="0"/>
            <a:r>
              <a:rPr lang="ru-RU" b="1"/>
              <a:t/>
            </a:r>
            <a:br>
              <a:rPr lang="ru-RU" b="1"/>
            </a:br>
            <a:r>
              <a:rPr lang="ru-RU" b="1" smtClean="0"/>
              <a:t>Аргументирован</a:t>
            </a:r>
            <a:r>
              <a:rPr lang="ru-RU" b="1"/>
              <a:t>н</a:t>
            </a:r>
            <a:r>
              <a:rPr lang="ru-RU" b="1" smtClean="0"/>
              <a:t>о </a:t>
            </a:r>
            <a:r>
              <a:rPr lang="ru-RU" b="1" dirty="0"/>
              <a:t>спорит</a:t>
            </a:r>
          </a:p>
          <a:p>
            <a:pPr lvl="0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Ценит совместную работу, в которой возникает общее решение</a:t>
            </a:r>
          </a:p>
          <a:p>
            <a:pPr lvl="0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Умеет ценить чужую точку зрения и сознает, что восприятие человека и его отношение к любому вопросу формируется под влиянием многих факторов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Критический мыслитель: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1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628800"/>
            <a:ext cx="7956872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сбор данных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текстов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сопоставление альтернативных точек зрения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коллективное обсуждение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разные виды парной и групповой работы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дебаты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дискуссии</a:t>
            </a:r>
          </a:p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публикации письменных работ учащихся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и средства развития КМ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Фаза вызова </a:t>
            </a:r>
            <a:r>
              <a:rPr lang="ru-RU" sz="3200" i="1" dirty="0"/>
              <a:t>(</a:t>
            </a:r>
            <a:r>
              <a:rPr lang="ru-RU" sz="3200" i="1" dirty="0" err="1"/>
              <a:t>evocation</a:t>
            </a:r>
            <a:r>
              <a:rPr lang="ru-RU" sz="3200" i="1" dirty="0"/>
              <a:t>)</a:t>
            </a:r>
            <a:endParaRPr lang="ru-RU" sz="3200" dirty="0"/>
          </a:p>
          <a:p>
            <a:pPr lvl="0"/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/>
              <a:t>Фаза реализации смысла </a:t>
            </a:r>
            <a:r>
              <a:rPr lang="en-US" sz="3200" i="1" dirty="0"/>
              <a:t>(realization of meaning)</a:t>
            </a:r>
            <a:endParaRPr lang="ru-RU" sz="3200" dirty="0"/>
          </a:p>
          <a:p>
            <a:pPr lvl="0"/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/>
              <a:t>Фаза рефлексии </a:t>
            </a:r>
            <a:r>
              <a:rPr lang="ru-RU" sz="3200" i="1" dirty="0"/>
              <a:t>(</a:t>
            </a:r>
            <a:r>
              <a:rPr lang="ru-RU" sz="3200" i="1" dirty="0" err="1"/>
              <a:t>reflection</a:t>
            </a:r>
            <a:r>
              <a:rPr lang="ru-RU" sz="3200" i="1" dirty="0"/>
              <a:t>)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Базовая модель РКМЧП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1623</Words>
  <Application>Microsoft Office PowerPoint</Application>
  <PresentationFormat>Экран (4:3)</PresentationFormat>
  <Paragraphs>118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Волна</vt:lpstr>
      <vt:lpstr>РКМЧП</vt:lpstr>
      <vt:lpstr>Презентация PowerPoint</vt:lpstr>
      <vt:lpstr>Презентация PowerPoint</vt:lpstr>
      <vt:lpstr>Образовательные результаты</vt:lpstr>
      <vt:lpstr>Критическое мышление</vt:lpstr>
      <vt:lpstr>Критическое мышление имеет 5 характеристик (Д. Клустер)</vt:lpstr>
      <vt:lpstr>Критический мыслитель: </vt:lpstr>
      <vt:lpstr>Формы и средства развития КМ</vt:lpstr>
      <vt:lpstr>Базовая модель РКМЧП </vt:lpstr>
      <vt:lpstr>Приемы восприятия информации:</vt:lpstr>
      <vt:lpstr>Прогнозирование:</vt:lpstr>
      <vt:lpstr>Работа с текстом: </vt:lpstr>
      <vt:lpstr>Приемы, развивающие умение задавать вопросы: </vt:lpstr>
      <vt:lpstr>Творческая интерпретация информации:</vt:lpstr>
      <vt:lpstr>Условия эффективности опыта</vt:lpstr>
      <vt:lpstr>Функции стадии “Вызова”: </vt:lpstr>
      <vt:lpstr>Приёмы</vt:lpstr>
      <vt:lpstr>Презентация PowerPoint</vt:lpstr>
      <vt:lpstr>Презентация PowerPoint</vt:lpstr>
      <vt:lpstr>“Знаю. Хочу узнать. Узнал”. Таблица “ЗХУ”.</vt:lpstr>
      <vt:lpstr>Презентация PowerPoint</vt:lpstr>
      <vt:lpstr>Ромашка вопросов или ромашка Блума.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РКМЧП</dc:title>
  <dc:creator>Roman</dc:creator>
  <cp:lastModifiedBy>Пользователь Windows</cp:lastModifiedBy>
  <cp:revision>6</cp:revision>
  <dcterms:created xsi:type="dcterms:W3CDTF">2013-12-22T20:19:05Z</dcterms:created>
  <dcterms:modified xsi:type="dcterms:W3CDTF">2014-11-23T20:21:41Z</dcterms:modified>
</cp:coreProperties>
</file>