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sldIdLst>
    <p:sldId id="266" r:id="rId2"/>
    <p:sldId id="256" r:id="rId3"/>
    <p:sldId id="257" r:id="rId4"/>
    <p:sldId id="258" r:id="rId5"/>
    <p:sldId id="259" r:id="rId6"/>
    <p:sldId id="261" r:id="rId7"/>
    <p:sldId id="260" r:id="rId8"/>
    <p:sldId id="262" r:id="rId9"/>
    <p:sldId id="263" r:id="rId10"/>
    <p:sldId id="264"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304B7A-A710-4BC7-B84E-0481B559D44A}" type="datetimeFigureOut">
              <a:rPr lang="ru-RU" smtClean="0"/>
              <a:t>28.06.2015</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497590-58DC-41F5-B25A-E85260190DA5}" type="slidenum">
              <a:rPr lang="ru-RU" smtClean="0"/>
              <a:t>‹#›</a:t>
            </a:fld>
            <a:endParaRPr lang="ru-RU" dirty="0"/>
          </a:p>
        </p:txBody>
      </p:sp>
    </p:spTree>
    <p:extLst>
      <p:ext uri="{BB962C8B-B14F-4D97-AF65-F5344CB8AC3E}">
        <p14:creationId xmlns:p14="http://schemas.microsoft.com/office/powerpoint/2010/main" val="3604107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2497590-58DC-41F5-B25A-E85260190DA5}" type="slidenum">
              <a:rPr lang="ru-RU" smtClean="0"/>
              <a:t>10</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28.06.2015</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28.06.2015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28.06.2015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28.06.2015</a:t>
            </a:fld>
            <a:endParaRPr lang="ru-RU" dirty="0"/>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28.06.2015</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28.06.2015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28.06.2015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28.06.2015</a:t>
            </a:fld>
            <a:endParaRPr lang="ru-RU" dirty="0"/>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28.06.2015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28.06.2015</a:t>
            </a:fld>
            <a:endParaRPr lang="ru-RU" dirty="0"/>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28.06.2015</a:t>
            </a:fld>
            <a:endParaRPr lang="ru-RU" dirty="0"/>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28.06.2015</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404664"/>
            <a:ext cx="7200800" cy="1894362"/>
          </a:xfrm>
        </p:spPr>
        <p:txBody>
          <a:bodyPr>
            <a:normAutofit fontScale="90000"/>
          </a:bodyPr>
          <a:lstStyle/>
          <a:p>
            <a:r>
              <a:rPr lang="ru-RU" sz="6000" b="1" dirty="0" smtClean="0">
                <a:solidFill>
                  <a:srgbClr val="FF0000"/>
                </a:solidFill>
              </a:rPr>
              <a:t>Ь после шипящих</a:t>
            </a:r>
            <a:endParaRPr lang="ru-RU" sz="6000" b="1" dirty="0">
              <a:solidFill>
                <a:srgbClr val="FF0000"/>
              </a:solidFill>
            </a:endParaRPr>
          </a:p>
        </p:txBody>
      </p:sp>
      <p:sp>
        <p:nvSpPr>
          <p:cNvPr id="3" name="Объект 2"/>
          <p:cNvSpPr>
            <a:spLocks noGrp="1"/>
          </p:cNvSpPr>
          <p:nvPr>
            <p:ph type="subTitle" idx="1"/>
          </p:nvPr>
        </p:nvSpPr>
        <p:spPr>
          <a:xfrm>
            <a:off x="3851920" y="3501008"/>
            <a:ext cx="5095056" cy="1371600"/>
          </a:xfrm>
        </p:spPr>
        <p:txBody>
          <a:bodyPr/>
          <a:lstStyle/>
          <a:p>
            <a:pPr marL="0" indent="0">
              <a:buNone/>
            </a:pPr>
            <a:r>
              <a:rPr lang="ru-RU" dirty="0" smtClean="0"/>
              <a:t>Подготовила Чех Мария Игоревна</a:t>
            </a:r>
          </a:p>
          <a:p>
            <a:pPr marL="0" indent="0">
              <a:buNone/>
            </a:pPr>
            <a:r>
              <a:rPr lang="ru-RU" dirty="0" smtClean="0"/>
              <a:t>Учитель русского языка и литературы</a:t>
            </a:r>
          </a:p>
          <a:p>
            <a:pPr marL="0" indent="0">
              <a:buNone/>
            </a:pPr>
            <a:r>
              <a:rPr lang="ru-RU" dirty="0" smtClean="0"/>
              <a:t>МАОУ гимназии «</a:t>
            </a:r>
            <a:r>
              <a:rPr lang="ru-RU" dirty="0" err="1" smtClean="0"/>
              <a:t>Тарасовка</a:t>
            </a:r>
            <a:r>
              <a:rPr lang="ru-RU" dirty="0" smtClean="0"/>
              <a:t>»</a:t>
            </a:r>
            <a:endParaRPr lang="ru-RU" dirty="0"/>
          </a:p>
        </p:txBody>
      </p:sp>
    </p:spTree>
    <p:extLst>
      <p:ext uri="{BB962C8B-B14F-4D97-AF65-F5344CB8AC3E}">
        <p14:creationId xmlns:p14="http://schemas.microsoft.com/office/powerpoint/2010/main" val="2278962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solidFill>
                  <a:schemeClr val="accent1">
                    <a:lumMod val="75000"/>
                  </a:schemeClr>
                </a:solidFill>
              </a:rPr>
              <a:t>Пунктуационно-орфографическая разминка.</a:t>
            </a:r>
            <a:r>
              <a:rPr lang="ru-RU" sz="2400" dirty="0" smtClean="0"/>
              <a:t/>
            </a:r>
            <a:br>
              <a:rPr lang="ru-RU" sz="2400" dirty="0" smtClean="0"/>
            </a:br>
            <a:r>
              <a:rPr lang="ru-RU" sz="1800" dirty="0" smtClean="0">
                <a:solidFill>
                  <a:schemeClr val="accent2">
                    <a:lumMod val="75000"/>
                  </a:schemeClr>
                </a:solidFill>
              </a:rPr>
              <a:t>Расставь запятые, вставь пропущенные буквы. Выдели все изученные орфограммы.</a:t>
            </a:r>
            <a:endParaRPr lang="ru-RU" sz="1800" dirty="0">
              <a:solidFill>
                <a:schemeClr val="accent2">
                  <a:lumMod val="75000"/>
                </a:schemeClr>
              </a:solidFill>
            </a:endParaRPr>
          </a:p>
        </p:txBody>
      </p:sp>
      <p:sp>
        <p:nvSpPr>
          <p:cNvPr id="3" name="Содержимое 2"/>
          <p:cNvSpPr>
            <a:spLocks noGrp="1"/>
          </p:cNvSpPr>
          <p:nvPr>
            <p:ph sz="quarter" idx="1"/>
          </p:nvPr>
        </p:nvSpPr>
        <p:spPr/>
        <p:txBody>
          <a:bodyPr>
            <a:normAutofit/>
          </a:bodyPr>
          <a:lstStyle/>
          <a:p>
            <a:pPr>
              <a:buNone/>
            </a:pPr>
            <a:r>
              <a:rPr lang="ru-RU" sz="2000" dirty="0" smtClean="0"/>
              <a:t>1)Очистилось небо от туч.. и засияла на небе полная луна. 2) В дв..рях  щ..лкнул ключ.. и мама вошла в комнату.  3) Сам директор училищ.. приезжал в пансион и любовался Алёшею.  4)Дверь была открыта настеж.. и я ухватился за перильца.  5)Китайский чай так хорош..  что его пьют без сахара.  6) Особенно хорош.. был чертёж.. на котором нарисована была остроносая машина.  7) На сер..це стало ле..ко как будто г..ра с плеч..  св..лилась. 8)Чтобы не обжеч..ся  пираты  ждали когда кристал.. остынет.  9)Куда д..вает..ся  вода  которая исп..ряет..ся   с поверхности озёр рек  м..рей  океанов и луж.. ? 10)Мы хотели попятит..ся проч..  от  мур..вейника  но с нами случилась неприятная вещ.. . 11) «Баранкин пряч..ся,» – услышал я Костин голос.  12) Ветер ветер ты м..гуч..ты гоняеш.. стаи туч.. .</a:t>
            </a:r>
            <a:endParaRPr lang="ru-RU"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lstStyle/>
          <a:p>
            <a:pPr algn="ctr"/>
            <a:r>
              <a:rPr lang="ru-RU" dirty="0" smtClean="0">
                <a:solidFill>
                  <a:srgbClr val="00B050"/>
                </a:solidFill>
              </a:rPr>
              <a:t>Домашнее задание</a:t>
            </a:r>
            <a:endParaRPr lang="ru-RU" dirty="0">
              <a:solidFill>
                <a:srgbClr val="00B050"/>
              </a:solidFill>
            </a:endParaRPr>
          </a:p>
        </p:txBody>
      </p:sp>
      <p:sp>
        <p:nvSpPr>
          <p:cNvPr id="3" name="Содержимое 2"/>
          <p:cNvSpPr>
            <a:spLocks noGrp="1"/>
          </p:cNvSpPr>
          <p:nvPr>
            <p:ph sz="quarter" idx="1"/>
          </p:nvPr>
        </p:nvSpPr>
        <p:spPr>
          <a:xfrm>
            <a:off x="457200" y="764704"/>
            <a:ext cx="7467600" cy="5709248"/>
          </a:xfrm>
        </p:spPr>
        <p:txBody>
          <a:bodyPr>
            <a:normAutofit/>
          </a:bodyPr>
          <a:lstStyle/>
          <a:p>
            <a:pPr>
              <a:buNone/>
            </a:pPr>
            <a:r>
              <a:rPr lang="ru-RU" dirty="0" smtClean="0"/>
              <a:t>-Выучите правило.</a:t>
            </a:r>
          </a:p>
          <a:p>
            <a:pPr>
              <a:buNone/>
            </a:pPr>
            <a:r>
              <a:rPr lang="ru-RU" dirty="0" smtClean="0"/>
              <a:t>-Напишите небольшое сочинение на тему «Парк (лес) осенью» или </a:t>
            </a:r>
            <a:r>
              <a:rPr lang="ru-RU" u="sng" dirty="0" smtClean="0"/>
              <a:t>любую другую тему</a:t>
            </a:r>
            <a:r>
              <a:rPr lang="ru-RU" dirty="0" smtClean="0"/>
              <a:t>, использовав как можно больше слов с орфограммой «Ь после шипящих» (10-15 слов). Вот один из примеров такой работы.</a:t>
            </a:r>
          </a:p>
          <a:p>
            <a:pPr>
              <a:buNone/>
            </a:pPr>
            <a:r>
              <a:rPr lang="ru-RU" sz="1800" dirty="0" smtClean="0"/>
              <a:t>Как </a:t>
            </a:r>
            <a:r>
              <a:rPr lang="ru-RU" sz="1800" dirty="0" smtClean="0">
                <a:solidFill>
                  <a:schemeClr val="accent2">
                    <a:lumMod val="75000"/>
                  </a:schemeClr>
                </a:solidFill>
              </a:rPr>
              <a:t>хорош</a:t>
            </a:r>
            <a:r>
              <a:rPr lang="ru-RU" sz="1800" dirty="0" smtClean="0"/>
              <a:t> (кр.пр.) лес осенью. </a:t>
            </a:r>
            <a:r>
              <a:rPr lang="ru-RU" sz="1800" dirty="0" smtClean="0">
                <a:solidFill>
                  <a:schemeClr val="accent2">
                    <a:lumMod val="75000"/>
                  </a:schemeClr>
                </a:solidFill>
              </a:rPr>
              <a:t>Войдешь</a:t>
            </a:r>
            <a:r>
              <a:rPr lang="ru-RU" sz="1800" dirty="0" smtClean="0"/>
              <a:t> (гл.) в него, как в сказку, и </a:t>
            </a:r>
            <a:r>
              <a:rPr lang="ru-RU" sz="1800" dirty="0" smtClean="0">
                <a:solidFill>
                  <a:schemeClr val="accent2">
                    <a:lumMod val="75000"/>
                  </a:schemeClr>
                </a:solidFill>
              </a:rPr>
              <a:t>стоишь (гл.)</a:t>
            </a:r>
            <a:r>
              <a:rPr lang="ru-RU" sz="1800" dirty="0" smtClean="0"/>
              <a:t>, очарованный ароматом влажной листвы и яркостью красок. </a:t>
            </a:r>
            <a:r>
              <a:rPr lang="ru-RU" sz="1800" dirty="0" smtClean="0">
                <a:solidFill>
                  <a:schemeClr val="accent2">
                    <a:lumMod val="75000"/>
                  </a:schemeClr>
                </a:solidFill>
              </a:rPr>
              <a:t>Бредешь (гл.)</a:t>
            </a:r>
            <a:r>
              <a:rPr lang="ru-RU" sz="1800" dirty="0" smtClean="0"/>
              <a:t> по тропинкам и </a:t>
            </a:r>
            <a:r>
              <a:rPr lang="ru-RU" sz="1800" dirty="0" smtClean="0">
                <a:solidFill>
                  <a:schemeClr val="accent2">
                    <a:lumMod val="75000"/>
                  </a:schemeClr>
                </a:solidFill>
              </a:rPr>
              <a:t>отдыхаешь</a:t>
            </a:r>
            <a:r>
              <a:rPr lang="ru-RU" sz="1800" dirty="0" smtClean="0"/>
              <a:t> (гл.) душой. Как чист, как </a:t>
            </a:r>
            <a:r>
              <a:rPr lang="ru-RU" sz="1800" dirty="0" smtClean="0">
                <a:solidFill>
                  <a:schemeClr val="accent2">
                    <a:lumMod val="75000"/>
                  </a:schemeClr>
                </a:solidFill>
              </a:rPr>
              <a:t>свеж</a:t>
            </a:r>
            <a:r>
              <a:rPr lang="ru-RU" sz="1800" dirty="0" smtClean="0"/>
              <a:t> (кр.пр.) воздух, как красив, ярок и в то же время печален предсмертный наряд деревьев. </a:t>
            </a:r>
            <a:r>
              <a:rPr lang="ru-RU" sz="1800" dirty="0" smtClean="0">
                <a:solidFill>
                  <a:schemeClr val="accent2">
                    <a:lumMod val="75000"/>
                  </a:schemeClr>
                </a:solidFill>
              </a:rPr>
              <a:t>Луч</a:t>
            </a:r>
            <a:r>
              <a:rPr lang="ru-RU" sz="1800" dirty="0" smtClean="0"/>
              <a:t> (мой) солнца пронизывает красную листву рябины, и она словно пылает. Прощай, тепло! </a:t>
            </a:r>
            <a:r>
              <a:rPr lang="ru-RU" sz="1800" dirty="0" smtClean="0">
                <a:solidFill>
                  <a:schemeClr val="accent2">
                    <a:lumMod val="75000"/>
                  </a:schemeClr>
                </a:solidFill>
              </a:rPr>
              <a:t>Умчишься (гл.) прочь (нар.)</a:t>
            </a:r>
            <a:r>
              <a:rPr lang="ru-RU" sz="1800" dirty="0" smtClean="0">
                <a:solidFill>
                  <a:schemeClr val="tx1">
                    <a:lumMod val="95000"/>
                    <a:lumOff val="5000"/>
                  </a:schemeClr>
                </a:solidFill>
              </a:rPr>
              <a:t>, не дав вдоволь насладиться радостью лета и светлой грустью осени. Задует холод в </a:t>
            </a:r>
            <a:r>
              <a:rPr lang="ru-RU" sz="1800" dirty="0" smtClean="0">
                <a:solidFill>
                  <a:schemeClr val="accent2">
                    <a:lumMod val="75000"/>
                  </a:schemeClr>
                </a:solidFill>
              </a:rPr>
              <a:t>настежь</a:t>
            </a:r>
            <a:r>
              <a:rPr lang="ru-RU" sz="1800" dirty="0" smtClean="0">
                <a:solidFill>
                  <a:schemeClr val="tx1">
                    <a:lumMod val="95000"/>
                    <a:lumOff val="5000"/>
                  </a:schemeClr>
                </a:solidFill>
              </a:rPr>
              <a:t> (нар.) распахнутые окна человеческих </a:t>
            </a:r>
            <a:r>
              <a:rPr lang="ru-RU" sz="1800" dirty="0" smtClean="0">
                <a:solidFill>
                  <a:srgbClr val="0070C0"/>
                </a:solidFill>
              </a:rPr>
              <a:t>душ (много)</a:t>
            </a:r>
            <a:r>
              <a:rPr lang="ru-RU" sz="1800" dirty="0" smtClean="0">
                <a:solidFill>
                  <a:schemeClr val="tx1">
                    <a:lumMod val="95000"/>
                    <a:lumOff val="5000"/>
                  </a:schemeClr>
                </a:solidFill>
              </a:rPr>
              <a:t>, и тогда согреет нас только жаркая </a:t>
            </a:r>
            <a:r>
              <a:rPr lang="ru-RU" sz="1800" dirty="0" smtClean="0">
                <a:solidFill>
                  <a:schemeClr val="accent2">
                    <a:lumMod val="75000"/>
                  </a:schemeClr>
                </a:solidFill>
              </a:rPr>
              <a:t>печь</a:t>
            </a:r>
            <a:r>
              <a:rPr lang="ru-RU" sz="1800" dirty="0" smtClean="0">
                <a:solidFill>
                  <a:schemeClr val="tx1">
                    <a:lumMod val="95000"/>
                    <a:lumOff val="5000"/>
                  </a:schemeClr>
                </a:solidFill>
              </a:rPr>
              <a:t> (моя) и тепло сердца. </a:t>
            </a:r>
            <a:endParaRPr lang="ru-RU"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692696"/>
            <a:ext cx="6172200" cy="1584176"/>
          </a:xfrm>
        </p:spPr>
        <p:txBody>
          <a:bodyPr>
            <a:normAutofit fontScale="90000"/>
          </a:bodyPr>
          <a:lstStyle/>
          <a:p>
            <a:pPr algn="ctr"/>
            <a:r>
              <a:rPr lang="ru-RU" dirty="0" smtClean="0"/>
              <a:t>Посмотри на слова и попробуй определить, </a:t>
            </a:r>
            <a:r>
              <a:rPr lang="ru-RU" u="sng" dirty="0" smtClean="0"/>
              <a:t>над какой орфограммой мы будем работать </a:t>
            </a:r>
            <a:r>
              <a:rPr lang="ru-RU" dirty="0" smtClean="0"/>
              <a:t>.</a:t>
            </a:r>
            <a:endParaRPr lang="ru-RU" dirty="0"/>
          </a:p>
        </p:txBody>
      </p:sp>
      <p:sp>
        <p:nvSpPr>
          <p:cNvPr id="3" name="Подзаголовок 2"/>
          <p:cNvSpPr>
            <a:spLocks noGrp="1"/>
          </p:cNvSpPr>
          <p:nvPr>
            <p:ph type="subTitle" idx="1"/>
          </p:nvPr>
        </p:nvSpPr>
        <p:spPr>
          <a:xfrm>
            <a:off x="2286000" y="2996952"/>
            <a:ext cx="6172200" cy="2592288"/>
          </a:xfrm>
        </p:spPr>
        <p:txBody>
          <a:bodyPr>
            <a:normAutofit/>
          </a:bodyPr>
          <a:lstStyle/>
          <a:p>
            <a:r>
              <a:rPr lang="ru-RU" sz="3200" i="1" dirty="0" smtClean="0">
                <a:solidFill>
                  <a:schemeClr val="accent2">
                    <a:lumMod val="50000"/>
                  </a:schemeClr>
                </a:solidFill>
              </a:rPr>
              <a:t>Меч, хохочешь, много туч, ты могуч, дочь, замуж, моешься, намажьте, врач.</a:t>
            </a:r>
            <a:endParaRPr lang="ru-RU" sz="3200" i="1" dirty="0">
              <a:solidFill>
                <a:schemeClr val="accent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Выноска-облако 12"/>
          <p:cNvSpPr/>
          <p:nvPr/>
        </p:nvSpPr>
        <p:spPr>
          <a:xfrm>
            <a:off x="5148064" y="4653136"/>
            <a:ext cx="914400" cy="612648"/>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 name="Заголовок 1"/>
          <p:cNvSpPr>
            <a:spLocks noGrp="1"/>
          </p:cNvSpPr>
          <p:nvPr>
            <p:ph type="title"/>
          </p:nvPr>
        </p:nvSpPr>
        <p:spPr/>
        <p:txBody>
          <a:bodyPr>
            <a:normAutofit/>
          </a:bodyPr>
          <a:lstStyle/>
          <a:p>
            <a:pPr algn="ctr"/>
            <a:r>
              <a:rPr lang="ru-RU" sz="4800" dirty="0" smtClean="0">
                <a:solidFill>
                  <a:srgbClr val="FF0000"/>
                </a:solidFill>
              </a:rPr>
              <a:t>Ь после шипящих</a:t>
            </a:r>
            <a:endParaRPr lang="ru-RU" sz="4800" dirty="0">
              <a:solidFill>
                <a:srgbClr val="FF0000"/>
              </a:solidFill>
            </a:endParaRPr>
          </a:p>
        </p:txBody>
      </p:sp>
      <p:sp>
        <p:nvSpPr>
          <p:cNvPr id="3" name="Содержимое 2"/>
          <p:cNvSpPr>
            <a:spLocks noGrp="1"/>
          </p:cNvSpPr>
          <p:nvPr>
            <p:ph sz="quarter" idx="1"/>
          </p:nvPr>
        </p:nvSpPr>
        <p:spPr>
          <a:xfrm>
            <a:off x="467544" y="2132856"/>
            <a:ext cx="7467600" cy="4464496"/>
          </a:xfrm>
          <a:ln>
            <a:solidFill>
              <a:schemeClr val="bg1"/>
            </a:solidFill>
          </a:ln>
        </p:spPr>
        <p:txBody>
          <a:bodyPr/>
          <a:lstStyle/>
          <a:p>
            <a:pPr algn="r">
              <a:buNone/>
            </a:pPr>
            <a:r>
              <a:rPr lang="ru-RU" dirty="0" smtClean="0"/>
              <a:t>Быть иль не быть – </a:t>
            </a:r>
          </a:p>
          <a:p>
            <a:pPr algn="r">
              <a:buNone/>
            </a:pPr>
            <a:r>
              <a:rPr lang="ru-RU" dirty="0" smtClean="0"/>
              <a:t>Вот в чем вопрос.</a:t>
            </a:r>
            <a:endParaRPr lang="ru-RU" dirty="0" smtClean="0">
              <a:solidFill>
                <a:schemeClr val="accent1">
                  <a:lumMod val="75000"/>
                </a:schemeClr>
              </a:solidFill>
            </a:endParaRPr>
          </a:p>
          <a:p>
            <a:pPr algn="ctr">
              <a:buNone/>
            </a:pPr>
            <a:r>
              <a:rPr lang="ru-RU" dirty="0" smtClean="0">
                <a:solidFill>
                  <a:schemeClr val="accent1">
                    <a:lumMod val="75000"/>
                  </a:schemeClr>
                </a:solidFill>
              </a:rPr>
              <a:t>Услышал  Ж, Щ, Ш, Ч, ШЬСЯ, ЧЬСЯ, ЖЬТЕ, ЧЬЧЕ на конце слова ?!</a:t>
            </a:r>
          </a:p>
          <a:p>
            <a:pPr algn="ctr">
              <a:buNone/>
            </a:pPr>
            <a:r>
              <a:rPr lang="ru-RU" dirty="0" smtClean="0">
                <a:solidFill>
                  <a:srgbClr val="FF0000"/>
                </a:solidFill>
              </a:rPr>
              <a:t>ОСТАНОВИСЬ!!!!</a:t>
            </a:r>
            <a:r>
              <a:rPr lang="ru-RU" dirty="0" smtClean="0">
                <a:solidFill>
                  <a:schemeClr val="accent1">
                    <a:lumMod val="75000"/>
                  </a:schemeClr>
                </a:solidFill>
              </a:rPr>
              <a:t> ПОДУМАЙ, нужен ли </a:t>
            </a:r>
            <a:r>
              <a:rPr lang="ru-RU" dirty="0" smtClean="0">
                <a:solidFill>
                  <a:srgbClr val="FF0000"/>
                </a:solidFill>
              </a:rPr>
              <a:t>Ь</a:t>
            </a:r>
            <a:r>
              <a:rPr lang="ru-RU" dirty="0" smtClean="0">
                <a:solidFill>
                  <a:schemeClr val="accent1">
                    <a:lumMod val="75000"/>
                  </a:schemeClr>
                </a:solidFill>
              </a:rPr>
              <a:t>?</a:t>
            </a:r>
          </a:p>
          <a:p>
            <a:pPr algn="ctr">
              <a:buNone/>
            </a:pPr>
            <a:endParaRPr lang="ru-RU" dirty="0" smtClean="0">
              <a:solidFill>
                <a:schemeClr val="accent1">
                  <a:lumMod val="75000"/>
                </a:schemeClr>
              </a:solidFill>
            </a:endParaRPr>
          </a:p>
          <a:p>
            <a:pPr algn="ctr">
              <a:buNone/>
            </a:pPr>
            <a:r>
              <a:rPr lang="ru-RU" dirty="0" smtClean="0"/>
              <a:t>                                 </a:t>
            </a:r>
            <a:r>
              <a:rPr lang="ru-RU" dirty="0" smtClean="0">
                <a:solidFill>
                  <a:schemeClr val="accent1"/>
                </a:solidFill>
              </a:rPr>
              <a:t>Ь</a:t>
            </a:r>
            <a:r>
              <a:rPr lang="ru-RU" dirty="0" smtClean="0">
                <a:solidFill>
                  <a:schemeClr val="tx1">
                    <a:lumMod val="95000"/>
                    <a:lumOff val="5000"/>
                  </a:schemeClr>
                </a:solidFill>
              </a:rPr>
              <a:t>?</a:t>
            </a:r>
            <a:r>
              <a:rPr lang="ru-RU" dirty="0" smtClean="0">
                <a:solidFill>
                  <a:schemeClr val="accent1"/>
                </a:solidFill>
              </a:rPr>
              <a:t>Ь</a:t>
            </a:r>
          </a:p>
          <a:p>
            <a:pPr>
              <a:buNone/>
            </a:pPr>
            <a:r>
              <a:rPr lang="ru-RU" sz="1600" dirty="0" smtClean="0">
                <a:solidFill>
                  <a:schemeClr val="accent2">
                    <a:lumMod val="75000"/>
                  </a:schemeClr>
                </a:solidFill>
              </a:rPr>
              <a:t>                            Ж</a:t>
            </a:r>
            <a:r>
              <a:rPr lang="ru-RU" sz="1600" dirty="0" smtClean="0">
                <a:solidFill>
                  <a:schemeClr val="accent1"/>
                </a:solidFill>
              </a:rPr>
              <a:t>  </a:t>
            </a:r>
            <a:r>
              <a:rPr lang="ru-RU" sz="1600" dirty="0" smtClean="0">
                <a:solidFill>
                  <a:schemeClr val="accent3">
                    <a:lumMod val="75000"/>
                  </a:schemeClr>
                </a:solidFill>
              </a:rPr>
              <a:t>ч</a:t>
            </a:r>
            <a:r>
              <a:rPr lang="ru-RU" sz="1600" dirty="0" smtClean="0">
                <a:solidFill>
                  <a:schemeClr val="accent1"/>
                </a:solidFill>
              </a:rPr>
              <a:t>  </a:t>
            </a:r>
            <a:r>
              <a:rPr lang="ru-RU" sz="1600" dirty="0" smtClean="0">
                <a:solidFill>
                  <a:schemeClr val="accent6">
                    <a:lumMod val="50000"/>
                  </a:schemeClr>
                </a:solidFill>
              </a:rPr>
              <a:t>ш</a:t>
            </a:r>
            <a:r>
              <a:rPr lang="ru-RU" sz="1600" dirty="0" smtClean="0">
                <a:solidFill>
                  <a:schemeClr val="accent1"/>
                </a:solidFill>
              </a:rPr>
              <a:t>  </a:t>
            </a:r>
            <a:r>
              <a:rPr lang="ru-RU" sz="1600" dirty="0" smtClean="0">
                <a:solidFill>
                  <a:srgbClr val="00B050"/>
                </a:solidFill>
              </a:rPr>
              <a:t>щ</a:t>
            </a:r>
          </a:p>
          <a:p>
            <a:pPr>
              <a:buNone/>
            </a:pPr>
            <a:r>
              <a:rPr lang="ru-RU" sz="1600" dirty="0" smtClean="0">
                <a:solidFill>
                  <a:schemeClr val="accent1"/>
                </a:solidFill>
              </a:rPr>
              <a:t>                           </a:t>
            </a:r>
            <a:r>
              <a:rPr lang="ru-RU" sz="1600" dirty="0" smtClean="0">
                <a:solidFill>
                  <a:srgbClr val="7030A0"/>
                </a:solidFill>
              </a:rPr>
              <a:t>шься</a:t>
            </a:r>
            <a:r>
              <a:rPr lang="ru-RU" sz="1600" dirty="0" smtClean="0">
                <a:solidFill>
                  <a:schemeClr val="accent1"/>
                </a:solidFill>
              </a:rPr>
              <a:t> </a:t>
            </a:r>
            <a:r>
              <a:rPr lang="ru-RU" sz="1600" dirty="0" smtClean="0">
                <a:solidFill>
                  <a:schemeClr val="accent1">
                    <a:lumMod val="50000"/>
                  </a:schemeClr>
                </a:solidFill>
              </a:rPr>
              <a:t>чься</a:t>
            </a:r>
          </a:p>
          <a:p>
            <a:pPr>
              <a:buNone/>
            </a:pPr>
            <a:r>
              <a:rPr lang="ru-RU" sz="1600" dirty="0" smtClean="0">
                <a:solidFill>
                  <a:schemeClr val="accent1">
                    <a:lumMod val="50000"/>
                  </a:schemeClr>
                </a:solidFill>
              </a:rPr>
              <a:t>                          </a:t>
            </a:r>
            <a:r>
              <a:rPr lang="ru-RU" sz="1600" dirty="0" smtClean="0">
                <a:solidFill>
                  <a:schemeClr val="accent1"/>
                </a:solidFill>
              </a:rPr>
              <a:t> </a:t>
            </a:r>
            <a:r>
              <a:rPr lang="ru-RU" sz="1600" dirty="0" smtClean="0">
                <a:solidFill>
                  <a:srgbClr val="002060"/>
                </a:solidFill>
              </a:rPr>
              <a:t>жьте</a:t>
            </a:r>
            <a:r>
              <a:rPr lang="ru-RU" sz="1600" dirty="0" smtClean="0">
                <a:solidFill>
                  <a:schemeClr val="accent1"/>
                </a:solidFill>
              </a:rPr>
              <a:t>   </a:t>
            </a:r>
            <a:r>
              <a:rPr lang="ru-RU" sz="1600" dirty="0" smtClean="0">
                <a:solidFill>
                  <a:srgbClr val="FF0000"/>
                </a:solidFill>
              </a:rPr>
              <a:t>чьте</a:t>
            </a:r>
          </a:p>
          <a:p>
            <a:pPr algn="ctr">
              <a:buNone/>
            </a:pPr>
            <a:endParaRPr lang="ru-RU" dirty="0" smtClean="0"/>
          </a:p>
        </p:txBody>
      </p:sp>
      <p:sp>
        <p:nvSpPr>
          <p:cNvPr id="5" name="Улыбающееся лицо 4"/>
          <p:cNvSpPr/>
          <p:nvPr/>
        </p:nvSpPr>
        <p:spPr>
          <a:xfrm>
            <a:off x="4067944" y="5229200"/>
            <a:ext cx="1296144" cy="1296144"/>
          </a:xfrm>
          <a:prstGeom prst="smileyFace">
            <a:avLst/>
          </a:prstGeom>
          <a:solidFill>
            <a:schemeClr val="accent1">
              <a:lumMod val="20000"/>
              <a:lumOff val="8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lumMod val="40000"/>
                  <a:lumOff val="60000"/>
                </a:schemeClr>
              </a:solidFill>
            </a:endParaRPr>
          </a:p>
        </p:txBody>
      </p:sp>
      <p:cxnSp>
        <p:nvCxnSpPr>
          <p:cNvPr id="8" name="Прямая соединительная линия 7"/>
          <p:cNvCxnSpPr/>
          <p:nvPr/>
        </p:nvCxnSpPr>
        <p:spPr>
          <a:xfrm>
            <a:off x="5652120" y="4797152"/>
            <a:ext cx="216024" cy="28803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Управляющая кнопка: звук 13">
            <a:hlinkClick r:id="" action="ppaction://noaction" highlightClick="1"/>
          </p:cNvPr>
          <p:cNvSpPr/>
          <p:nvPr/>
        </p:nvSpPr>
        <p:spPr>
          <a:xfrm>
            <a:off x="3347864" y="5517232"/>
            <a:ext cx="610368" cy="610368"/>
          </a:xfrm>
          <a:prstGeom prst="actionButtonSou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2290266"/>
          </a:xfrm>
        </p:spPr>
        <p:txBody>
          <a:bodyPr>
            <a:normAutofit fontScale="90000"/>
          </a:bodyPr>
          <a:lstStyle/>
          <a:p>
            <a:pPr algn="ctr"/>
            <a:r>
              <a:rPr lang="ru-RU" i="1" dirty="0" smtClean="0"/>
              <a:t>Сомневаешься?</a:t>
            </a:r>
            <a:br>
              <a:rPr lang="ru-RU" i="1" dirty="0" smtClean="0"/>
            </a:br>
            <a:r>
              <a:rPr lang="ru-RU" i="1" dirty="0" smtClean="0"/>
              <a:t/>
            </a:r>
            <a:br>
              <a:rPr lang="ru-RU" i="1" dirty="0" smtClean="0"/>
            </a:br>
            <a:r>
              <a:rPr lang="ru-RU" i="1" dirty="0" smtClean="0">
                <a:solidFill>
                  <a:schemeClr val="accent1">
                    <a:lumMod val="75000"/>
                  </a:schemeClr>
                </a:solidFill>
              </a:rPr>
              <a:t>Определи часть речи!</a:t>
            </a:r>
            <a:r>
              <a:rPr lang="ru-RU" i="1" dirty="0" smtClean="0"/>
              <a:t/>
            </a:r>
            <a:br>
              <a:rPr lang="ru-RU" i="1" dirty="0" smtClean="0"/>
            </a:br>
            <a:r>
              <a:rPr lang="ru-RU" i="1" dirty="0" smtClean="0"/>
              <a:t/>
            </a:r>
            <a:br>
              <a:rPr lang="ru-RU" i="1" dirty="0" smtClean="0"/>
            </a:br>
            <a:endParaRPr lang="ru-RU" i="1" dirty="0"/>
          </a:p>
        </p:txBody>
      </p:sp>
      <p:sp>
        <p:nvSpPr>
          <p:cNvPr id="3" name="Содержимое 2"/>
          <p:cNvSpPr>
            <a:spLocks noGrp="1"/>
          </p:cNvSpPr>
          <p:nvPr>
            <p:ph sz="quarter" idx="1"/>
          </p:nvPr>
        </p:nvSpPr>
        <p:spPr>
          <a:xfrm>
            <a:off x="611560" y="1844824"/>
            <a:ext cx="7467600" cy="4176464"/>
          </a:xfrm>
        </p:spPr>
        <p:txBody>
          <a:bodyPr>
            <a:normAutofit/>
          </a:bodyPr>
          <a:lstStyle/>
          <a:p>
            <a:pPr>
              <a:buNone/>
            </a:pPr>
            <a:r>
              <a:rPr lang="ru-RU" sz="1800" dirty="0" smtClean="0">
                <a:solidFill>
                  <a:srgbClr val="00B050"/>
                </a:solidFill>
              </a:rPr>
              <a:t>Глагол, наречие</a:t>
            </a:r>
            <a:r>
              <a:rPr lang="ru-RU" sz="1800" dirty="0" smtClean="0"/>
              <a:t>                </a:t>
            </a:r>
            <a:r>
              <a:rPr lang="ru-RU" sz="1800" dirty="0" smtClean="0">
                <a:solidFill>
                  <a:schemeClr val="accent2">
                    <a:lumMod val="50000"/>
                  </a:schemeClr>
                </a:solidFill>
              </a:rPr>
              <a:t>Краткое</a:t>
            </a:r>
            <a:r>
              <a:rPr lang="ru-RU" sz="1800" dirty="0" smtClean="0"/>
              <a:t>                 </a:t>
            </a:r>
            <a:r>
              <a:rPr lang="ru-RU" sz="1800" dirty="0" smtClean="0">
                <a:solidFill>
                  <a:schemeClr val="accent4">
                    <a:lumMod val="50000"/>
                  </a:schemeClr>
                </a:solidFill>
              </a:rPr>
              <a:t>Существительное</a:t>
            </a:r>
          </a:p>
          <a:p>
            <a:pPr>
              <a:buNone/>
            </a:pPr>
            <a:r>
              <a:rPr lang="ru-RU" sz="1800" dirty="0" smtClean="0"/>
              <a:t> (моешься, вскачь)     </a:t>
            </a:r>
            <a:r>
              <a:rPr lang="ru-RU" sz="1800" dirty="0" smtClean="0">
                <a:solidFill>
                  <a:schemeClr val="accent2">
                    <a:lumMod val="50000"/>
                  </a:schemeClr>
                </a:solidFill>
              </a:rPr>
              <a:t>прилагательное</a:t>
            </a:r>
            <a:r>
              <a:rPr lang="ru-RU" sz="1800" dirty="0" smtClean="0"/>
              <a:t>                                       </a:t>
            </a:r>
          </a:p>
          <a:p>
            <a:pPr>
              <a:buNone/>
            </a:pPr>
            <a:r>
              <a:rPr lang="ru-RU" sz="1800" dirty="0" smtClean="0"/>
              <a:t>                                     каков? (могуч)            </a:t>
            </a:r>
            <a:r>
              <a:rPr lang="ru-RU" sz="1600" dirty="0" smtClean="0"/>
              <a:t>3 скл                1,2  скл</a:t>
            </a:r>
          </a:p>
          <a:p>
            <a:pPr>
              <a:buNone/>
            </a:pPr>
            <a:r>
              <a:rPr lang="ru-RU" sz="1600" dirty="0" smtClean="0"/>
              <a:t>                                                                              (она моя)</a:t>
            </a:r>
            <a:r>
              <a:rPr lang="ru-RU" sz="1800" dirty="0" smtClean="0"/>
              <a:t>     </a:t>
            </a:r>
            <a:r>
              <a:rPr lang="ru-RU" sz="1600" dirty="0" smtClean="0"/>
              <a:t>(он мой, много)   </a:t>
            </a:r>
          </a:p>
          <a:p>
            <a:pPr>
              <a:buNone/>
            </a:pPr>
            <a:r>
              <a:rPr lang="ru-RU" sz="1800" dirty="0" smtClean="0"/>
              <a:t>                                                                         дочь         мяч, много туч</a:t>
            </a:r>
          </a:p>
          <a:p>
            <a:pPr>
              <a:buNone/>
            </a:pPr>
            <a:r>
              <a:rPr lang="ru-RU" sz="3200" dirty="0" smtClean="0"/>
              <a:t>                 </a:t>
            </a:r>
            <a:r>
              <a:rPr lang="ru-RU" sz="3200" dirty="0" smtClean="0">
                <a:solidFill>
                  <a:srgbClr val="FF0000"/>
                </a:solidFill>
              </a:rPr>
              <a:t>Ь</a:t>
            </a:r>
          </a:p>
          <a:p>
            <a:pPr>
              <a:buNone/>
            </a:pPr>
            <a:r>
              <a:rPr lang="ru-RU" sz="3200" dirty="0" smtClean="0">
                <a:solidFill>
                  <a:srgbClr val="FF0000"/>
                </a:solidFill>
              </a:rPr>
              <a:t>                                           Ь</a:t>
            </a:r>
            <a:r>
              <a:rPr lang="ru-RU" sz="3200" dirty="0" smtClean="0"/>
              <a:t>           </a:t>
            </a:r>
            <a:r>
              <a:rPr lang="ru-RU" sz="3200" dirty="0" smtClean="0">
                <a:solidFill>
                  <a:srgbClr val="FF0000"/>
                </a:solidFill>
              </a:rPr>
              <a:t>Ь</a:t>
            </a:r>
            <a:endParaRPr lang="ru-RU" sz="3200" dirty="0">
              <a:solidFill>
                <a:srgbClr val="FF0000"/>
              </a:solidFill>
            </a:endParaRPr>
          </a:p>
        </p:txBody>
      </p:sp>
      <p:sp>
        <p:nvSpPr>
          <p:cNvPr id="4" name="Блок-схема: объединение 3"/>
          <p:cNvSpPr/>
          <p:nvPr/>
        </p:nvSpPr>
        <p:spPr>
          <a:xfrm>
            <a:off x="3995936" y="908720"/>
            <a:ext cx="360040" cy="360040"/>
          </a:xfrm>
          <a:prstGeom prst="flowChartMerg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6" name="Прямая соединительная линия 5"/>
          <p:cNvCxnSpPr/>
          <p:nvPr/>
        </p:nvCxnSpPr>
        <p:spPr>
          <a:xfrm>
            <a:off x="1907704" y="2924944"/>
            <a:ext cx="720080" cy="648072"/>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7"/>
          <p:cNvCxnSpPr/>
          <p:nvPr/>
        </p:nvCxnSpPr>
        <p:spPr>
          <a:xfrm flipH="1">
            <a:off x="2699792" y="2996952"/>
            <a:ext cx="720080" cy="576064"/>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Прямая соединительная линия 10"/>
          <p:cNvCxnSpPr/>
          <p:nvPr/>
        </p:nvCxnSpPr>
        <p:spPr>
          <a:xfrm>
            <a:off x="5580112" y="3573016"/>
            <a:ext cx="0" cy="648072"/>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7092280" y="3573016"/>
            <a:ext cx="0" cy="648072"/>
          </a:xfrm>
          <a:prstGeom prst="line">
            <a:avLst/>
          </a:prstGeom>
          <a:ln>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p:nvPr/>
        </p:nvCxnSpPr>
        <p:spPr>
          <a:xfrm>
            <a:off x="6948264" y="4293096"/>
            <a:ext cx="432048" cy="432048"/>
          </a:xfrm>
          <a:prstGeom prst="line">
            <a:avLst/>
          </a:prstGeom>
          <a:ln w="28575">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6372200" y="2132856"/>
            <a:ext cx="57606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flipH="1">
            <a:off x="5796136" y="2132856"/>
            <a:ext cx="57606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перо.png"/>
          <p:cNvPicPr>
            <a:picLocks noChangeAspect="1"/>
          </p:cNvPicPr>
          <p:nvPr/>
        </p:nvPicPr>
        <p:blipFill>
          <a:blip r:embed="rId2" cstate="print"/>
          <a:stretch>
            <a:fillRect/>
          </a:stretch>
        </p:blipFill>
        <p:spPr>
          <a:xfrm>
            <a:off x="0" y="883474"/>
            <a:ext cx="8676455" cy="5956469"/>
          </a:xfrm>
          <a:prstGeom prst="rect">
            <a:avLst/>
          </a:prstGeom>
        </p:spPr>
      </p:pic>
      <p:sp>
        <p:nvSpPr>
          <p:cNvPr id="2" name="Заголовок 1"/>
          <p:cNvSpPr>
            <a:spLocks noGrp="1"/>
          </p:cNvSpPr>
          <p:nvPr>
            <p:ph type="title"/>
          </p:nvPr>
        </p:nvSpPr>
        <p:spPr>
          <a:xfrm>
            <a:off x="457200" y="274638"/>
            <a:ext cx="7467600" cy="850106"/>
          </a:xfrm>
        </p:spPr>
        <p:txBody>
          <a:bodyPr/>
          <a:lstStyle/>
          <a:p>
            <a:pPr algn="ctr"/>
            <a:r>
              <a:rPr lang="ru-RU" dirty="0" smtClean="0">
                <a:solidFill>
                  <a:srgbClr val="00B050"/>
                </a:solidFill>
              </a:rPr>
              <a:t>Весёлая орфографическая «поэзия»</a:t>
            </a:r>
            <a:endParaRPr lang="ru-RU" dirty="0">
              <a:solidFill>
                <a:srgbClr val="00B050"/>
              </a:solidFill>
            </a:endParaRPr>
          </a:p>
        </p:txBody>
      </p:sp>
      <p:sp>
        <p:nvSpPr>
          <p:cNvPr id="3" name="Содержимое 2"/>
          <p:cNvSpPr>
            <a:spLocks noGrp="1"/>
          </p:cNvSpPr>
          <p:nvPr>
            <p:ph sz="quarter" idx="1"/>
          </p:nvPr>
        </p:nvSpPr>
        <p:spPr>
          <a:xfrm>
            <a:off x="971600" y="1556792"/>
            <a:ext cx="6953200" cy="4536504"/>
          </a:xfrm>
        </p:spPr>
        <p:txBody>
          <a:bodyPr>
            <a:normAutofit/>
          </a:bodyPr>
          <a:lstStyle/>
          <a:p>
            <a:pPr>
              <a:buNone/>
            </a:pPr>
            <a:r>
              <a:rPr lang="ru-RU" b="1" i="1" dirty="0" smtClean="0">
                <a:solidFill>
                  <a:schemeClr val="tx1">
                    <a:lumMod val="95000"/>
                    <a:lumOff val="5000"/>
                  </a:schemeClr>
                </a:solidFill>
              </a:rPr>
              <a:t>              В </a:t>
            </a:r>
            <a:r>
              <a:rPr lang="ru-RU" b="1" i="1" dirty="0" smtClean="0">
                <a:solidFill>
                  <a:schemeClr val="accent2">
                    <a:lumMod val="50000"/>
                  </a:schemeClr>
                </a:solidFill>
              </a:rPr>
              <a:t>глаголах и наречиях</a:t>
            </a:r>
          </a:p>
          <a:p>
            <a:pPr>
              <a:buNone/>
            </a:pPr>
            <a:r>
              <a:rPr lang="ru-RU" b="1" i="1" dirty="0" smtClean="0">
                <a:solidFill>
                  <a:schemeClr val="tx1">
                    <a:lumMod val="95000"/>
                    <a:lumOff val="5000"/>
                  </a:schemeClr>
                </a:solidFill>
              </a:rPr>
              <a:t>            Знак пишется </a:t>
            </a:r>
            <a:r>
              <a:rPr lang="ru-RU" b="1" i="1" dirty="0" smtClean="0">
                <a:solidFill>
                  <a:srgbClr val="FF0000"/>
                </a:solidFill>
              </a:rPr>
              <a:t>всегда</a:t>
            </a:r>
            <a:r>
              <a:rPr lang="ru-RU" b="1" i="1" dirty="0" smtClean="0">
                <a:solidFill>
                  <a:schemeClr val="tx1">
                    <a:lumMod val="95000"/>
                    <a:lumOff val="5000"/>
                  </a:schemeClr>
                </a:solidFill>
              </a:rPr>
              <a:t>,</a:t>
            </a:r>
          </a:p>
          <a:p>
            <a:pPr>
              <a:buNone/>
            </a:pPr>
            <a:r>
              <a:rPr lang="ru-RU" b="1" i="1" dirty="0" smtClean="0">
                <a:solidFill>
                  <a:schemeClr val="tx1">
                    <a:lumMod val="95000"/>
                    <a:lumOff val="5000"/>
                  </a:schemeClr>
                </a:solidFill>
              </a:rPr>
              <a:t>     А в </a:t>
            </a:r>
            <a:r>
              <a:rPr lang="ru-RU" b="1" i="1" dirty="0" smtClean="0">
                <a:solidFill>
                  <a:schemeClr val="accent2">
                    <a:lumMod val="50000"/>
                  </a:schemeClr>
                </a:solidFill>
              </a:rPr>
              <a:t>кратких прилагательных</a:t>
            </a:r>
          </a:p>
          <a:p>
            <a:pPr>
              <a:buNone/>
            </a:pPr>
            <a:r>
              <a:rPr lang="ru-RU" b="1" i="1" dirty="0" smtClean="0">
                <a:solidFill>
                  <a:schemeClr val="tx1">
                    <a:lumMod val="95000"/>
                    <a:lumOff val="5000"/>
                  </a:schemeClr>
                </a:solidFill>
              </a:rPr>
              <a:t>             Не пишем </a:t>
            </a:r>
            <a:r>
              <a:rPr lang="ru-RU" b="1" i="1" dirty="0" smtClean="0">
                <a:solidFill>
                  <a:srgbClr val="FF0000"/>
                </a:solidFill>
              </a:rPr>
              <a:t>никогда</a:t>
            </a:r>
            <a:r>
              <a:rPr lang="ru-RU" b="1" i="1" dirty="0" smtClean="0">
                <a:solidFill>
                  <a:schemeClr val="tx1">
                    <a:lumMod val="95000"/>
                    <a:lumOff val="5000"/>
                  </a:schemeClr>
                </a:solidFill>
              </a:rPr>
              <a:t>.</a:t>
            </a:r>
          </a:p>
          <a:p>
            <a:pPr>
              <a:buNone/>
            </a:pPr>
            <a:r>
              <a:rPr lang="ru-RU" b="1" i="1" dirty="0" smtClean="0">
                <a:solidFill>
                  <a:schemeClr val="tx1">
                    <a:lumMod val="95000"/>
                    <a:lumOff val="5000"/>
                  </a:schemeClr>
                </a:solidFill>
              </a:rPr>
              <a:t>Существительное – </a:t>
            </a:r>
            <a:r>
              <a:rPr lang="ru-RU" b="1" i="1" dirty="0" smtClean="0">
                <a:solidFill>
                  <a:schemeClr val="accent2">
                    <a:lumMod val="50000"/>
                  </a:schemeClr>
                </a:solidFill>
              </a:rPr>
              <a:t>«много»,</a:t>
            </a:r>
          </a:p>
          <a:p>
            <a:pPr>
              <a:buNone/>
            </a:pPr>
            <a:r>
              <a:rPr lang="ru-RU" b="1" i="1" dirty="0" smtClean="0">
                <a:solidFill>
                  <a:schemeClr val="tx1">
                    <a:lumMod val="95000"/>
                    <a:lumOff val="5000"/>
                  </a:schemeClr>
                </a:solidFill>
              </a:rPr>
              <a:t>Существительное – </a:t>
            </a:r>
            <a:r>
              <a:rPr lang="ru-RU" b="1" i="1" dirty="0" smtClean="0">
                <a:solidFill>
                  <a:schemeClr val="accent2">
                    <a:lumMod val="50000"/>
                  </a:schemeClr>
                </a:solidFill>
              </a:rPr>
              <a:t>«мой» </a:t>
            </a:r>
            <a:r>
              <a:rPr lang="ru-RU" b="1" i="1" dirty="0" smtClean="0">
                <a:solidFill>
                  <a:schemeClr val="tx1">
                    <a:lumMod val="95000"/>
                    <a:lumOff val="5000"/>
                  </a:schemeClr>
                </a:solidFill>
              </a:rPr>
              <a:t>– </a:t>
            </a:r>
          </a:p>
          <a:p>
            <a:pPr>
              <a:buNone/>
            </a:pPr>
            <a:r>
              <a:rPr lang="ru-RU" b="1" i="1" dirty="0" smtClean="0">
                <a:solidFill>
                  <a:schemeClr val="tx1">
                    <a:lumMod val="95000"/>
                    <a:lumOff val="5000"/>
                  </a:schemeClr>
                </a:solidFill>
              </a:rPr>
              <a:t>Знак </a:t>
            </a:r>
            <a:r>
              <a:rPr lang="ru-RU" b="1" i="1" dirty="0" smtClean="0">
                <a:solidFill>
                  <a:srgbClr val="FF0000"/>
                </a:solidFill>
              </a:rPr>
              <a:t>не нужен </a:t>
            </a:r>
            <a:r>
              <a:rPr lang="ru-RU" b="1" i="1" dirty="0" smtClean="0">
                <a:solidFill>
                  <a:schemeClr val="tx1">
                    <a:lumMod val="95000"/>
                    <a:lumOff val="5000"/>
                  </a:schemeClr>
                </a:solidFill>
              </a:rPr>
              <a:t>никакой!</a:t>
            </a:r>
          </a:p>
          <a:p>
            <a:pPr>
              <a:buNone/>
            </a:pPr>
            <a:r>
              <a:rPr lang="ru-RU" b="1" i="1" dirty="0" smtClean="0">
                <a:solidFill>
                  <a:schemeClr val="tx1">
                    <a:lumMod val="95000"/>
                    <a:lumOff val="5000"/>
                  </a:schemeClr>
                </a:solidFill>
              </a:rPr>
              <a:t>А подставь </a:t>
            </a:r>
            <a:r>
              <a:rPr lang="ru-RU" b="1" i="1" dirty="0" smtClean="0">
                <a:solidFill>
                  <a:schemeClr val="accent2">
                    <a:lumMod val="50000"/>
                  </a:schemeClr>
                </a:solidFill>
              </a:rPr>
              <a:t>«она моя» </a:t>
            </a:r>
            <a:r>
              <a:rPr lang="ru-RU" b="1" i="1" dirty="0" smtClean="0">
                <a:solidFill>
                  <a:schemeClr val="tx1">
                    <a:lumMod val="95000"/>
                    <a:lumOff val="5000"/>
                  </a:schemeClr>
                </a:solidFill>
              </a:rPr>
              <a:t>- </a:t>
            </a:r>
          </a:p>
          <a:p>
            <a:pPr>
              <a:buNone/>
            </a:pPr>
            <a:r>
              <a:rPr lang="ru-RU" b="1" i="1" dirty="0" smtClean="0">
                <a:solidFill>
                  <a:schemeClr val="tx1">
                    <a:lumMod val="95000"/>
                    <a:lumOff val="5000"/>
                  </a:schemeClr>
                </a:solidFill>
              </a:rPr>
              <a:t>    Мягкий знак пиши </a:t>
            </a:r>
            <a:r>
              <a:rPr lang="ru-RU" b="1" i="1" dirty="0" smtClean="0">
                <a:solidFill>
                  <a:srgbClr val="FF0000"/>
                </a:solidFill>
              </a:rPr>
              <a:t>всегда</a:t>
            </a:r>
            <a:r>
              <a:rPr lang="ru-RU" b="1" i="1" dirty="0" smtClean="0">
                <a:solidFill>
                  <a:schemeClr val="tx1">
                    <a:lumMod val="95000"/>
                    <a:lumOff val="5000"/>
                  </a:schemeClr>
                </a:solidFill>
              </a:rPr>
              <a:t>!</a:t>
            </a:r>
            <a:endParaRPr lang="ru-RU" b="1" i="1" dirty="0">
              <a:solidFill>
                <a:schemeClr val="tx1">
                  <a:lumMod val="95000"/>
                  <a:lumOff val="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девочка.jpg"/>
          <p:cNvPicPr>
            <a:picLocks noChangeAspect="1"/>
          </p:cNvPicPr>
          <p:nvPr/>
        </p:nvPicPr>
        <p:blipFill>
          <a:blip r:embed="rId2" cstate="print"/>
          <a:stretch>
            <a:fillRect/>
          </a:stretch>
        </p:blipFill>
        <p:spPr>
          <a:xfrm>
            <a:off x="4211960" y="1412776"/>
            <a:ext cx="3823771" cy="5277880"/>
          </a:xfrm>
          <a:prstGeom prst="rect">
            <a:avLst/>
          </a:prstGeom>
        </p:spPr>
      </p:pic>
      <p:sp>
        <p:nvSpPr>
          <p:cNvPr id="2" name="Заголовок 1"/>
          <p:cNvSpPr>
            <a:spLocks noGrp="1"/>
          </p:cNvSpPr>
          <p:nvPr>
            <p:ph type="title"/>
          </p:nvPr>
        </p:nvSpPr>
        <p:spPr>
          <a:xfrm>
            <a:off x="457200" y="274638"/>
            <a:ext cx="7467600" cy="922114"/>
          </a:xfrm>
        </p:spPr>
        <p:txBody>
          <a:bodyPr/>
          <a:lstStyle/>
          <a:p>
            <a:pPr algn="ctr"/>
            <a:r>
              <a:rPr lang="ru-RU" dirty="0" smtClean="0">
                <a:solidFill>
                  <a:srgbClr val="FF0000"/>
                </a:solidFill>
              </a:rPr>
              <a:t>Исключения. Запомни!!!!</a:t>
            </a:r>
            <a:endParaRPr lang="ru-RU" dirty="0">
              <a:solidFill>
                <a:srgbClr val="FF0000"/>
              </a:solidFill>
            </a:endParaRPr>
          </a:p>
        </p:txBody>
      </p:sp>
      <p:sp>
        <p:nvSpPr>
          <p:cNvPr id="3" name="Содержимое 2"/>
          <p:cNvSpPr>
            <a:spLocks noGrp="1"/>
          </p:cNvSpPr>
          <p:nvPr>
            <p:ph sz="quarter" idx="1"/>
          </p:nvPr>
        </p:nvSpPr>
        <p:spPr/>
        <p:txBody>
          <a:bodyPr>
            <a:normAutofit/>
          </a:bodyPr>
          <a:lstStyle/>
          <a:p>
            <a:pPr>
              <a:buNone/>
            </a:pPr>
            <a:r>
              <a:rPr lang="ru-RU" sz="3600" dirty="0" smtClean="0"/>
              <a:t>                 </a:t>
            </a:r>
          </a:p>
          <a:p>
            <a:pPr>
              <a:buNone/>
            </a:pPr>
            <a:r>
              <a:rPr lang="ru-RU" sz="3600" dirty="0" smtClean="0">
                <a:solidFill>
                  <a:srgbClr val="00B050"/>
                </a:solidFill>
              </a:rPr>
              <a:t>           УЖ  </a:t>
            </a:r>
          </a:p>
          <a:p>
            <a:pPr>
              <a:buNone/>
            </a:pPr>
            <a:r>
              <a:rPr lang="ru-RU" sz="3600" dirty="0" smtClean="0">
                <a:solidFill>
                  <a:srgbClr val="00B050"/>
                </a:solidFill>
              </a:rPr>
              <a:t>        ЗАМУЖ </a:t>
            </a:r>
          </a:p>
          <a:p>
            <a:pPr>
              <a:buNone/>
            </a:pPr>
            <a:r>
              <a:rPr lang="ru-RU" sz="3600" dirty="0" smtClean="0">
                <a:solidFill>
                  <a:srgbClr val="00B050"/>
                </a:solidFill>
              </a:rPr>
              <a:t>    НЕВТЕРПЁЖ</a:t>
            </a:r>
            <a:endParaRPr lang="ru-RU" sz="3600"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22114"/>
          </a:xfrm>
        </p:spPr>
        <p:txBody>
          <a:bodyPr/>
          <a:lstStyle/>
          <a:p>
            <a:pPr algn="ctr"/>
            <a:r>
              <a:rPr lang="ru-RU" dirty="0" smtClean="0">
                <a:solidFill>
                  <a:srgbClr val="FF0000"/>
                </a:solidFill>
              </a:rPr>
              <a:t>ОБЪЯСНИ!</a:t>
            </a:r>
            <a:endParaRPr lang="ru-RU" dirty="0">
              <a:solidFill>
                <a:srgbClr val="FF0000"/>
              </a:solidFill>
            </a:endParaRPr>
          </a:p>
        </p:txBody>
      </p:sp>
      <p:sp>
        <p:nvSpPr>
          <p:cNvPr id="3" name="Содержимое 2"/>
          <p:cNvSpPr>
            <a:spLocks noGrp="1"/>
          </p:cNvSpPr>
          <p:nvPr>
            <p:ph sz="quarter" idx="1"/>
          </p:nvPr>
        </p:nvSpPr>
        <p:spPr>
          <a:xfrm>
            <a:off x="457200" y="1340768"/>
            <a:ext cx="8003232" cy="5133184"/>
          </a:xfrm>
        </p:spPr>
        <p:txBody>
          <a:bodyPr/>
          <a:lstStyle/>
          <a:p>
            <a:pPr>
              <a:buNone/>
            </a:pPr>
            <a:r>
              <a:rPr lang="ru-RU" dirty="0" smtClean="0"/>
              <a:t>Рассуждай так</a:t>
            </a:r>
            <a:r>
              <a:rPr lang="ru-RU" i="1" dirty="0" smtClean="0">
                <a:solidFill>
                  <a:srgbClr val="0070C0"/>
                </a:solidFill>
              </a:rPr>
              <a:t>: калач.. </a:t>
            </a:r>
            <a:r>
              <a:rPr lang="ru-RU" dirty="0" smtClean="0"/>
              <a:t>– это существительное, 2 склонение (он мой) – </a:t>
            </a:r>
            <a:r>
              <a:rPr lang="ru-RU" dirty="0" smtClean="0">
                <a:solidFill>
                  <a:srgbClr val="00B050"/>
                </a:solidFill>
              </a:rPr>
              <a:t>Ь не нужен</a:t>
            </a:r>
            <a:r>
              <a:rPr lang="ru-RU" dirty="0" smtClean="0"/>
              <a:t>; </a:t>
            </a:r>
            <a:r>
              <a:rPr lang="ru-RU" dirty="0" smtClean="0">
                <a:solidFill>
                  <a:srgbClr val="0070C0"/>
                </a:solidFill>
              </a:rPr>
              <a:t>горяч..</a:t>
            </a:r>
            <a:r>
              <a:rPr lang="ru-RU" dirty="0" smtClean="0"/>
              <a:t> – это краткое прилагательное (каков?) – </a:t>
            </a:r>
            <a:r>
              <a:rPr lang="ru-RU" dirty="0" smtClean="0">
                <a:solidFill>
                  <a:srgbClr val="00B050"/>
                </a:solidFill>
              </a:rPr>
              <a:t>Ь не нужен</a:t>
            </a:r>
            <a:r>
              <a:rPr lang="ru-RU" dirty="0" smtClean="0"/>
              <a:t>.</a:t>
            </a:r>
          </a:p>
          <a:p>
            <a:pPr>
              <a:buNone/>
            </a:pPr>
            <a:endParaRPr lang="ru-RU" dirty="0" smtClean="0"/>
          </a:p>
          <a:p>
            <a:pPr>
              <a:buNone/>
            </a:pPr>
            <a:endParaRPr lang="ru-RU" dirty="0" smtClean="0"/>
          </a:p>
          <a:p>
            <a:pPr>
              <a:buNone/>
            </a:pPr>
            <a:r>
              <a:rPr lang="ru-RU" dirty="0" smtClean="0">
                <a:solidFill>
                  <a:srgbClr val="7030A0"/>
                </a:solidFill>
              </a:rPr>
              <a:t>Видишь, наотмашь, хорош, увлечь, блестящ, вскачь, брошь, с круч, с крыш, училищ, клещ, мощь, встретишься, поучишься, обжечься, настежь, сторож, намажь, отрежьте, не тревожьте, без туч, замуж, задач.</a:t>
            </a:r>
          </a:p>
          <a:p>
            <a:pPr>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glow rad="101600">
              <a:srgbClr val="FFC000">
                <a:alpha val="60000"/>
              </a:srgbClr>
            </a:glow>
          </a:effectLst>
        </p:spPr>
        <p:txBody>
          <a:bodyPr/>
          <a:lstStyle/>
          <a:p>
            <a:pPr algn="ctr"/>
            <a:r>
              <a:rPr lang="ru-RU" b="1" dirty="0" smtClean="0">
                <a:solidFill>
                  <a:schemeClr val="accent1">
                    <a:lumMod val="75000"/>
                  </a:schemeClr>
                </a:solidFill>
              </a:rPr>
              <a:t>Поиграем? </a:t>
            </a:r>
            <a:r>
              <a:rPr lang="ru-RU" b="1" dirty="0" smtClean="0">
                <a:solidFill>
                  <a:schemeClr val="accent5">
                    <a:lumMod val="75000"/>
                  </a:schemeClr>
                </a:solidFill>
              </a:rPr>
              <a:t>«Четвертый лишний».</a:t>
            </a:r>
            <a:endParaRPr lang="ru-RU" b="1" dirty="0">
              <a:solidFill>
                <a:schemeClr val="accent5">
                  <a:lumMod val="75000"/>
                </a:schemeClr>
              </a:solidFill>
            </a:endParaRPr>
          </a:p>
        </p:txBody>
      </p:sp>
      <p:sp>
        <p:nvSpPr>
          <p:cNvPr id="3" name="Содержимое 2"/>
          <p:cNvSpPr>
            <a:spLocks noGrp="1"/>
          </p:cNvSpPr>
          <p:nvPr>
            <p:ph sz="quarter" idx="1"/>
          </p:nvPr>
        </p:nvSpPr>
        <p:spPr>
          <a:ln>
            <a:solidFill>
              <a:schemeClr val="accent1">
                <a:lumMod val="20000"/>
                <a:lumOff val="80000"/>
              </a:schemeClr>
            </a:solidFill>
          </a:ln>
        </p:spPr>
        <p:txBody>
          <a:bodyPr/>
          <a:lstStyle/>
          <a:p>
            <a:pPr>
              <a:buNone/>
            </a:pPr>
            <a:r>
              <a:rPr lang="ru-RU" dirty="0" smtClean="0">
                <a:solidFill>
                  <a:srgbClr val="7030A0"/>
                </a:solidFill>
              </a:rPr>
              <a:t>Помощ.., полноч.., пустош.., реванш.. .</a:t>
            </a:r>
          </a:p>
          <a:p>
            <a:pPr>
              <a:buNone/>
            </a:pPr>
            <a:endParaRPr lang="ru-RU" dirty="0" smtClean="0"/>
          </a:p>
          <a:p>
            <a:pPr>
              <a:buNone/>
            </a:pPr>
            <a:r>
              <a:rPr lang="ru-RU" dirty="0" smtClean="0">
                <a:solidFill>
                  <a:srgbClr val="C00000"/>
                </a:solidFill>
              </a:rPr>
              <a:t>Чуш.., ветош.., плюш.., суш.. .</a:t>
            </a:r>
          </a:p>
          <a:p>
            <a:pPr>
              <a:buNone/>
            </a:pPr>
            <a:endParaRPr lang="ru-RU" dirty="0" smtClean="0"/>
          </a:p>
          <a:p>
            <a:pPr>
              <a:buNone/>
            </a:pPr>
            <a:r>
              <a:rPr lang="ru-RU" dirty="0" smtClean="0">
                <a:solidFill>
                  <a:srgbClr val="00B050"/>
                </a:solidFill>
              </a:rPr>
              <a:t>Силач.., жгуч.., бородач.., торгаш.. .</a:t>
            </a:r>
          </a:p>
          <a:p>
            <a:pPr>
              <a:buNone/>
            </a:pPr>
            <a:endParaRPr lang="ru-RU" dirty="0" smtClean="0"/>
          </a:p>
          <a:p>
            <a:pPr>
              <a:buNone/>
            </a:pPr>
            <a:r>
              <a:rPr lang="ru-RU" dirty="0" smtClean="0">
                <a:solidFill>
                  <a:schemeClr val="accent1">
                    <a:lumMod val="50000"/>
                  </a:schemeClr>
                </a:solidFill>
              </a:rPr>
              <a:t>Платёж.., малыш.., тягуч.., несёш.. .</a:t>
            </a:r>
          </a:p>
          <a:p>
            <a:pPr>
              <a:buNone/>
            </a:pPr>
            <a:endParaRPr lang="ru-RU" dirty="0" smtClean="0"/>
          </a:p>
          <a:p>
            <a:pPr>
              <a:buNone/>
            </a:pPr>
            <a:r>
              <a:rPr lang="ru-RU" dirty="0" smtClean="0">
                <a:solidFill>
                  <a:srgbClr val="0070C0"/>
                </a:solidFill>
              </a:rPr>
              <a:t>Невтерпёж.., (не) трож.., муж.., луж.. .</a:t>
            </a:r>
            <a:endParaRPr lang="ru-RU"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06090"/>
          </a:xfrm>
        </p:spPr>
        <p:txBody>
          <a:bodyPr/>
          <a:lstStyle/>
          <a:p>
            <a:pPr algn="ctr"/>
            <a:r>
              <a:rPr lang="ru-RU" b="1" cap="none" dirty="0" smtClean="0">
                <a:ln w="12700">
                  <a:solidFill>
                    <a:srgbClr val="FF0000"/>
                  </a:solidFill>
                  <a:prstDash val="solid"/>
                </a:ln>
                <a:solidFill>
                  <a:schemeClr val="bg2">
                    <a:tint val="85000"/>
                    <a:satMod val="155000"/>
                  </a:schemeClr>
                </a:solidFill>
                <a:effectLst>
                  <a:outerShdw blurRad="41275" dist="20320" dir="1800000" algn="tl" rotWithShape="0">
                    <a:srgbClr val="000000">
                      <a:alpha val="40000"/>
                    </a:srgbClr>
                  </a:outerShdw>
                </a:effectLst>
              </a:rPr>
              <a:t>Орфографическая разминка</a:t>
            </a:r>
            <a:endParaRPr lang="ru-RU" b="1" cap="none" dirty="0">
              <a:ln w="12700">
                <a:solidFill>
                  <a:srgbClr val="FF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Содержимое 2"/>
          <p:cNvSpPr>
            <a:spLocks noGrp="1"/>
          </p:cNvSpPr>
          <p:nvPr>
            <p:ph sz="quarter" idx="1"/>
          </p:nvPr>
        </p:nvSpPr>
        <p:spPr>
          <a:xfrm>
            <a:off x="457200" y="1268760"/>
            <a:ext cx="7859216" cy="5205192"/>
          </a:xfrm>
        </p:spPr>
        <p:txBody>
          <a:bodyPr numCol="2">
            <a:normAutofit lnSpcReduction="10000"/>
          </a:bodyPr>
          <a:lstStyle/>
          <a:p>
            <a:pPr algn="just">
              <a:buNone/>
            </a:pPr>
            <a:r>
              <a:rPr lang="ru-RU" sz="2000" i="1" dirty="0" smtClean="0"/>
              <a:t>горяч..  кулич..;</a:t>
            </a:r>
          </a:p>
          <a:p>
            <a:pPr algn="just">
              <a:buNone/>
            </a:pPr>
            <a:r>
              <a:rPr lang="ru-RU" sz="2000" i="1" dirty="0" smtClean="0"/>
              <a:t>борщ..  свеж..;</a:t>
            </a:r>
          </a:p>
          <a:p>
            <a:pPr algn="just">
              <a:buNone/>
            </a:pPr>
            <a:r>
              <a:rPr lang="ru-RU" sz="2000" i="1" dirty="0" smtClean="0"/>
              <a:t>хорош.. калач..;</a:t>
            </a:r>
          </a:p>
          <a:p>
            <a:pPr algn="just">
              <a:buNone/>
            </a:pPr>
            <a:r>
              <a:rPr lang="ru-RU" sz="2000" i="1" dirty="0" smtClean="0"/>
              <a:t>удариш..  наотмаш..;</a:t>
            </a:r>
          </a:p>
          <a:p>
            <a:pPr algn="just">
              <a:buNone/>
            </a:pPr>
            <a:r>
              <a:rPr lang="ru-RU" sz="2000" i="1" dirty="0" smtClean="0"/>
              <a:t>упадёш..  навзнич..;</a:t>
            </a:r>
          </a:p>
          <a:p>
            <a:pPr algn="just">
              <a:buNone/>
            </a:pPr>
            <a:r>
              <a:rPr lang="ru-RU" sz="2000" i="1" dirty="0" smtClean="0"/>
              <a:t>откроеш..  настеж..;</a:t>
            </a:r>
          </a:p>
          <a:p>
            <a:pPr algn="just">
              <a:buNone/>
            </a:pPr>
            <a:r>
              <a:rPr lang="ru-RU" sz="2000" i="1" dirty="0" smtClean="0"/>
              <a:t>мчиш..ся  вскач..;</a:t>
            </a:r>
          </a:p>
          <a:p>
            <a:pPr algn="just">
              <a:buNone/>
            </a:pPr>
            <a:r>
              <a:rPr lang="ru-RU" sz="2000" i="1" dirty="0" smtClean="0"/>
              <a:t>несёш..ся  проч..;</a:t>
            </a:r>
          </a:p>
          <a:p>
            <a:pPr algn="just">
              <a:buNone/>
            </a:pPr>
            <a:r>
              <a:rPr lang="ru-RU" sz="2000" i="1" dirty="0" smtClean="0"/>
              <a:t>похож.. точ..-в-точ..;</a:t>
            </a:r>
          </a:p>
          <a:p>
            <a:pPr algn="just">
              <a:buNone/>
            </a:pPr>
            <a:r>
              <a:rPr lang="ru-RU" sz="2000" i="1" dirty="0" smtClean="0"/>
              <a:t>спряч..те брош..;</a:t>
            </a:r>
          </a:p>
          <a:p>
            <a:pPr algn="just">
              <a:buNone/>
            </a:pPr>
            <a:endParaRPr lang="ru-RU" sz="2000" i="1" dirty="0" smtClean="0"/>
          </a:p>
          <a:p>
            <a:pPr algn="just">
              <a:buNone/>
            </a:pPr>
            <a:endParaRPr lang="ru-RU" sz="2000" i="1" dirty="0" smtClean="0"/>
          </a:p>
          <a:p>
            <a:pPr algn="just">
              <a:buNone/>
            </a:pPr>
            <a:endParaRPr lang="ru-RU" sz="2000" i="1" dirty="0" smtClean="0"/>
          </a:p>
          <a:p>
            <a:pPr algn="just">
              <a:buNone/>
            </a:pPr>
            <a:endParaRPr lang="ru-RU" sz="2000" i="1" dirty="0" smtClean="0"/>
          </a:p>
          <a:p>
            <a:pPr algn="just">
              <a:buNone/>
            </a:pPr>
            <a:r>
              <a:rPr lang="ru-RU" sz="2000" i="1" dirty="0" smtClean="0"/>
              <a:t>замаж..те  теч..;</a:t>
            </a:r>
          </a:p>
          <a:p>
            <a:pPr algn="just">
              <a:buNone/>
            </a:pPr>
            <a:r>
              <a:rPr lang="ru-RU" sz="2000" i="1" dirty="0" smtClean="0"/>
              <a:t>отреж..те калач..;</a:t>
            </a:r>
          </a:p>
          <a:p>
            <a:pPr algn="just">
              <a:buNone/>
            </a:pPr>
            <a:r>
              <a:rPr lang="ru-RU" sz="2000" i="1" dirty="0" smtClean="0"/>
              <a:t>назнач..те  в  полноч..;</a:t>
            </a:r>
          </a:p>
          <a:p>
            <a:pPr algn="just">
              <a:buNone/>
            </a:pPr>
            <a:r>
              <a:rPr lang="ru-RU" sz="2000" i="1" dirty="0" smtClean="0"/>
              <a:t>читаеш.. </a:t>
            </a:r>
            <a:r>
              <a:rPr lang="ru-RU" sz="2000" i="1" dirty="0" smtClean="0">
                <a:solidFill>
                  <a:schemeClr val="accent3">
                    <a:lumMod val="75000"/>
                  </a:schemeClr>
                </a:solidFill>
              </a:rPr>
              <a:t>брошюру</a:t>
            </a:r>
            <a:r>
              <a:rPr lang="ru-RU" sz="2000" i="1" dirty="0" smtClean="0"/>
              <a:t>;</a:t>
            </a:r>
          </a:p>
          <a:p>
            <a:pPr algn="just">
              <a:buNone/>
            </a:pPr>
            <a:r>
              <a:rPr lang="ru-RU" sz="2000" i="1" dirty="0" smtClean="0"/>
              <a:t>участвуеш.. в </a:t>
            </a:r>
            <a:r>
              <a:rPr lang="ru-RU" sz="2000" i="1" dirty="0" smtClean="0">
                <a:solidFill>
                  <a:schemeClr val="accent3">
                    <a:lumMod val="75000"/>
                  </a:schemeClr>
                </a:solidFill>
              </a:rPr>
              <a:t>жюри</a:t>
            </a:r>
            <a:r>
              <a:rPr lang="ru-RU" sz="2000" i="1" dirty="0" smtClean="0"/>
              <a:t>;</a:t>
            </a:r>
          </a:p>
          <a:p>
            <a:pPr algn="just">
              <a:buNone/>
            </a:pPr>
            <a:r>
              <a:rPr lang="ru-RU" sz="2000" i="1" dirty="0" smtClean="0"/>
              <a:t>упакуеш.. </a:t>
            </a:r>
            <a:r>
              <a:rPr lang="ru-RU" sz="2000" i="1" dirty="0" smtClean="0">
                <a:solidFill>
                  <a:schemeClr val="accent3">
                    <a:lumMod val="75000"/>
                  </a:schemeClr>
                </a:solidFill>
              </a:rPr>
              <a:t>парашют</a:t>
            </a:r>
            <a:r>
              <a:rPr lang="ru-RU" sz="2000" i="1" dirty="0" smtClean="0"/>
              <a:t>;</a:t>
            </a:r>
          </a:p>
          <a:p>
            <a:pPr algn="just">
              <a:buNone/>
            </a:pPr>
            <a:r>
              <a:rPr lang="ru-RU" sz="2000" i="1" dirty="0" smtClean="0"/>
              <a:t>снимаеш.. </a:t>
            </a:r>
            <a:r>
              <a:rPr lang="ru-RU" sz="2000" i="1" dirty="0" smtClean="0">
                <a:solidFill>
                  <a:schemeClr val="accent3">
                    <a:lumMod val="75000"/>
                  </a:schemeClr>
                </a:solidFill>
              </a:rPr>
              <a:t>камуфляж..</a:t>
            </a:r>
            <a:r>
              <a:rPr lang="ru-RU" sz="2000" i="1" dirty="0" smtClean="0"/>
              <a:t>;</a:t>
            </a:r>
          </a:p>
          <a:p>
            <a:pPr algn="just">
              <a:buNone/>
            </a:pPr>
            <a:r>
              <a:rPr lang="ru-RU" sz="2000" i="1" dirty="0" smtClean="0"/>
              <a:t>извес..ный </a:t>
            </a:r>
            <a:r>
              <a:rPr lang="ru-RU" sz="2000" i="1" dirty="0" smtClean="0">
                <a:solidFill>
                  <a:schemeClr val="accent3">
                    <a:lumMod val="75000"/>
                  </a:schemeClr>
                </a:solidFill>
              </a:rPr>
              <a:t>репортаж..</a:t>
            </a:r>
            <a:r>
              <a:rPr lang="ru-RU" sz="2000" i="1" dirty="0" smtClean="0"/>
              <a:t>;</a:t>
            </a:r>
          </a:p>
          <a:p>
            <a:pPr algn="just">
              <a:buNone/>
            </a:pPr>
            <a:r>
              <a:rPr lang="ru-RU" sz="2000" i="1" dirty="0" smtClean="0"/>
              <a:t>мес..ный </a:t>
            </a:r>
            <a:r>
              <a:rPr lang="ru-RU" sz="2000" i="1" dirty="0" smtClean="0">
                <a:solidFill>
                  <a:schemeClr val="accent3">
                    <a:lumMod val="75000"/>
                  </a:schemeClr>
                </a:solidFill>
              </a:rPr>
              <a:t>врач..</a:t>
            </a:r>
            <a:r>
              <a:rPr lang="ru-RU" sz="2000" i="1" dirty="0" smtClean="0"/>
              <a:t>;</a:t>
            </a:r>
          </a:p>
          <a:p>
            <a:pPr algn="just">
              <a:buNone/>
            </a:pPr>
            <a:r>
              <a:rPr lang="ru-RU" sz="2000" i="1" dirty="0" smtClean="0"/>
              <a:t>интерес..ный </a:t>
            </a:r>
            <a:r>
              <a:rPr lang="ru-RU" sz="2000" i="1" dirty="0" smtClean="0">
                <a:solidFill>
                  <a:schemeClr val="accent3">
                    <a:lumMod val="75000"/>
                  </a:schemeClr>
                </a:solidFill>
              </a:rPr>
              <a:t>персонаж.. </a:t>
            </a:r>
            <a:r>
              <a:rPr lang="ru-RU" sz="2000" i="1" dirty="0" smtClean="0"/>
              <a:t>.</a:t>
            </a:r>
          </a:p>
          <a:p>
            <a:pPr algn="just">
              <a:buNone/>
            </a:pPr>
            <a:r>
              <a:rPr lang="ru-RU" sz="2000" i="1" dirty="0" smtClean="0"/>
              <a:t> </a:t>
            </a:r>
          </a:p>
          <a:p>
            <a:pPr algn="just">
              <a:buNone/>
            </a:pPr>
            <a:endParaRPr lang="ru-RU" sz="2000" i="1" dirty="0" smtClean="0"/>
          </a:p>
          <a:p>
            <a:pPr algn="just">
              <a:buNone/>
            </a:pPr>
            <a:endParaRPr lang="ru-RU" sz="2000" i="1" dirty="0" smtClean="0"/>
          </a:p>
          <a:p>
            <a:pPr algn="just">
              <a:buNone/>
            </a:pPr>
            <a:endParaRPr lang="ru-RU" sz="2000"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TotalTime>
  <Words>826</Words>
  <Application>Microsoft Office PowerPoint</Application>
  <PresentationFormat>Экран (4:3)</PresentationFormat>
  <Paragraphs>88</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Эркер</vt:lpstr>
      <vt:lpstr>Ь после шипящих</vt:lpstr>
      <vt:lpstr>Посмотри на слова и попробуй определить, над какой орфограммой мы будем работать .</vt:lpstr>
      <vt:lpstr>Ь после шипящих</vt:lpstr>
      <vt:lpstr>Сомневаешься?  Определи часть речи!  </vt:lpstr>
      <vt:lpstr>Весёлая орфографическая «поэзия»</vt:lpstr>
      <vt:lpstr>Исключения. Запомни!!!!</vt:lpstr>
      <vt:lpstr>ОБЪЯСНИ!</vt:lpstr>
      <vt:lpstr>Поиграем? «Четвертый лишний».</vt:lpstr>
      <vt:lpstr>Орфографическая разминка</vt:lpstr>
      <vt:lpstr>Пунктуационно-орфографическая разминка. Расставь запятые, вставь пропущенные буквы. Выдели все изученные орфограммы.</vt:lpstr>
      <vt:lpstr>Домашнее задание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Посмотри на слова и попробуй определить, над какой орфограммой мы будем работать .</dc:title>
  <cp:lastModifiedBy>ЧехМИ</cp:lastModifiedBy>
  <cp:revision>46</cp:revision>
  <dcterms:modified xsi:type="dcterms:W3CDTF">2015-06-28T09:13:23Z</dcterms:modified>
</cp:coreProperties>
</file>