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268" r:id="rId3"/>
    <p:sldId id="291" r:id="rId4"/>
    <p:sldId id="269" r:id="rId5"/>
    <p:sldId id="273" r:id="rId6"/>
    <p:sldId id="270" r:id="rId7"/>
    <p:sldId id="276" r:id="rId8"/>
    <p:sldId id="293" r:id="rId9"/>
    <p:sldId id="294" r:id="rId10"/>
    <p:sldId id="288" r:id="rId11"/>
    <p:sldId id="295" r:id="rId12"/>
    <p:sldId id="281" r:id="rId13"/>
    <p:sldId id="290" r:id="rId14"/>
    <p:sldId id="283" r:id="rId15"/>
    <p:sldId id="279" r:id="rId16"/>
    <p:sldId id="282" r:id="rId17"/>
    <p:sldId id="297" r:id="rId18"/>
    <p:sldId id="296" r:id="rId19"/>
    <p:sldId id="287" r:id="rId20"/>
    <p:sldId id="267" r:id="rId2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CCFF"/>
    <a:srgbClr val="CC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87" autoAdjust="0"/>
    <p:restoredTop sz="94728" autoAdjust="0"/>
  </p:normalViewPr>
  <p:slideViewPr>
    <p:cSldViewPr>
      <p:cViewPr>
        <p:scale>
          <a:sx n="75" d="100"/>
          <a:sy n="75" d="100"/>
        </p:scale>
        <p:origin x="-1176" y="1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277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xmlns="" val="1028731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CA304-1A78-4464-8C42-7B569277B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F29EB-2FE0-4879-B0C2-894B8A2CA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30175"/>
            <a:ext cx="2055812" cy="5992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0175"/>
            <a:ext cx="6018213" cy="5992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C9B29-C93A-432B-9616-1AC884EAE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62C04-4DBE-4DA4-9F25-380809D3B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BAD26-057A-40C4-8FCF-4C6E94406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DFBDB-749D-41A7-BD22-D40947FFFE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DA804-9CEC-491C-A968-37D0D8FCC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CA607-3E37-4608-8798-5B183FE80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A080C-6A8A-47DB-B15E-2B867DB41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2CD0-78FF-4EDC-B8A0-AF01FC10B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C2BBA-A88C-4059-A4F8-003BBF5EE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rgbClr val="0077C7"/>
              </a:gs>
              <a:gs pos="100000">
                <a:srgbClr val="0088E4"/>
              </a:gs>
            </a:gsLst>
            <a:lin ang="81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3175" y="4267200"/>
            <a:ext cx="9137650" cy="2587625"/>
            <a:chOff x="2" y="2688"/>
            <a:chExt cx="5756" cy="1630"/>
          </a:xfrm>
        </p:grpSpPr>
        <p:sp>
          <p:nvSpPr>
            <p:cNvPr id="2" name="Freeform 3"/>
            <p:cNvSpPr>
              <a:spLocks noChangeArrowheads="1"/>
            </p:cNvSpPr>
            <p:nvPr/>
          </p:nvSpPr>
          <p:spPr bwMode="auto">
            <a:xfrm>
              <a:off x="2" y="2688"/>
              <a:ext cx="5756" cy="1630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rgbClr val="0088E4"/>
                </a:gs>
                <a:gs pos="100000">
                  <a:srgbClr val="0068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3528" y="3715"/>
              <a:ext cx="790" cy="519"/>
              <a:chOff x="3528" y="3715"/>
              <a:chExt cx="790" cy="519"/>
            </a:xfrm>
          </p:grpSpPr>
          <p:sp>
            <p:nvSpPr>
              <p:cNvPr id="1029" name="Oval 5"/>
              <p:cNvSpPr>
                <a:spLocks noChangeArrowheads="1"/>
              </p:cNvSpPr>
              <p:nvPr/>
            </p:nvSpPr>
            <p:spPr bwMode="auto">
              <a:xfrm>
                <a:off x="3687" y="3810"/>
                <a:ext cx="530" cy="325"/>
              </a:xfrm>
              <a:prstGeom prst="ellipse">
                <a:avLst/>
              </a:pr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0" name="Oval 6"/>
              <p:cNvSpPr>
                <a:spLocks noChangeArrowheads="1"/>
              </p:cNvSpPr>
              <p:nvPr/>
            </p:nvSpPr>
            <p:spPr bwMode="auto">
              <a:xfrm>
                <a:off x="3727" y="3840"/>
                <a:ext cx="450" cy="273"/>
              </a:xfrm>
              <a:prstGeom prst="ellipse">
                <a:avLst/>
              </a:pr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1" name="Oval 7"/>
              <p:cNvSpPr>
                <a:spLocks noChangeArrowheads="1"/>
              </p:cNvSpPr>
              <p:nvPr/>
            </p:nvSpPr>
            <p:spPr bwMode="auto">
              <a:xfrm>
                <a:off x="3783" y="3872"/>
                <a:ext cx="342" cy="205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2" name="Oval 8"/>
              <p:cNvSpPr>
                <a:spLocks noChangeArrowheads="1"/>
              </p:cNvSpPr>
              <p:nvPr/>
            </p:nvSpPr>
            <p:spPr bwMode="auto">
              <a:xfrm>
                <a:off x="3823" y="3896"/>
                <a:ext cx="260" cy="157"/>
              </a:xfrm>
              <a:prstGeom prst="ellipse">
                <a:avLst/>
              </a:prstGeom>
              <a:gradFill rotWithShape="0">
                <a:gsLst>
                  <a:gs pos="0">
                    <a:srgbClr val="0083DB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3" name="Oval 9"/>
              <p:cNvSpPr>
                <a:spLocks noChangeArrowheads="1"/>
              </p:cNvSpPr>
              <p:nvPr/>
            </p:nvSpPr>
            <p:spPr bwMode="auto">
              <a:xfrm>
                <a:off x="3857" y="3922"/>
                <a:ext cx="190" cy="105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" name="Freeform 10"/>
              <p:cNvSpPr>
                <a:spLocks noChangeArrowheads="1"/>
              </p:cNvSpPr>
              <p:nvPr/>
            </p:nvSpPr>
            <p:spPr bwMode="auto">
              <a:xfrm>
                <a:off x="3576" y="3715"/>
                <a:ext cx="381" cy="159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" name="Freeform 11"/>
              <p:cNvSpPr>
                <a:spLocks noChangeArrowheads="1"/>
              </p:cNvSpPr>
              <p:nvPr/>
            </p:nvSpPr>
            <p:spPr bwMode="auto">
              <a:xfrm>
                <a:off x="3696" y="4170"/>
                <a:ext cx="442" cy="64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2C0"/>
                  </a:gs>
                  <a:gs pos="100000">
                    <a:srgbClr val="0088E4"/>
                  </a:gs>
                </a:gsLst>
                <a:lin ang="81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" name="Freeform 12"/>
              <p:cNvSpPr>
                <a:spLocks noChangeArrowheads="1"/>
              </p:cNvSpPr>
              <p:nvPr/>
            </p:nvSpPr>
            <p:spPr bwMode="auto">
              <a:xfrm>
                <a:off x="3528" y="3906"/>
                <a:ext cx="87" cy="214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" name="Freeform 13"/>
              <p:cNvSpPr>
                <a:spLocks noChangeArrowheads="1"/>
              </p:cNvSpPr>
              <p:nvPr/>
            </p:nvSpPr>
            <p:spPr bwMode="auto">
              <a:xfrm>
                <a:off x="3570" y="3745"/>
                <a:ext cx="748" cy="459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8" name="Freeform 14"/>
              <p:cNvSpPr>
                <a:spLocks noChangeArrowheads="1"/>
              </p:cNvSpPr>
              <p:nvPr/>
            </p:nvSpPr>
            <p:spPr bwMode="auto">
              <a:xfrm>
                <a:off x="4038" y="3721"/>
                <a:ext cx="94" cy="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9" name="Oval 15"/>
              <p:cNvSpPr>
                <a:spLocks noChangeArrowheads="1"/>
              </p:cNvSpPr>
              <p:nvPr/>
            </p:nvSpPr>
            <p:spPr bwMode="auto">
              <a:xfrm>
                <a:off x="3911" y="3948"/>
                <a:ext cx="82" cy="51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6"/>
            <p:cNvGrpSpPr>
              <a:grpSpLocks/>
            </p:cNvGrpSpPr>
            <p:nvPr/>
          </p:nvGrpSpPr>
          <p:grpSpPr bwMode="auto">
            <a:xfrm>
              <a:off x="1776" y="3631"/>
              <a:ext cx="1624" cy="681"/>
              <a:chOff x="1776" y="3631"/>
              <a:chExt cx="1624" cy="681"/>
            </a:xfrm>
          </p:grpSpPr>
          <p:sp>
            <p:nvSpPr>
              <p:cNvPr id="1041" name="Oval 17"/>
              <p:cNvSpPr>
                <a:spLocks noChangeArrowheads="1"/>
              </p:cNvSpPr>
              <p:nvPr/>
            </p:nvSpPr>
            <p:spPr bwMode="auto">
              <a:xfrm>
                <a:off x="2268" y="3934"/>
                <a:ext cx="636" cy="375"/>
              </a:xfrm>
              <a:prstGeom prst="ellipse">
                <a:avLst/>
              </a:pr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2" name="Oval 18"/>
              <p:cNvSpPr>
                <a:spLocks noChangeArrowheads="1"/>
              </p:cNvSpPr>
              <p:nvPr/>
            </p:nvSpPr>
            <p:spPr bwMode="auto">
              <a:xfrm>
                <a:off x="2314" y="3958"/>
                <a:ext cx="541" cy="330"/>
              </a:xfrm>
              <a:prstGeom prst="ellipse">
                <a:avLst/>
              </a:pr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3" name="Oval 19"/>
              <p:cNvSpPr>
                <a:spLocks noChangeArrowheads="1"/>
              </p:cNvSpPr>
              <p:nvPr/>
            </p:nvSpPr>
            <p:spPr bwMode="auto">
              <a:xfrm>
                <a:off x="2341" y="3979"/>
                <a:ext cx="499" cy="297"/>
              </a:xfrm>
              <a:prstGeom prst="ellipse">
                <a:avLst/>
              </a:pr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" name="Oval 20"/>
              <p:cNvSpPr>
                <a:spLocks noChangeArrowheads="1"/>
              </p:cNvSpPr>
              <p:nvPr/>
            </p:nvSpPr>
            <p:spPr bwMode="auto">
              <a:xfrm>
                <a:off x="2368" y="3997"/>
                <a:ext cx="442" cy="256"/>
              </a:xfrm>
              <a:prstGeom prst="ellipse">
                <a:avLst/>
              </a:pr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" name="Oval 21"/>
              <p:cNvSpPr>
                <a:spLocks noChangeArrowheads="1"/>
              </p:cNvSpPr>
              <p:nvPr/>
            </p:nvSpPr>
            <p:spPr bwMode="auto">
              <a:xfrm>
                <a:off x="2385" y="4005"/>
                <a:ext cx="411" cy="238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6" name="Oval 22"/>
              <p:cNvSpPr>
                <a:spLocks noChangeArrowheads="1"/>
              </p:cNvSpPr>
              <p:nvPr/>
            </p:nvSpPr>
            <p:spPr bwMode="auto">
              <a:xfrm>
                <a:off x="2437" y="4026"/>
                <a:ext cx="304" cy="190"/>
              </a:xfrm>
              <a:prstGeom prst="ellipse">
                <a:avLst/>
              </a:pr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7" name="Oval 23"/>
              <p:cNvSpPr>
                <a:spLocks noChangeArrowheads="1"/>
              </p:cNvSpPr>
              <p:nvPr/>
            </p:nvSpPr>
            <p:spPr bwMode="auto">
              <a:xfrm>
                <a:off x="2476" y="4056"/>
                <a:ext cx="225" cy="133"/>
              </a:xfrm>
              <a:prstGeom prst="ellipse">
                <a:avLst/>
              </a:pr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8" name="Oval 24"/>
              <p:cNvSpPr>
                <a:spLocks noChangeArrowheads="1"/>
              </p:cNvSpPr>
              <p:nvPr/>
            </p:nvSpPr>
            <p:spPr bwMode="auto">
              <a:xfrm>
                <a:off x="2542" y="4097"/>
                <a:ext cx="88" cy="58"/>
              </a:xfrm>
              <a:prstGeom prst="ellipse">
                <a:avLst/>
              </a:pr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9" name="Freeform 25"/>
              <p:cNvSpPr>
                <a:spLocks noChangeArrowheads="1"/>
              </p:cNvSpPr>
              <p:nvPr/>
            </p:nvSpPr>
            <p:spPr bwMode="auto">
              <a:xfrm>
                <a:off x="2585" y="3822"/>
                <a:ext cx="447" cy="184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0" name="Freeform 26"/>
              <p:cNvSpPr>
                <a:spLocks noChangeArrowheads="1"/>
              </p:cNvSpPr>
              <p:nvPr/>
            </p:nvSpPr>
            <p:spPr bwMode="auto">
              <a:xfrm>
                <a:off x="2142" y="3852"/>
                <a:ext cx="890" cy="460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2C0"/>
                  </a:gs>
                  <a:gs pos="100000">
                    <a:srgbClr val="0088E4"/>
                  </a:gs>
                </a:gsLst>
                <a:lin ang="135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1" name="Freeform 27"/>
              <p:cNvSpPr>
                <a:spLocks noChangeArrowheads="1"/>
              </p:cNvSpPr>
              <p:nvPr/>
            </p:nvSpPr>
            <p:spPr bwMode="auto">
              <a:xfrm>
                <a:off x="2082" y="3828"/>
                <a:ext cx="405" cy="484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BCE"/>
                  </a:gs>
                  <a:gs pos="100000">
                    <a:srgbClr val="0088E4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2" name="Freeform 28"/>
              <p:cNvSpPr>
                <a:spLocks noChangeArrowheads="1"/>
              </p:cNvSpPr>
              <p:nvPr/>
            </p:nvSpPr>
            <p:spPr bwMode="auto">
              <a:xfrm>
                <a:off x="2987" y="4044"/>
                <a:ext cx="106" cy="250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FBA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3" name="Freeform 29"/>
              <p:cNvSpPr>
                <a:spLocks noChangeArrowheads="1"/>
              </p:cNvSpPr>
              <p:nvPr/>
            </p:nvSpPr>
            <p:spPr bwMode="auto">
              <a:xfrm>
                <a:off x="2068" y="3685"/>
                <a:ext cx="833" cy="148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rgbClr val="0088E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" name="Freeform 30"/>
              <p:cNvSpPr>
                <a:spLocks noChangeArrowheads="1"/>
              </p:cNvSpPr>
              <p:nvPr/>
            </p:nvSpPr>
            <p:spPr bwMode="auto">
              <a:xfrm>
                <a:off x="1867" y="3853"/>
                <a:ext cx="169" cy="459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rgbClr val="0088E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" name="Freeform 31"/>
              <p:cNvSpPr>
                <a:spLocks noChangeArrowheads="1"/>
              </p:cNvSpPr>
              <p:nvPr/>
            </p:nvSpPr>
            <p:spPr bwMode="auto">
              <a:xfrm>
                <a:off x="2951" y="3751"/>
                <a:ext cx="358" cy="561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6" name="Freeform 32"/>
              <p:cNvSpPr>
                <a:spLocks noChangeArrowheads="1"/>
              </p:cNvSpPr>
              <p:nvPr/>
            </p:nvSpPr>
            <p:spPr bwMode="auto">
              <a:xfrm>
                <a:off x="2318" y="3631"/>
                <a:ext cx="1076" cy="423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7" name="Freeform 33"/>
              <p:cNvSpPr>
                <a:spLocks noChangeArrowheads="1"/>
              </p:cNvSpPr>
              <p:nvPr/>
            </p:nvSpPr>
            <p:spPr bwMode="auto">
              <a:xfrm>
                <a:off x="3304" y="4080"/>
                <a:ext cx="96" cy="232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7C7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8" name="Freeform 34"/>
              <p:cNvSpPr>
                <a:spLocks noChangeArrowheads="1"/>
              </p:cNvSpPr>
              <p:nvPr/>
            </p:nvSpPr>
            <p:spPr bwMode="auto">
              <a:xfrm>
                <a:off x="1776" y="3673"/>
                <a:ext cx="479" cy="639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rgbClr val="0088E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35"/>
            <p:cNvGrpSpPr>
              <a:grpSpLocks/>
            </p:cNvGrpSpPr>
            <p:nvPr/>
          </p:nvGrpSpPr>
          <p:grpSpPr bwMode="auto">
            <a:xfrm>
              <a:off x="4128" y="3360"/>
              <a:ext cx="1349" cy="819"/>
              <a:chOff x="4128" y="3360"/>
              <a:chExt cx="1349" cy="819"/>
            </a:xfrm>
          </p:grpSpPr>
          <p:sp>
            <p:nvSpPr>
              <p:cNvPr id="1060" name="Freeform 36"/>
              <p:cNvSpPr>
                <a:spLocks noChangeArrowheads="1"/>
              </p:cNvSpPr>
              <p:nvPr/>
            </p:nvSpPr>
            <p:spPr bwMode="auto">
              <a:xfrm>
                <a:off x="4200" y="3402"/>
                <a:ext cx="1199" cy="729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1" name="Freeform 37"/>
              <p:cNvSpPr>
                <a:spLocks noChangeArrowheads="1"/>
              </p:cNvSpPr>
              <p:nvPr/>
            </p:nvSpPr>
            <p:spPr bwMode="auto">
              <a:xfrm>
                <a:off x="4128" y="3366"/>
                <a:ext cx="542" cy="735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2" name="Freeform 38"/>
              <p:cNvSpPr>
                <a:spLocks noChangeArrowheads="1"/>
              </p:cNvSpPr>
              <p:nvPr/>
            </p:nvSpPr>
            <p:spPr bwMode="auto">
              <a:xfrm>
                <a:off x="4792" y="3360"/>
                <a:ext cx="607" cy="250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E8EE4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3" name="Freeform 39"/>
              <p:cNvSpPr>
                <a:spLocks noChangeArrowheads="1"/>
              </p:cNvSpPr>
              <p:nvPr/>
            </p:nvSpPr>
            <p:spPr bwMode="auto">
              <a:xfrm>
                <a:off x="5246" y="4007"/>
                <a:ext cx="70" cy="52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4" name="Freeform 40"/>
              <p:cNvSpPr>
                <a:spLocks noChangeArrowheads="1"/>
              </p:cNvSpPr>
              <p:nvPr/>
            </p:nvSpPr>
            <p:spPr bwMode="auto">
              <a:xfrm>
                <a:off x="4505" y="4073"/>
                <a:ext cx="703" cy="106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5" name="Freeform 41"/>
              <p:cNvSpPr>
                <a:spLocks noChangeArrowheads="1"/>
              </p:cNvSpPr>
              <p:nvPr/>
            </p:nvSpPr>
            <p:spPr bwMode="auto">
              <a:xfrm>
                <a:off x="5336" y="3654"/>
                <a:ext cx="141" cy="339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6" name="Freeform 42"/>
              <p:cNvSpPr>
                <a:spLocks noChangeArrowheads="1"/>
              </p:cNvSpPr>
              <p:nvPr/>
            </p:nvSpPr>
            <p:spPr bwMode="auto">
              <a:xfrm>
                <a:off x="5061" y="3624"/>
                <a:ext cx="81" cy="88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7" name="Freeform 43"/>
              <p:cNvSpPr>
                <a:spLocks noChangeArrowheads="1"/>
              </p:cNvSpPr>
              <p:nvPr/>
            </p:nvSpPr>
            <p:spPr bwMode="auto">
              <a:xfrm>
                <a:off x="4445" y="3552"/>
                <a:ext cx="715" cy="429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rgbClr val="0088E4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8" name="Freeform 44"/>
              <p:cNvSpPr>
                <a:spLocks noChangeArrowheads="1"/>
              </p:cNvSpPr>
              <p:nvPr/>
            </p:nvSpPr>
            <p:spPr bwMode="auto">
              <a:xfrm>
                <a:off x="4349" y="3510"/>
                <a:ext cx="907" cy="531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9" name="Freeform 45"/>
              <p:cNvSpPr>
                <a:spLocks noChangeArrowheads="1"/>
              </p:cNvSpPr>
              <p:nvPr/>
            </p:nvSpPr>
            <p:spPr bwMode="auto">
              <a:xfrm>
                <a:off x="4564" y="3492"/>
                <a:ext cx="363" cy="64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0" name="Freeform 46"/>
              <p:cNvSpPr>
                <a:spLocks noChangeArrowheads="1"/>
              </p:cNvSpPr>
              <p:nvPr/>
            </p:nvSpPr>
            <p:spPr bwMode="auto">
              <a:xfrm>
                <a:off x="4463" y="3558"/>
                <a:ext cx="64" cy="46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1" name="Oval 47"/>
              <p:cNvSpPr>
                <a:spLocks noChangeArrowheads="1"/>
              </p:cNvSpPr>
              <p:nvPr/>
            </p:nvSpPr>
            <p:spPr bwMode="auto">
              <a:xfrm>
                <a:off x="4546" y="3608"/>
                <a:ext cx="516" cy="317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2" name="Oval 48"/>
              <p:cNvSpPr>
                <a:spLocks noChangeArrowheads="1"/>
              </p:cNvSpPr>
              <p:nvPr/>
            </p:nvSpPr>
            <p:spPr bwMode="auto">
              <a:xfrm>
                <a:off x="4578" y="3630"/>
                <a:ext cx="444" cy="269"/>
              </a:xfrm>
              <a:prstGeom prst="ellipse">
                <a:avLst/>
              </a:prstGeom>
              <a:gradFill rotWithShape="0">
                <a:gsLst>
                  <a:gs pos="0">
                    <a:srgbClr val="078BE3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3" name="Oval 49"/>
              <p:cNvSpPr>
                <a:spLocks noChangeArrowheads="1"/>
              </p:cNvSpPr>
              <p:nvPr/>
            </p:nvSpPr>
            <p:spPr bwMode="auto">
              <a:xfrm>
                <a:off x="4610" y="3650"/>
                <a:ext cx="384" cy="231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4" name="Oval 50"/>
              <p:cNvSpPr>
                <a:spLocks noChangeArrowheads="1"/>
              </p:cNvSpPr>
              <p:nvPr/>
            </p:nvSpPr>
            <p:spPr bwMode="auto">
              <a:xfrm>
                <a:off x="4654" y="3678"/>
                <a:ext cx="296" cy="175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5" name="Oval 51"/>
              <p:cNvSpPr>
                <a:spLocks noChangeArrowheads="1"/>
              </p:cNvSpPr>
              <p:nvPr/>
            </p:nvSpPr>
            <p:spPr bwMode="auto">
              <a:xfrm>
                <a:off x="4690" y="3698"/>
                <a:ext cx="220" cy="137"/>
              </a:xfrm>
              <a:prstGeom prst="ellipse">
                <a:avLst/>
              </a:prstGeom>
              <a:gradFill rotWithShape="0">
                <a:gsLst>
                  <a:gs pos="0">
                    <a:srgbClr val="007FD5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6" name="Oval 52"/>
              <p:cNvSpPr>
                <a:spLocks noChangeArrowheads="1"/>
              </p:cNvSpPr>
              <p:nvPr/>
            </p:nvSpPr>
            <p:spPr bwMode="auto">
              <a:xfrm>
                <a:off x="4738" y="3728"/>
                <a:ext cx="124" cy="79"/>
              </a:xfrm>
              <a:prstGeom prst="ellipse">
                <a:avLst/>
              </a:prstGeom>
              <a:gradFill rotWithShape="0">
                <a:gsLst>
                  <a:gs pos="0">
                    <a:srgbClr val="0083DB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3"/>
            <p:cNvGrpSpPr>
              <a:grpSpLocks/>
            </p:cNvGrpSpPr>
            <p:nvPr/>
          </p:nvGrpSpPr>
          <p:grpSpPr bwMode="auto">
            <a:xfrm>
              <a:off x="5280" y="3024"/>
              <a:ext cx="423" cy="256"/>
              <a:chOff x="5280" y="3024"/>
              <a:chExt cx="423" cy="256"/>
            </a:xfrm>
          </p:grpSpPr>
          <p:sp>
            <p:nvSpPr>
              <p:cNvPr id="1078" name="Freeform 54"/>
              <p:cNvSpPr>
                <a:spLocks noChangeArrowheads="1"/>
              </p:cNvSpPr>
              <p:nvPr/>
            </p:nvSpPr>
            <p:spPr bwMode="auto">
              <a:xfrm>
                <a:off x="5280" y="3186"/>
                <a:ext cx="381" cy="94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9" name="Freeform 55"/>
              <p:cNvSpPr>
                <a:spLocks noChangeArrowheads="1"/>
              </p:cNvSpPr>
              <p:nvPr/>
            </p:nvSpPr>
            <p:spPr bwMode="auto">
              <a:xfrm>
                <a:off x="5315" y="3024"/>
                <a:ext cx="256" cy="52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0" name="Freeform 56"/>
              <p:cNvSpPr>
                <a:spLocks noChangeArrowheads="1"/>
              </p:cNvSpPr>
              <p:nvPr/>
            </p:nvSpPr>
            <p:spPr bwMode="auto">
              <a:xfrm>
                <a:off x="5645" y="3066"/>
                <a:ext cx="58" cy="154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1" name="Freeform 57"/>
              <p:cNvSpPr>
                <a:spLocks noChangeArrowheads="1"/>
              </p:cNvSpPr>
              <p:nvPr/>
            </p:nvSpPr>
            <p:spPr bwMode="auto">
              <a:xfrm>
                <a:off x="5375" y="3246"/>
                <a:ext cx="190" cy="16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2" name="Freeform 58"/>
              <p:cNvSpPr>
                <a:spLocks noChangeArrowheads="1"/>
              </p:cNvSpPr>
              <p:nvPr/>
            </p:nvSpPr>
            <p:spPr bwMode="auto">
              <a:xfrm>
                <a:off x="5304" y="3042"/>
                <a:ext cx="159" cy="184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3" name="Freeform 59"/>
              <p:cNvSpPr>
                <a:spLocks noChangeArrowheads="1"/>
              </p:cNvSpPr>
              <p:nvPr/>
            </p:nvSpPr>
            <p:spPr bwMode="auto">
              <a:xfrm>
                <a:off x="5489" y="3042"/>
                <a:ext cx="184" cy="20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4" name="Freeform 60"/>
              <p:cNvSpPr>
                <a:spLocks noChangeArrowheads="1"/>
              </p:cNvSpPr>
              <p:nvPr/>
            </p:nvSpPr>
            <p:spPr bwMode="auto">
              <a:xfrm>
                <a:off x="5345" y="3058"/>
                <a:ext cx="297" cy="184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68AE"/>
                  </a:gs>
                  <a:gs pos="100000">
                    <a:srgbClr val="0088E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5" cy="130"/>
                <a:chOff x="5381" y="3085"/>
                <a:chExt cx="225" cy="130"/>
              </a:xfrm>
            </p:grpSpPr>
            <p:sp>
              <p:nvSpPr>
                <p:cNvPr id="1086" name="Oval 62"/>
                <p:cNvSpPr>
                  <a:spLocks noChangeArrowheads="1"/>
                </p:cNvSpPr>
                <p:nvPr/>
              </p:nvSpPr>
              <p:spPr bwMode="auto">
                <a:xfrm>
                  <a:off x="5381" y="3085"/>
                  <a:ext cx="225" cy="13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7" name="Oval 63"/>
                <p:cNvSpPr>
                  <a:spLocks noChangeArrowheads="1"/>
                </p:cNvSpPr>
                <p:nvPr/>
              </p:nvSpPr>
              <p:spPr bwMode="auto">
                <a:xfrm>
                  <a:off x="5403" y="3099"/>
                  <a:ext cx="180" cy="1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8" name="Oval 64"/>
                <p:cNvSpPr>
                  <a:spLocks noChangeArrowheads="1"/>
                </p:cNvSpPr>
                <p:nvPr/>
              </p:nvSpPr>
              <p:spPr bwMode="auto">
                <a:xfrm>
                  <a:off x="5431" y="3109"/>
                  <a:ext cx="123" cy="8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89" name="Oval 65"/>
                <p:cNvSpPr>
                  <a:spLocks noChangeArrowheads="1"/>
                </p:cNvSpPr>
                <p:nvPr/>
              </p:nvSpPr>
              <p:spPr bwMode="auto">
                <a:xfrm>
                  <a:off x="5458" y="3125"/>
                  <a:ext cx="71" cy="4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68AE"/>
                    </a:gs>
                    <a:gs pos="100000">
                      <a:srgbClr val="0088E4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sp>
        <p:nvSpPr>
          <p:cNvPr id="1090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0175"/>
            <a:ext cx="8226425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341E2E3-E21F-4E1B-9B10-43BF8D16F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 Unicode M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 Unicode M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 Unicode M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 Unicode M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CCEC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detskie_pesni_-_v_lesu_rodilas_elochka_(mp3type.net).mp3" TargetMode="Externa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85800" y="1071547"/>
            <a:ext cx="6672282" cy="2000263"/>
          </a:xfrm>
        </p:spPr>
        <p:txBody>
          <a:bodyPr/>
          <a:lstStyle/>
          <a:p>
            <a:r>
              <a:rPr lang="ru-RU" dirty="0" smtClean="0"/>
              <a:t>Зимние посиделки</a:t>
            </a:r>
            <a:endParaRPr lang="ru-RU" dirty="0" smtClean="0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</a:t>
            </a:r>
            <a:endParaRPr lang="ru-RU" dirty="0" smtClean="0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3775" y="2636912"/>
            <a:ext cx="1800225" cy="163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581525"/>
            <a:ext cx="2303463" cy="172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3786182" y="4500570"/>
            <a:ext cx="4857784" cy="1714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400" b="0" i="0" u="none" strike="noStrike" kern="0" cap="none" spc="0" normalizeH="0" baseline="0" noProof="0" smtClean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2000" b="0" i="0" u="none" strike="noStrike" kern="0" cap="none" spc="0" normalizeH="0" baseline="0" noProof="0" smtClean="0">
              <a:ln>
                <a:noFill/>
              </a:ln>
              <a:solidFill>
                <a:srgbClr val="333333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11"/>
          <p:cNvSpPr txBox="1">
            <a:spLocks noChangeArrowheads="1"/>
          </p:cNvSpPr>
          <p:nvPr/>
        </p:nvSpPr>
        <p:spPr bwMode="auto">
          <a:xfrm>
            <a:off x="3929058" y="4357694"/>
            <a:ext cx="4572032" cy="1857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3143240" y="4286256"/>
            <a:ext cx="5467360" cy="1571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000" kern="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Выполнила учитель начальных классов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МОУ»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Ерышовская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СОШ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ru-RU" sz="2000" kern="0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Матвеева Е. Н.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>
                                      <p:cBhvr additive="repl">
                                        <p:cTn id="6" dur="2000" fill="hold"/>
                                        <p:tgtEl>
                                          <p:spTgt spid="409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9" presetClass="path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>
                                      <p:cBhvr additive="repl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175"/>
            <a:ext cx="8226425" cy="1210593"/>
          </a:xfrm>
        </p:spPr>
        <p:txBody>
          <a:bodyPr/>
          <a:lstStyle/>
          <a:p>
            <a:r>
              <a:rPr lang="ru-RU" dirty="0" smtClean="0"/>
              <a:t>Кроссворд «Зима пришла!»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1728192" cy="4522788"/>
          </a:xfrm>
        </p:spPr>
        <p:txBody>
          <a:bodyPr/>
          <a:lstStyle/>
          <a:p>
            <a:pPr>
              <a:buNone/>
            </a:pPr>
            <a:r>
              <a:rPr lang="ru-RU" sz="1400" dirty="0" smtClean="0"/>
              <a:t>         2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                 4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1               3</a:t>
            </a:r>
            <a:endParaRPr lang="ru-RU" sz="1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771800" y="1600200"/>
            <a:ext cx="5911825" cy="4522788"/>
          </a:xfrm>
        </p:spPr>
        <p:txBody>
          <a:bodyPr/>
          <a:lstStyle/>
          <a:p>
            <a:pPr marL="457200" indent="-457200">
              <a:buNone/>
            </a:pPr>
            <a:r>
              <a:rPr lang="ru-RU" sz="2000" dirty="0" smtClean="0"/>
              <a:t>1.   С горки сами вниз летят,</a:t>
            </a:r>
          </a:p>
          <a:p>
            <a:pPr marL="457200" indent="-457200">
              <a:buNone/>
            </a:pPr>
            <a:r>
              <a:rPr lang="ru-RU" sz="2000" dirty="0" smtClean="0"/>
              <a:t>      А на горку не хотят.</a:t>
            </a:r>
          </a:p>
          <a:p>
            <a:pPr marL="457200" indent="-457200">
              <a:buNone/>
            </a:pPr>
            <a:r>
              <a:rPr lang="ru-RU" sz="2000" dirty="0" smtClean="0"/>
              <a:t>2. С неба падают зимою и кружатся над землёю </a:t>
            </a:r>
          </a:p>
          <a:p>
            <a:pPr marL="457200" indent="-457200">
              <a:buNone/>
            </a:pPr>
            <a:r>
              <a:rPr lang="ru-RU" sz="2000" dirty="0" smtClean="0"/>
              <a:t>    Лёгкие пушинки, белые …</a:t>
            </a:r>
          </a:p>
          <a:p>
            <a:pPr marL="457200" indent="-457200">
              <a:buNone/>
            </a:pPr>
            <a:r>
              <a:rPr lang="ru-RU" sz="2000" dirty="0" smtClean="0"/>
              <a:t>3. Что же за девица: ни швея, ни мастерица,</a:t>
            </a:r>
          </a:p>
          <a:p>
            <a:pPr marL="457200" indent="-457200">
              <a:buNone/>
            </a:pPr>
            <a:r>
              <a:rPr lang="ru-RU" sz="2000" dirty="0" smtClean="0"/>
              <a:t>   Ничего сама не шьет, а в иголках круглый год.</a:t>
            </a:r>
          </a:p>
          <a:p>
            <a:pPr marL="457200" indent="-457200">
              <a:buNone/>
            </a:pPr>
            <a:r>
              <a:rPr lang="ru-RU" sz="2000" dirty="0" smtClean="0"/>
              <a:t>4. Снегом нам в лицо кидает, </a:t>
            </a:r>
          </a:p>
          <a:p>
            <a:pPr marL="457200" indent="-457200">
              <a:buNone/>
            </a:pPr>
            <a:r>
              <a:rPr lang="ru-RU" sz="2000" dirty="0" smtClean="0"/>
              <a:t>    В шубы холод нагоняет. </a:t>
            </a:r>
          </a:p>
          <a:p>
            <a:pPr marL="457200" indent="-457200">
              <a:buNone/>
            </a:pPr>
            <a:r>
              <a:rPr lang="ru-RU" sz="2000" dirty="0" smtClean="0"/>
              <a:t>    Метели лучшая подруга, а зовется она …</a:t>
            </a:r>
          </a:p>
          <a:p>
            <a:pPr marL="457200" indent="-457200" algn="ctr">
              <a:buNone/>
            </a:pPr>
            <a:r>
              <a:rPr lang="ru-RU" sz="2000" dirty="0" smtClean="0"/>
              <a:t>  </a:t>
            </a:r>
            <a:r>
              <a:rPr lang="ru-RU" sz="4800" dirty="0" smtClean="0">
                <a:solidFill>
                  <a:srgbClr val="FF0000"/>
                </a:solidFill>
              </a:rPr>
              <a:t>Молодцы!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899592" y="2060848"/>
            <a:ext cx="360040" cy="3600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99592" y="2420888"/>
            <a:ext cx="360040" cy="3600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99592" y="2780928"/>
            <a:ext cx="360040" cy="3600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99592" y="3140968"/>
            <a:ext cx="360040" cy="3600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99592" y="3501008"/>
            <a:ext cx="360040" cy="3600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99592" y="3861048"/>
            <a:ext cx="360040" cy="3600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 Unicode MS" charset="0"/>
              </a:rPr>
              <a:t>н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899592" y="4221088"/>
            <a:ext cx="360040" cy="3600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899592" y="4581128"/>
            <a:ext cx="360040" cy="3600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39552" y="3861048"/>
            <a:ext cx="360040" cy="3600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 Unicode MS" charset="0"/>
              </a:rPr>
              <a:t>с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39552" y="4221088"/>
            <a:ext cx="360040" cy="3600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539552" y="4581128"/>
            <a:ext cx="360040" cy="3600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539552" y="4941168"/>
            <a:ext cx="360040" cy="3600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539552" y="5301208"/>
            <a:ext cx="360040" cy="3600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259632" y="4221088"/>
            <a:ext cx="360040" cy="3600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1259632" y="4581128"/>
            <a:ext cx="360040" cy="3600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259632" y="3861048"/>
            <a:ext cx="360040" cy="3600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 Unicode MS" charset="0"/>
              </a:rPr>
              <a:t>е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619672" y="3861048"/>
            <a:ext cx="360040" cy="3600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 Unicode MS" charset="0"/>
              </a:rPr>
              <a:t>г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619672" y="2852936"/>
            <a:ext cx="360040" cy="3600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19672" y="4221088"/>
            <a:ext cx="360040" cy="3600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1619672" y="3501008"/>
            <a:ext cx="360040" cy="3600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1619672" y="3140968"/>
            <a:ext cx="360040" cy="36004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 Unicode MS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800" decel="100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4" descr="0_3c165_6df90bcf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7620" y="500042"/>
            <a:ext cx="5072060" cy="52863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51" y="285750"/>
            <a:ext cx="3357556" cy="5840413"/>
          </a:xfrm>
        </p:spPr>
        <p:txBody>
          <a:bodyPr/>
          <a:lstStyle/>
          <a:p>
            <a:pPr>
              <a:defRPr/>
            </a:pPr>
            <a:r>
              <a:rPr lang="ru-RU" sz="4000" dirty="0" smtClean="0"/>
              <a:t>Поэтическая </a:t>
            </a:r>
          </a:p>
          <a:p>
            <a:pPr>
              <a:defRPr/>
            </a:pPr>
            <a:endParaRPr lang="ru-RU" sz="4000" dirty="0" smtClean="0"/>
          </a:p>
          <a:p>
            <a:pPr>
              <a:defRPr/>
            </a:pPr>
            <a:r>
              <a:rPr lang="ru-RU" sz="4000" dirty="0" smtClean="0"/>
              <a:t>страничка</a:t>
            </a:r>
            <a:endParaRPr lang="ru-RU" sz="4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Белая берёза под…</a:t>
            </a:r>
            <a:endParaRPr lang="ru-RU" dirty="0"/>
          </a:p>
        </p:txBody>
      </p:sp>
      <p:pic>
        <p:nvPicPr>
          <p:cNvPr id="4" name="Содержимое 3" descr="0a07d2980a755a50b0caf10b842cebb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577011"/>
            <a:ext cx="4752528" cy="494833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Белый снег пушистый…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844824"/>
            <a:ext cx="5832648" cy="4855680"/>
          </a:xfrm>
        </p:spPr>
      </p:pic>
    </p:spTree>
    <p:extLst>
      <p:ext uri="{BB962C8B-B14F-4D97-AF65-F5344CB8AC3E}">
        <p14:creationId xmlns:p14="http://schemas.microsoft.com/office/powerpoint/2010/main" xmlns="" val="24218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ёлка просто диво…</a:t>
            </a:r>
            <a:endParaRPr lang="ru-RU" dirty="0"/>
          </a:p>
        </p:txBody>
      </p:sp>
      <p:pic>
        <p:nvPicPr>
          <p:cNvPr id="4" name="Содержимое 3" descr="1293723133_hiop.ru_forsee1-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200"/>
            <a:ext cx="8280920" cy="4853136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моя деревня…..</a:t>
            </a:r>
            <a:endParaRPr lang="ru-RU" dirty="0"/>
          </a:p>
        </p:txBody>
      </p:sp>
      <p:pic>
        <p:nvPicPr>
          <p:cNvPr id="4" name="Содержимое 3" descr="6356422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060848"/>
            <a:ext cx="6410948" cy="457741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Мороз и солнце…</a:t>
            </a:r>
            <a:endParaRPr lang="ru-RU" dirty="0"/>
          </a:p>
        </p:txBody>
      </p:sp>
      <p:pic>
        <p:nvPicPr>
          <p:cNvPr id="4" name="Содержимое 3" descr="0_57591_375a7484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00200"/>
            <a:ext cx="8208912" cy="4925144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интересно!</a:t>
            </a:r>
            <a:endParaRPr lang="ru-RU" dirty="0"/>
          </a:p>
        </p:txBody>
      </p:sp>
      <p:pic>
        <p:nvPicPr>
          <p:cNvPr id="4" name="Содержимое 3" descr="4626-316945-03bunashutterstock_1745012_70f17aae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27784" y="1600200"/>
            <a:ext cx="4123346" cy="5257800"/>
          </a:xfrm>
        </p:spPr>
      </p:pic>
      <p:pic>
        <p:nvPicPr>
          <p:cNvPr id="7" name="detskie_pesni_-_v_lesu_rodilas_elochka_(mp3typ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</a:t>
            </a:r>
            <a:endParaRPr lang="ru-RU" dirty="0"/>
          </a:p>
        </p:txBody>
      </p:sp>
      <p:pic>
        <p:nvPicPr>
          <p:cNvPr id="4" name="Содержимое 3" descr="7a3dc55cc7aa2a7541bbd487f5454ac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428736"/>
            <a:ext cx="6043542" cy="511256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330026694634_a.i.volk.0-05-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88024" cy="3309666"/>
          </a:xfrm>
        </p:spPr>
      </p:pic>
      <p:pic>
        <p:nvPicPr>
          <p:cNvPr id="9" name="Содержимое 8" descr="0_44d4e_70d86155_X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4680520" cy="3042550"/>
          </a:xfrm>
        </p:spPr>
      </p:pic>
      <p:pic>
        <p:nvPicPr>
          <p:cNvPr id="1027" name="Picture 3" descr="K:\зима\Новая папка\shop_items_catalog_image9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2996953"/>
            <a:ext cx="6480720" cy="4680520"/>
          </a:xfrm>
          <a:prstGeom prst="rect">
            <a:avLst/>
          </a:prstGeom>
          <a:noFill/>
        </p:spPr>
      </p:pic>
      <p:pic>
        <p:nvPicPr>
          <p:cNvPr id="1026" name="Picture 2" descr="K:\зима\Новая папка\0_53087_e51da437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960"/>
            <a:ext cx="4788024" cy="459191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80920" cy="5976664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/>
              <a:t>Цель мероприятия: </a:t>
            </a: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 </a:t>
            </a:r>
            <a:r>
              <a:rPr lang="ru-RU" sz="2800" dirty="0" smtClean="0"/>
              <a:t>Расширить знания детей о русских традициях, обычаях, праздниках.</a:t>
            </a:r>
          </a:p>
          <a:p>
            <a:pPr>
              <a:buNone/>
            </a:pPr>
            <a:r>
              <a:rPr lang="ru-RU" sz="2800" dirty="0" smtClean="0"/>
              <a:t>Формировать нравственные качества личности ребенка.</a:t>
            </a:r>
          </a:p>
          <a:p>
            <a:pPr>
              <a:buNone/>
            </a:pPr>
            <a:r>
              <a:rPr lang="ru-RU" sz="2800" dirty="0" smtClean="0"/>
              <a:t> </a:t>
            </a:r>
            <a:r>
              <a:rPr lang="ru-RU" sz="2800" b="1" i="1" dirty="0" smtClean="0"/>
              <a:t>Воспитательные задачи:</a:t>
            </a:r>
            <a:endParaRPr lang="ru-RU" sz="2800" dirty="0" smtClean="0"/>
          </a:p>
          <a:p>
            <a:pPr lvl="0"/>
            <a:r>
              <a:rPr lang="ru-RU" sz="2800" dirty="0" smtClean="0"/>
              <a:t>воспитание нравственности, патриотизма;</a:t>
            </a:r>
          </a:p>
          <a:p>
            <a:pPr lvl="0"/>
            <a:r>
              <a:rPr lang="ru-RU" sz="2800" dirty="0" smtClean="0"/>
              <a:t>формирование гуманистического отношения к окружающему миру;</a:t>
            </a:r>
          </a:p>
          <a:p>
            <a:pPr lvl="0"/>
            <a:r>
              <a:rPr lang="ru-RU" sz="2800" dirty="0" smtClean="0"/>
              <a:t>воспитание любви к отчему краю, к Родине;</a:t>
            </a:r>
          </a:p>
          <a:p>
            <a:pPr lvl="0"/>
            <a:r>
              <a:rPr lang="ru-RU" sz="2800" dirty="0" smtClean="0"/>
              <a:t>организация интересной, содержательной внеурочной деятельности.</a:t>
            </a:r>
          </a:p>
          <a:p>
            <a:pPr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buFont typeface="Times New Roman" pitchFamily="16" charset="0"/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357188"/>
            <a:ext cx="7540625" cy="127793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Спасибо за внимание!</a:t>
            </a: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63" y="1928813"/>
            <a:ext cx="5357812" cy="401955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Величава Зима.</a:t>
            </a:r>
            <a:endParaRPr lang="ru-RU" dirty="0"/>
          </a:p>
        </p:txBody>
      </p:sp>
      <p:pic>
        <p:nvPicPr>
          <p:cNvPr id="7" name="Содержимое 5" descr="9203099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7506"/>
            <a:ext cx="7848872" cy="533723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4" descr="2316598232_108c09f6f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14750" y="428625"/>
            <a:ext cx="5214938" cy="55006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14313"/>
            <a:ext cx="3008313" cy="5911850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Народная мудрость гласит: «Зима – владыка трех месяцев». Словно верные стражники стоят эти три брата на охране ее покоя.</a:t>
            </a:r>
          </a:p>
          <a:p>
            <a:pPr>
              <a:defRPr/>
            </a:pPr>
            <a:r>
              <a:rPr lang="ru-RU" sz="2800" dirty="0" smtClean="0"/>
              <a:t>А все ли мы знаем о зимних месяцах?</a:t>
            </a:r>
            <a:endParaRPr lang="ru-RU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Декабрь год  кончает ,</a:t>
            </a:r>
            <a:br>
              <a:rPr lang="ru-RU" dirty="0" smtClean="0"/>
            </a:br>
            <a:r>
              <a:rPr lang="ru-RU" dirty="0" smtClean="0"/>
              <a:t>зиму начинает.</a:t>
            </a:r>
            <a:endParaRPr lang="ru-RU" dirty="0"/>
          </a:p>
        </p:txBody>
      </p:sp>
      <p:pic>
        <p:nvPicPr>
          <p:cNvPr id="7171" name="Содержимое 5" descr="a1f930cff1b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647825"/>
            <a:ext cx="7500937" cy="4924425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/>
              <a:t>Январь – году начало, </a:t>
            </a:r>
            <a:br>
              <a:rPr lang="ru-RU" sz="3600" b="1" dirty="0" smtClean="0"/>
            </a:br>
            <a:r>
              <a:rPr lang="ru-RU" sz="3600" b="1" dirty="0" smtClean="0"/>
              <a:t>зиме середина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3" name="Содержимое 5" descr="2f29bcf0803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3550" y="1600200"/>
            <a:ext cx="8466138" cy="506253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6425" cy="1206500"/>
          </a:xfrm>
        </p:spPr>
        <p:txBody>
          <a:bodyPr/>
          <a:lstStyle/>
          <a:p>
            <a:pPr>
              <a:defRPr/>
            </a:pPr>
            <a:r>
              <a:rPr lang="ru-RU" sz="4000" dirty="0" smtClean="0"/>
              <a:t>Вьюги да метели </a:t>
            </a:r>
            <a:br>
              <a:rPr lang="ru-RU" sz="4000" dirty="0" smtClean="0"/>
            </a:br>
            <a:r>
              <a:rPr lang="ru-RU" sz="4000" dirty="0" smtClean="0"/>
              <a:t>под февраль полетели.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13315" name="Содержимое 3" descr="wallpapers_1005_1280x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1600200"/>
            <a:ext cx="8478838" cy="497205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88" y="571500"/>
            <a:ext cx="4286250" cy="5554663"/>
          </a:xfrm>
        </p:spPr>
        <p:txBody>
          <a:bodyPr/>
          <a:lstStyle/>
          <a:p>
            <a:pPr>
              <a:defRPr/>
            </a:pPr>
            <a:r>
              <a:rPr lang="ru-RU" sz="5400" dirty="0" smtClean="0"/>
              <a:t>А теперь, ребятки, отгадайте-ка </a:t>
            </a:r>
          </a:p>
          <a:p>
            <a:pPr>
              <a:defRPr/>
            </a:pPr>
            <a:r>
              <a:rPr lang="ru-RU" sz="5400" dirty="0" smtClean="0"/>
              <a:t>загадки!</a:t>
            </a:r>
            <a:endParaRPr lang="ru-RU" sz="5400" dirty="0"/>
          </a:p>
        </p:txBody>
      </p:sp>
      <p:pic>
        <p:nvPicPr>
          <p:cNvPr id="6" name="Содержимое 5" descr="23037-800x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785794"/>
            <a:ext cx="4214842" cy="537894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4" descr="reWalls.com-90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0430" y="1142984"/>
            <a:ext cx="5500726" cy="50720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4983163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> </a:t>
            </a:r>
            <a:r>
              <a:rPr lang="ru-RU" sz="4000" dirty="0" smtClean="0"/>
              <a:t>Конкурс </a:t>
            </a:r>
          </a:p>
          <a:p>
            <a:pPr>
              <a:defRPr/>
            </a:pPr>
            <a:r>
              <a:rPr lang="ru-RU" sz="4000" dirty="0" smtClean="0"/>
              <a:t>юных</a:t>
            </a:r>
          </a:p>
          <a:p>
            <a:pPr>
              <a:defRPr/>
            </a:pPr>
            <a:r>
              <a:rPr lang="ru-RU" sz="4000" dirty="0" smtClean="0"/>
              <a:t>художников</a:t>
            </a:r>
            <a:endParaRPr lang="ru-RU" sz="4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206</Words>
  <Application>Microsoft Office PowerPoint</Application>
  <PresentationFormat>Экран (4:3)</PresentationFormat>
  <Paragraphs>68</Paragraphs>
  <Slides>20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Зимние посиделки</vt:lpstr>
      <vt:lpstr>Слайд 2</vt:lpstr>
      <vt:lpstr>Величава Зима.</vt:lpstr>
      <vt:lpstr>Слайд 4</vt:lpstr>
      <vt:lpstr>Декабрь год  кончает , зиму начинает.</vt:lpstr>
      <vt:lpstr>Январь – году начало,  зиме середина.</vt:lpstr>
      <vt:lpstr>Вьюги да метели  под февраль полетели. </vt:lpstr>
      <vt:lpstr>Слайд 8</vt:lpstr>
      <vt:lpstr>Слайд 9</vt:lpstr>
      <vt:lpstr>Кроссворд «Зима пришла!»</vt:lpstr>
      <vt:lpstr>Слайд 11</vt:lpstr>
      <vt:lpstr>Белая берёза под…</vt:lpstr>
      <vt:lpstr>Белый снег пушистый…</vt:lpstr>
      <vt:lpstr>Наша ёлка просто диво…</vt:lpstr>
      <vt:lpstr>Вот моя деревня…..</vt:lpstr>
      <vt:lpstr>Мороз и солнце…</vt:lpstr>
      <vt:lpstr>Это интересно!</vt:lpstr>
      <vt:lpstr>Пословицы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Зимушка-зима</dc:title>
  <dc:creator>User</dc:creator>
  <cp:lastModifiedBy>Пользователь</cp:lastModifiedBy>
  <cp:revision>108</cp:revision>
  <cp:lastPrinted>1601-01-01T00:00:00Z</cp:lastPrinted>
  <dcterms:created xsi:type="dcterms:W3CDTF">2012-01-12T17:50:22Z</dcterms:created>
  <dcterms:modified xsi:type="dcterms:W3CDTF">2014-01-26T18:24:16Z</dcterms:modified>
</cp:coreProperties>
</file>