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59" r:id="rId4"/>
    <p:sldId id="260" r:id="rId5"/>
    <p:sldId id="257" r:id="rId6"/>
    <p:sldId id="268" r:id="rId7"/>
    <p:sldId id="261" r:id="rId8"/>
    <p:sldId id="264" r:id="rId9"/>
    <p:sldId id="263" r:id="rId10"/>
    <p:sldId id="265" r:id="rId11"/>
    <p:sldId id="266" r:id="rId12"/>
    <p:sldId id="267" r:id="rId13"/>
    <p:sldId id="269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83B5F-407B-41E8-BF31-88B1037CF8A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19A5A-1C8A-4FE3-BE8B-DB531FB01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dirty="0" smtClean="0"/>
              <a:t>Литературное чтение</a:t>
            </a:r>
            <a:endParaRPr lang="ru-RU" dirty="0"/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4088">
            <a:off x="3841819" y="3113388"/>
            <a:ext cx="2209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7278">
            <a:off x="6480061" y="2709533"/>
            <a:ext cx="1508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157161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12 марта.</a:t>
            </a:r>
            <a:endParaRPr lang="ru-RU" sz="4800" dirty="0"/>
          </a:p>
        </p:txBody>
      </p:sp>
      <p:pic>
        <p:nvPicPr>
          <p:cNvPr id="12290" name="Picture 2" descr="http://redflex.ru/images/products/1/13/130/130909/neznayka-51_1_1_design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143248"/>
            <a:ext cx="2428892" cy="283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7158" y="500042"/>
            <a:ext cx="85010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7736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58" y="3571876"/>
            <a:ext cx="600079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</a:rPr>
              <a:t>Юннат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sz="2400" dirty="0"/>
              <a:t>юноша, подросток, участник кружка по изучению природы, естественных наук.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13" descr="http://im7-tub-ru.yandex.net/i?id=169805738-6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428868"/>
            <a:ext cx="205581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429264"/>
            <a:ext cx="86407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000636"/>
            <a:ext cx="2571768" cy="171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hop.salon-debut.ru/images/goods/97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1357298"/>
            <a:ext cx="1500198" cy="1848244"/>
          </a:xfrm>
          <a:prstGeom prst="rect">
            <a:avLst/>
          </a:prstGeom>
          <a:noFill/>
        </p:spPr>
      </p:pic>
      <p:pic>
        <p:nvPicPr>
          <p:cNvPr id="3076" name="Picture 4" descr="http://sarov.com/uploads/images/post/147939285832401094.jpg"/>
          <p:cNvPicPr>
            <a:picLocks noChangeAspect="1" noChangeArrowheads="1"/>
          </p:cNvPicPr>
          <p:nvPr/>
        </p:nvPicPr>
        <p:blipFill>
          <a:blip r:embed="rId8" cstate="print"/>
          <a:srcRect l="34043" r="12766" b="27796"/>
          <a:stretch>
            <a:fillRect/>
          </a:stretch>
        </p:blipFill>
        <p:spPr bwMode="auto">
          <a:xfrm>
            <a:off x="6643702" y="3929066"/>
            <a:ext cx="165838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WordArt 16"/>
          <p:cNvSpPr>
            <a:spLocks noChangeArrowheads="1" noChangeShapeType="1" noTextEdit="1"/>
          </p:cNvSpPr>
          <p:nvPr/>
        </p:nvSpPr>
        <p:spPr bwMode="auto">
          <a:xfrm>
            <a:off x="4714876" y="1643050"/>
            <a:ext cx="1571636" cy="20002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5" name="WordArt 25"/>
          <p:cNvSpPr>
            <a:spLocks noChangeArrowheads="1" noChangeShapeType="1" noTextEdit="1"/>
          </p:cNvSpPr>
          <p:nvPr/>
        </p:nvSpPr>
        <p:spPr bwMode="auto">
          <a:xfrm>
            <a:off x="2857488" y="1643050"/>
            <a:ext cx="1714512" cy="20002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п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WordArt 25"/>
          <p:cNvSpPr>
            <a:spLocks noChangeArrowheads="1" noChangeShapeType="1" noTextEdit="1"/>
          </p:cNvSpPr>
          <p:nvPr/>
        </p:nvSpPr>
        <p:spPr bwMode="auto">
          <a:xfrm>
            <a:off x="3000364" y="1714488"/>
            <a:ext cx="1438278" cy="1857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л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" name="WordArt 25"/>
          <p:cNvSpPr>
            <a:spLocks noChangeArrowheads="1" noChangeShapeType="1" noTextEdit="1"/>
          </p:cNvSpPr>
          <p:nvPr/>
        </p:nvSpPr>
        <p:spPr bwMode="auto">
          <a:xfrm>
            <a:off x="3000364" y="1714488"/>
            <a:ext cx="1571636" cy="17986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д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3143240" y="1714488"/>
            <a:ext cx="1428760" cy="1857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т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2928926" y="1643050"/>
            <a:ext cx="1571636" cy="19288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к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48724"/>
          <a:stretch>
            <a:fillRect/>
          </a:stretch>
        </p:blipFill>
        <p:spPr bwMode="auto">
          <a:xfrm>
            <a:off x="357158" y="3929066"/>
            <a:ext cx="81439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redflex.ru/images/products/1/13/130/130909/neznayka-51_1_1_design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1643074" cy="1919997"/>
          </a:xfrm>
          <a:prstGeom prst="rect">
            <a:avLst/>
          </a:prstGeom>
          <a:noFill/>
        </p:spPr>
      </p:pic>
      <p:pic>
        <p:nvPicPr>
          <p:cNvPr id="2052" name="Picture 4" descr="http://www.desprecopii.com/Images/Upload/urgenta1.jpg"/>
          <p:cNvPicPr>
            <a:picLocks noChangeAspect="1" noChangeArrowheads="1"/>
          </p:cNvPicPr>
          <p:nvPr/>
        </p:nvPicPr>
        <p:blipFill>
          <a:blip r:embed="rId4" cstate="print"/>
          <a:srcRect l="10547" r="8589"/>
          <a:stretch>
            <a:fillRect/>
          </a:stretch>
        </p:blipFill>
        <p:spPr bwMode="auto">
          <a:xfrm>
            <a:off x="7072330" y="2928934"/>
            <a:ext cx="164307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043494" cy="150019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/>
              <a:t>дюны</a:t>
            </a:r>
            <a:r>
              <a:rPr lang="ru-RU" sz="3200" dirty="0" smtClean="0"/>
              <a:t> – песчаные холмы, передвигаемые ветром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/>
          </a:p>
        </p:txBody>
      </p:sp>
      <p:pic>
        <p:nvPicPr>
          <p:cNvPr id="15362" name="Picture 2" descr="http://static.ngs.ru/news/preview/b145ab9f230e6b17cf9898ca7258ef1817178318_752.jpg"/>
          <p:cNvPicPr>
            <a:picLocks noChangeAspect="1" noChangeArrowheads="1"/>
          </p:cNvPicPr>
          <p:nvPr/>
        </p:nvPicPr>
        <p:blipFill>
          <a:blip r:embed="rId2" cstate="print"/>
          <a:srcRect l="14545" t="6250"/>
          <a:stretch>
            <a:fillRect/>
          </a:stretch>
        </p:blipFill>
        <p:spPr bwMode="auto">
          <a:xfrm>
            <a:off x="5643570" y="2357430"/>
            <a:ext cx="2938101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857760"/>
            <a:ext cx="53578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полюс</a:t>
            </a:r>
            <a:r>
              <a:rPr lang="ru-RU" sz="3200" dirty="0" smtClean="0"/>
              <a:t>-точка пересечения оси вращения Земли с земной поверхностью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786058"/>
            <a:ext cx="47921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кювет</a:t>
            </a:r>
            <a:r>
              <a:rPr lang="ru-RU" sz="3200" dirty="0" smtClean="0"/>
              <a:t>- канава для стока воды вдоль дороги</a:t>
            </a:r>
            <a:endParaRPr lang="ru-RU" sz="3200" dirty="0"/>
          </a:p>
        </p:txBody>
      </p:sp>
      <p:pic>
        <p:nvPicPr>
          <p:cNvPr id="1026" name="Picture 2" descr="http://powiedzmytak.pl/wp-content/uploads/2013/03/%C5%BAr%C3%B3d%C5%82o-fanpop-Egi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2643206" cy="1982405"/>
          </a:xfrm>
          <a:prstGeom prst="rect">
            <a:avLst/>
          </a:prstGeom>
          <a:noFill/>
        </p:spPr>
      </p:pic>
      <p:pic>
        <p:nvPicPr>
          <p:cNvPr id="1028" name="Picture 4" descr="http://oxun.ge/uploads/posts/2012-09/1349019125_6.jpg"/>
          <p:cNvPicPr>
            <a:picLocks noChangeAspect="1" noChangeArrowheads="1"/>
          </p:cNvPicPr>
          <p:nvPr/>
        </p:nvPicPr>
        <p:blipFill>
          <a:blip r:embed="rId4" cstate="print"/>
          <a:srcRect b="4348"/>
          <a:stretch>
            <a:fillRect/>
          </a:stretch>
        </p:blipFill>
        <p:spPr bwMode="auto">
          <a:xfrm>
            <a:off x="5929322" y="4572008"/>
            <a:ext cx="2286016" cy="218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шлюз </a:t>
            </a:r>
            <a:r>
              <a:rPr lang="ru-RU" sz="4000" dirty="0" smtClean="0"/>
              <a:t>–</a:t>
            </a:r>
            <a:r>
              <a:rPr lang="ru-RU" sz="4000" b="1" dirty="0" smtClean="0"/>
              <a:t> </a:t>
            </a:r>
            <a:r>
              <a:rPr lang="ru-RU" sz="3600" dirty="0" smtClean="0"/>
              <a:t>сооружение на реке для пропуска судов</a:t>
            </a:r>
            <a:endParaRPr lang="ru-RU" dirty="0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 t="5272"/>
          <a:stretch>
            <a:fillRect/>
          </a:stretch>
        </p:blipFill>
        <p:spPr bwMode="auto">
          <a:xfrm>
            <a:off x="714348" y="1428736"/>
            <a:ext cx="814393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7593547">
            <a:off x="2163209" y="1418937"/>
            <a:ext cx="1190683" cy="293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966321">
            <a:off x="5598097" y="1445036"/>
            <a:ext cx="1306513" cy="293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14290"/>
            <a:ext cx="385765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ru-RU" sz="54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42910" y="2214554"/>
            <a:ext cx="3143250" cy="72548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гласные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29188" y="2143125"/>
            <a:ext cx="3500437" cy="785813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согласные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214414" y="3000372"/>
            <a:ext cx="285750" cy="71438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857488" y="3000372"/>
            <a:ext cx="285750" cy="71438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2844" y="3714752"/>
            <a:ext cx="2071687" cy="725488"/>
          </a:xfrm>
          <a:prstGeom prst="rect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ударные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357422" y="3714752"/>
            <a:ext cx="2500312" cy="725487"/>
          </a:xfrm>
          <a:prstGeom prst="rect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безударные</a:t>
            </a:r>
          </a:p>
        </p:txBody>
      </p:sp>
      <p:sp>
        <p:nvSpPr>
          <p:cNvPr id="13" name="Стрелка вправо 12"/>
          <p:cNvSpPr/>
          <p:nvPr/>
        </p:nvSpPr>
        <p:spPr>
          <a:xfrm rot="7731855">
            <a:off x="5277225" y="3449095"/>
            <a:ext cx="1494954" cy="225760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3376567">
            <a:off x="7122244" y="3471270"/>
            <a:ext cx="1401762" cy="182563"/>
          </a:xfrm>
          <a:prstGeom prst="right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000628" y="4214818"/>
            <a:ext cx="1714500" cy="5715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kern="0" dirty="0">
                <a:solidFill>
                  <a:schemeClr val="tx2"/>
                </a:solidFill>
              </a:rPr>
              <a:t>звонкие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7358082" y="4214818"/>
            <a:ext cx="1643074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глухие</a:t>
            </a:r>
          </a:p>
        </p:txBody>
      </p:sp>
      <p:sp>
        <p:nvSpPr>
          <p:cNvPr id="17" name="Тройная стрелка влево/вправо/вверх 16"/>
          <p:cNvSpPr/>
          <p:nvPr/>
        </p:nvSpPr>
        <p:spPr>
          <a:xfrm rot="10800000">
            <a:off x="6786578" y="4357694"/>
            <a:ext cx="571504" cy="107157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857752" y="5500702"/>
            <a:ext cx="4143375" cy="7254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Мягкие</a:t>
            </a:r>
            <a: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и  </a:t>
            </a:r>
            <a:r>
              <a:rPr lang="ru-RU" sz="3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твёрдые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0"/>
            <a:ext cx="22483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звуки</a:t>
            </a:r>
          </a:p>
        </p:txBody>
      </p:sp>
      <p:pic>
        <p:nvPicPr>
          <p:cNvPr id="19" name="Picture 2" descr="http://redflex.ru/images/products/1/13/130/130909/neznayka-51_1_1_design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1643074" cy="1919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 каких словах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все </a:t>
            </a:r>
            <a:r>
              <a:rPr lang="ru-RU" sz="3600" b="1" dirty="0" smtClean="0"/>
              <a:t>согласные звуки мягкие?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785926"/>
            <a:ext cx="324036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картина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143248"/>
            <a:ext cx="324036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книга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3143248"/>
            <a:ext cx="324036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лечение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785926"/>
            <a:ext cx="324036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учение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4357694"/>
            <a:ext cx="324036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пища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4357694"/>
            <a:ext cx="324036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чай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redflex.ru/images/products/1/13/130/130909/neznayka-51_1_1_design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72074"/>
            <a:ext cx="140609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EB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EB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EB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EB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Какие гласные буквы обозначают мягкость согласных?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Picture 2" descr="http://redflex.ru/images/products/1/13/130/130909/neznayka-51_1_1_design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1857388" cy="2170432"/>
          </a:xfrm>
          <a:prstGeom prst="rect">
            <a:avLst/>
          </a:prstGeom>
          <a:noFill/>
        </p:spPr>
      </p:pic>
      <p:pic>
        <p:nvPicPr>
          <p:cNvPr id="9218" name="Picture 2" descr="http://pcinfoportal.net.ru/uploads/posts/2011-05/1304420712245e.png"/>
          <p:cNvPicPr>
            <a:picLocks noChangeAspect="1" noChangeArrowheads="1"/>
          </p:cNvPicPr>
          <p:nvPr/>
        </p:nvPicPr>
        <p:blipFill>
          <a:blip r:embed="rId3" cstate="print"/>
          <a:srcRect b="3226"/>
          <a:stretch>
            <a:fillRect/>
          </a:stretch>
        </p:blipFill>
        <p:spPr bwMode="auto">
          <a:xfrm>
            <a:off x="642910" y="2285992"/>
            <a:ext cx="1629929" cy="2143140"/>
          </a:xfrm>
          <a:prstGeom prst="rect">
            <a:avLst/>
          </a:prstGeom>
          <a:noFill/>
        </p:spPr>
      </p:pic>
      <p:pic>
        <p:nvPicPr>
          <p:cNvPr id="9220" name="Picture 4" descr="http://img-fotki.yandex.ru/get/6004/valenta-mog.8a/0_652f3_1bc676a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1714512" cy="2316908"/>
          </a:xfrm>
          <a:prstGeom prst="rect">
            <a:avLst/>
          </a:prstGeom>
          <a:noFill/>
        </p:spPr>
      </p:pic>
      <p:pic>
        <p:nvPicPr>
          <p:cNvPr id="9224" name="Picture 8" descr="http://s55.radikal.ru/i149/1207/27/ea21a321413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43"/>
          <a:stretch>
            <a:fillRect/>
          </a:stretch>
        </p:blipFill>
        <p:spPr bwMode="auto">
          <a:xfrm>
            <a:off x="3786182" y="3357562"/>
            <a:ext cx="2357454" cy="1898329"/>
          </a:xfrm>
          <a:prstGeom prst="rect">
            <a:avLst/>
          </a:prstGeom>
          <a:noFill/>
        </p:spPr>
      </p:pic>
      <p:pic>
        <p:nvPicPr>
          <p:cNvPr id="9226" name="Picture 10" descr="http://school.xvatit.com/images/7/70/T86tme3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143248"/>
            <a:ext cx="244132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Выполните </a:t>
            </a:r>
            <a:r>
              <a:rPr lang="ru-RU" dirty="0" err="1" smtClean="0"/>
              <a:t>з</a:t>
            </a:r>
            <a:endParaRPr lang="ru-RU" dirty="0"/>
          </a:p>
        </p:txBody>
      </p:sp>
      <p:pic>
        <p:nvPicPr>
          <p:cNvPr id="1026" name="Picture 2" descr="http://s.chudomama.com/purchases/uploads/f43/bfc/0589dfe416666a72bc448e65f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56362"/>
            <a:ext cx="4214842" cy="5106828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928926" y="4929198"/>
            <a:ext cx="264320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036215" y="4893479"/>
            <a:ext cx="357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428992" y="5072074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5072074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26" y="5072074"/>
            <a:ext cx="357190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3240" y="4214818"/>
            <a:ext cx="6270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</a:rPr>
              <a:t>ю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Выполните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звуко-буквенный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://redflex.ru/images/products/1/13/130/130909/neznayka-51_1_1_design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1785264" cy="208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643998" cy="342902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Ключевые слова: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звук                буква              слог   </a:t>
            </a:r>
            <a:br>
              <a:rPr lang="ru-RU" sz="4000" dirty="0" smtClean="0"/>
            </a:br>
            <a:r>
              <a:rPr lang="ru-RU" sz="4000" dirty="0" smtClean="0"/>
              <a:t>                слово             схема 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Picture 2" descr="http://redflex.ru/images/products/1/13/130/130909/neznayka-51_1_1_design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26056"/>
            <a:ext cx="2000264" cy="233738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857232"/>
            <a:ext cx="864399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Тема.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Буква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её звуки. Строчная буква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643182"/>
            <a:ext cx="7143800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000108"/>
            <a:ext cx="7000924" cy="561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2771949" y="928670"/>
            <a:ext cx="3923128" cy="4443430"/>
            <a:chOff x="2339975" y="836613"/>
            <a:chExt cx="4443413" cy="5113337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3" y="1737495"/>
              <a:ext cx="1514475" cy="15113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Ю</a:t>
              </a:r>
            </a:p>
          </p:txBody>
        </p:sp>
      </p:grpSp>
      <p:cxnSp>
        <p:nvCxnSpPr>
          <p:cNvPr id="17" name="Прямая соединительная линия 16"/>
          <p:cNvCxnSpPr>
            <a:stCxn id="7" idx="0"/>
            <a:endCxn id="7" idx="4"/>
          </p:cNvCxnSpPr>
          <p:nvPr/>
        </p:nvCxnSpPr>
        <p:spPr>
          <a:xfrm rot="16200000" flipH="1">
            <a:off x="3243704" y="5058949"/>
            <a:ext cx="6263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143504" y="4714884"/>
            <a:ext cx="1500198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6179355" y="4321975"/>
            <a:ext cx="285752" cy="214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задержка 29"/>
          <p:cNvSpPr/>
          <p:nvPr/>
        </p:nvSpPr>
        <p:spPr>
          <a:xfrm flipH="1">
            <a:off x="2786050" y="4786322"/>
            <a:ext cx="785818" cy="571504"/>
          </a:xfrm>
          <a:prstGeom prst="flowChartDela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задержка 30"/>
          <p:cNvSpPr/>
          <p:nvPr/>
        </p:nvSpPr>
        <p:spPr>
          <a:xfrm>
            <a:off x="3571868" y="4786322"/>
            <a:ext cx="714380" cy="571504"/>
          </a:xfrm>
          <a:prstGeom prst="flowChartDela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ыгнутая вправо стрелка 40"/>
          <p:cNvSpPr/>
          <p:nvPr/>
        </p:nvSpPr>
        <p:spPr>
          <a:xfrm rot="453087">
            <a:off x="6100818" y="1749974"/>
            <a:ext cx="643349" cy="1565217"/>
          </a:xfrm>
          <a:prstGeom prst="curvedLeftArrow">
            <a:avLst>
              <a:gd name="adj1" fmla="val 25000"/>
              <a:gd name="adj2" fmla="val 50000"/>
              <a:gd name="adj3" fmla="val 105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 descr="http://redflex.ru/images/products/1/13/130/130909/neznayka-51_1_1_design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1589495" cy="1857388"/>
          </a:xfrm>
          <a:prstGeom prst="rect">
            <a:avLst/>
          </a:prstGeom>
          <a:noFill/>
        </p:spPr>
      </p:pic>
      <p:sp>
        <p:nvSpPr>
          <p:cNvPr id="19" name="Выгнутая вправо стрелка 18"/>
          <p:cNvSpPr/>
          <p:nvPr/>
        </p:nvSpPr>
        <p:spPr>
          <a:xfrm flipH="1">
            <a:off x="2628395" y="1664184"/>
            <a:ext cx="620766" cy="1533188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7107" name="Picture 5" descr="99013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854450"/>
            <a:ext cx="287972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Line 6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>
            <a:off x="395288" y="60213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>
            <a:off x="468313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1" name="AutoShape 3"/>
          <p:cNvSpPr>
            <a:spLocks noChangeArrowheads="1"/>
          </p:cNvSpPr>
          <p:nvPr/>
        </p:nvSpPr>
        <p:spPr bwMode="auto">
          <a:xfrm>
            <a:off x="3419475" y="37893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6451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875 -0.16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-0.16305 C -0.32552 -0.13715 -0.33229 -0.11124 -0.34201 -0.0791 C -0.35174 -0.04695 -0.36528 -0.00787 -0.3776 0.03052 C -0.38993 0.06891 -0.41024 0.1339 -0.41597 0.15101 C -0.4217 0.16813 -0.41614 0.14731 -0.4118 0.13274 C -0.40746 0.11817 -0.39774 0.08718 -0.38993 0.06336 C -0.38212 0.03954 -0.36979 0.0067 -0.36528 -0.00972 C -0.36076 -0.02614 -0.36111 -0.03099 -0.3625 -0.03516 C -0.36389 -0.03932 -0.37066 -0.03654 -0.37344 -0.03516 C -0.37621 -0.03377 -0.37812 -0.03007 -0.37899 -0.02614 C -0.37986 -0.02221 -0.38021 -0.01527 -0.37899 -0.01157 C -0.37778 -0.00787 -0.37639 -0.00532 -0.37205 -0.00417 C -0.36771 -0.00301 -0.35937 -0.00417 -0.35295 -0.00417 C -0.34653 -0.00417 -0.34583 0.00046 -0.33368 -0.00417 C -0.32153 -0.00879 -0.28854 -0.02891 -0.28038 -0.03169 C -0.27222 -0.03446 -0.28212 -0.0266 -0.28437 -0.02059 C -0.28663 -0.01457 -0.29132 -0.00602 -0.2941 0.00485 C -0.29687 0.01572 -0.29896 0.02937 -0.30087 0.04509 C -0.30278 0.06082 -0.3066 0.08557 -0.30503 0.0999 C -0.30347 0.11424 -0.29844 0.12465 -0.29132 0.13089 C -0.2842 0.13714 -0.27135 0.13876 -0.2625 0.13806 C -0.25364 0.13737 -0.24687 0.13506 -0.23785 0.12719 C -0.22882 0.11933 -0.2184 0.10892 -0.20781 0.09065 C -0.19722 0.07238 -0.18281 0.04024 -0.17483 0.0178 C -0.16684 -0.00463 -0.16319 -0.0266 -0.15972 -0.04441 C -0.15625 -0.06221 -0.15382 -0.07563 -0.15434 -0.08997 C -0.15486 -0.10431 -0.15764 -0.12073 -0.1625 -0.13021 C -0.16736 -0.13969 -0.17587 -0.14385 -0.18316 -0.14663 C -0.19045 -0.1494 -0.19826 -0.14871 -0.20642 -0.14663 C -0.21458 -0.14455 -0.2243 -0.14246 -0.23246 -0.13368 C -0.24062 -0.12489 -0.24896 -0.10801 -0.25573 -0.09367 C -0.2625 -0.07933 -0.26962 -0.05898 -0.27344 -0.04811 C -0.27726 -0.03724 -0.27812 -0.03261 -0.27899 -0.02799 " pathEditMode="relative" rAng="0" ptsTypes="aaaaaaaaaaaaaaaaaaaaaaaaaaaaaaaaA">
                                      <p:cBhvr>
                                        <p:cTn id="10" dur="8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3000364" y="2000240"/>
            <a:ext cx="1357322" cy="1511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4" name="WordArt 25"/>
          <p:cNvSpPr>
            <a:spLocks noChangeArrowheads="1" noChangeShapeType="1" noTextEdit="1"/>
          </p:cNvSpPr>
          <p:nvPr/>
        </p:nvSpPr>
        <p:spPr bwMode="auto">
          <a:xfrm>
            <a:off x="4572000" y="2000240"/>
            <a:ext cx="1081087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г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WordArt 25"/>
          <p:cNvSpPr>
            <a:spLocks noChangeArrowheads="1" noChangeShapeType="1" noTextEdit="1"/>
          </p:cNvSpPr>
          <p:nvPr/>
        </p:nvSpPr>
        <p:spPr bwMode="auto">
          <a:xfrm>
            <a:off x="4500562" y="2000240"/>
            <a:ext cx="1081087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л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" name="WordArt 25"/>
          <p:cNvSpPr>
            <a:spLocks noChangeArrowheads="1" noChangeShapeType="1" noTextEdit="1"/>
          </p:cNvSpPr>
          <p:nvPr/>
        </p:nvSpPr>
        <p:spPr bwMode="auto">
          <a:xfrm>
            <a:off x="4572000" y="2000240"/>
            <a:ext cx="1081087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м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" name="WordArt 25"/>
          <p:cNvSpPr>
            <a:spLocks noChangeArrowheads="1" noChangeShapeType="1" noTextEdit="1"/>
          </p:cNvSpPr>
          <p:nvPr/>
        </p:nvSpPr>
        <p:spPr bwMode="auto">
          <a:xfrm>
            <a:off x="4572000" y="2000240"/>
            <a:ext cx="1081087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н</a:t>
            </a:r>
            <a:endParaRPr lang="ru-RU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643438" y="2000240"/>
            <a:ext cx="1081087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р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500562" y="2000240"/>
            <a:ext cx="1081087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б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0" name="WordArt 25"/>
          <p:cNvSpPr>
            <a:spLocks noChangeArrowheads="1" noChangeShapeType="1" noTextEdit="1"/>
          </p:cNvSpPr>
          <p:nvPr/>
        </p:nvSpPr>
        <p:spPr bwMode="auto">
          <a:xfrm>
            <a:off x="4519202" y="1984220"/>
            <a:ext cx="1081087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з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4071942"/>
            <a:ext cx="857408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redflex.ru/images/products/1/13/130/130909/neznayka-51_1_1_design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1785950" cy="2086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98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Литературное чтение</vt:lpstr>
      <vt:lpstr>Слайд 2</vt:lpstr>
      <vt:lpstr>В каких словах  все согласные звуки мягкие?</vt:lpstr>
      <vt:lpstr> Какие гласные буквы обозначают мягкость согласных? </vt:lpstr>
      <vt:lpstr>Выполните з</vt:lpstr>
      <vt:lpstr>Ключевые слова:        звук                буква              слог                    слово             схема  </vt:lpstr>
      <vt:lpstr>Слайд 7</vt:lpstr>
      <vt:lpstr>Слайд 8</vt:lpstr>
      <vt:lpstr>Слайд 9</vt:lpstr>
      <vt:lpstr>Слайд 10</vt:lpstr>
      <vt:lpstr>Слайд 11</vt:lpstr>
      <vt:lpstr>  дюны – песчаные холмы, передвигаемые ветром   </vt:lpstr>
      <vt:lpstr>шлюз – сооружение на реке для пропуска судов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СОШ №2</cp:lastModifiedBy>
  <cp:revision>72</cp:revision>
  <dcterms:modified xsi:type="dcterms:W3CDTF">2014-03-25T12:16:59Z</dcterms:modified>
</cp:coreProperties>
</file>