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9"/>
  </p:notesMasterIdLst>
  <p:sldIdLst>
    <p:sldId id="285" r:id="rId2"/>
    <p:sldId id="300" r:id="rId3"/>
    <p:sldId id="276" r:id="rId4"/>
    <p:sldId id="314" r:id="rId5"/>
    <p:sldId id="287" r:id="rId6"/>
    <p:sldId id="305" r:id="rId7"/>
    <p:sldId id="309" r:id="rId8"/>
    <p:sldId id="310" r:id="rId9"/>
    <p:sldId id="315" r:id="rId10"/>
    <p:sldId id="302" r:id="rId11"/>
    <p:sldId id="258" r:id="rId12"/>
    <p:sldId id="303" r:id="rId13"/>
    <p:sldId id="307" r:id="rId14"/>
    <p:sldId id="311" r:id="rId15"/>
    <p:sldId id="312" r:id="rId16"/>
    <p:sldId id="269" r:id="rId17"/>
    <p:sldId id="27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7DBE"/>
    <a:srgbClr val="FF33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3544" autoAdjust="0"/>
  </p:normalViewPr>
  <p:slideViewPr>
    <p:cSldViewPr>
      <p:cViewPr varScale="1">
        <p:scale>
          <a:sx n="63" d="100"/>
          <a:sy n="63" d="100"/>
        </p:scale>
        <p:origin x="-114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ACB093-2BC1-441D-B43F-4C602DE05F0A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32D6B9-F145-43C7-85AA-6A9047C61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435A4-CC16-4041-996D-0A221EDC9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2A38A-5A54-4637-B0D1-4DC1B1EBA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EFFE4-0ED9-4813-AD19-6720B2A91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D4F8C-1925-431E-87D9-F3788ACE5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5CAD8-EE70-40FB-A2E7-13C60D063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2D57-BF7A-4AB4-A0C5-35B506278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6F631-B22C-4DD1-8739-30B2B96C2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C7BB8-3F74-4F0A-9D07-5CAF2127D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45A6-8593-43C3-96FF-FAD273ECC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C18C-67F8-4CF1-8B1C-A0F02DD8B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B7B85-E9E4-4C4B-9221-A46E8B851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A7ED-874C-494B-8166-260F45AF1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FF1613-7CD7-4B92-898D-39368EA27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8;&#1072;&#1090;&#1100;&#1103;&#1085;&#1072;\Desktop\&#1073;&#1072;&#1089;&#1085;&#1103;%2025.01\&#1095;&#1090;&#1077;&#1085;&#1080;&#1077;%20&#1048;&#1083;&#1100;&#1080;&#1085;&#1089;&#1082;&#1086;&#1075;&#1086;.mp3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304800" y="990600"/>
            <a:ext cx="4953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2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304800" y="1905000"/>
            <a:ext cx="8610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Урок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чтения 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И. А. Крылов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Басня «Ворона и Лисица»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057400" y="1371600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n-lt"/>
              </a:rPr>
              <a:t>н</a:t>
            </a:r>
            <a:r>
              <a:rPr lang="ru-RU" sz="2800" b="1" dirty="0" smtClean="0">
                <a:solidFill>
                  <a:schemeClr val="tx2"/>
                </a:solidFill>
                <a:latin typeface="+mn-lt"/>
              </a:rPr>
              <a:t>езаслуженная , преувеличенная похвала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667000" y="2971800"/>
            <a:ext cx="60499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n-lt"/>
              </a:rPr>
              <a:t>отвратительный</a:t>
            </a:r>
            <a:r>
              <a:rPr lang="ru-RU" sz="28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sz="2800" b="1" dirty="0" smtClean="0">
                <a:solidFill>
                  <a:schemeClr val="tx2"/>
                </a:solidFill>
                <a:latin typeface="+mn-lt"/>
              </a:rPr>
              <a:t>неприятный, противный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19400" y="4572000"/>
            <a:ext cx="6048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/>
                </a:solidFill>
                <a:latin typeface="+mn-lt"/>
              </a:rPr>
              <a:t>не на </a:t>
            </a:r>
            <a:r>
              <a:rPr lang="ru-RU" sz="2800" b="1" dirty="0" smtClean="0">
                <a:solidFill>
                  <a:schemeClr val="tx2"/>
                </a:solidFill>
                <a:latin typeface="+mn-lt"/>
              </a:rPr>
              <a:t>пользу, зря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1295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Лесть -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81000" y="2895600"/>
            <a:ext cx="2320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Гнусный -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81000" y="4495800"/>
            <a:ext cx="259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Не впрок -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696200" cy="762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endParaRPr lang="ru-RU" sz="3600" b="1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CC00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00200" y="228600"/>
            <a:ext cx="6400800" cy="823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Словарная работа</a:t>
            </a:r>
            <a:endParaRPr lang="ru-RU" sz="48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/>
      <p:bldP spid="61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032250" y="1143000"/>
            <a:ext cx="5111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взобраться и  устроиться с трудом на чем - либо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743200" y="2971800"/>
            <a:ext cx="6049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19400" y="4572000"/>
            <a:ext cx="6048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хитрая и ловкая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обманщица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мошенница;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1295400"/>
            <a:ext cx="36808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Взгромоздиться </a:t>
            </a:r>
            <a:r>
              <a:rPr lang="ru-RU" sz="3200" b="1" dirty="0">
                <a:solidFill>
                  <a:srgbClr val="FF0000"/>
                </a:solidFill>
                <a:latin typeface="Comic Sans MS" pitchFamily="66" charset="0"/>
              </a:rPr>
              <a:t>–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04800" y="2895600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Сыр пленил – 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81000" y="4495800"/>
            <a:ext cx="2447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Плутовка</a:t>
            </a:r>
            <a:r>
              <a:rPr lang="ru-RU" b="1">
                <a:solidFill>
                  <a:srgbClr val="FF0000"/>
                </a:solidFill>
              </a:rPr>
              <a:t>  –</a:t>
            </a: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696200" cy="762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endParaRPr lang="ru-RU" sz="3600" b="1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CC00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52600" y="228600"/>
            <a:ext cx="6096000" cy="823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Словарная работа</a:t>
            </a:r>
            <a:endParaRPr lang="ru-RU" sz="4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657600" y="2819400"/>
            <a:ext cx="51117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о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чень понравился, захотела съесть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/>
      <p:bldP spid="6151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410200" y="1524000"/>
            <a:ext cx="4806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нежный, добрый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657600" y="3124200"/>
            <a:ext cx="6049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главная среди птиц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953000" y="4876800"/>
            <a:ext cx="61245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от слова «вещунья» - предсказательница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1447800"/>
            <a:ext cx="556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Ангельский (голосок) -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81000" y="3124200"/>
            <a:ext cx="3497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Царь – птица -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81000" y="480060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Вещуньина (голова) - 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2536" name="WordArt 8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696200" cy="762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endParaRPr lang="ru-RU" sz="3600" b="1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CC00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52600" y="228600"/>
            <a:ext cx="6096000" cy="823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Словарная работа</a:t>
            </a:r>
            <a:endParaRPr lang="ru-RU" sz="48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/>
      <p:bldP spid="61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smtClean="0"/>
              <a:t>Хитрая</a:t>
            </a:r>
          </a:p>
          <a:p>
            <a:r>
              <a:rPr lang="ru-RU" b="1" smtClean="0"/>
              <a:t>Добрая</a:t>
            </a:r>
          </a:p>
          <a:p>
            <a:r>
              <a:rPr lang="ru-RU" b="1" smtClean="0"/>
              <a:t>Неуклюжая</a:t>
            </a:r>
          </a:p>
          <a:p>
            <a:r>
              <a:rPr lang="ru-RU" b="1" smtClean="0"/>
              <a:t>Растяпа</a:t>
            </a:r>
          </a:p>
          <a:p>
            <a:r>
              <a:rPr lang="ru-RU" b="1" smtClean="0"/>
              <a:t>Умная</a:t>
            </a:r>
          </a:p>
          <a:p>
            <a:r>
              <a:rPr lang="ru-RU" b="1" smtClean="0"/>
              <a:t>Простофиля</a:t>
            </a:r>
          </a:p>
          <a:p>
            <a:r>
              <a:rPr lang="ru-RU" b="1" smtClean="0"/>
              <a:t>Тщеславная</a:t>
            </a:r>
          </a:p>
          <a:p>
            <a:r>
              <a:rPr lang="ru-RU" b="1" smtClean="0"/>
              <a:t>Глупая</a:t>
            </a:r>
          </a:p>
          <a:p>
            <a:r>
              <a:rPr lang="ru-RU" b="1" smtClean="0"/>
              <a:t>Красивая</a:t>
            </a:r>
          </a:p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smtClean="0"/>
              <a:t>Коварная</a:t>
            </a:r>
          </a:p>
          <a:p>
            <a:r>
              <a:rPr lang="ru-RU" b="1" smtClean="0"/>
              <a:t>Хитрая</a:t>
            </a:r>
          </a:p>
          <a:p>
            <a:r>
              <a:rPr lang="ru-RU" b="1" smtClean="0"/>
              <a:t>Неискренняя</a:t>
            </a:r>
          </a:p>
          <a:p>
            <a:r>
              <a:rPr lang="ru-RU" b="1" smtClean="0"/>
              <a:t>Плутовка</a:t>
            </a:r>
          </a:p>
          <a:p>
            <a:r>
              <a:rPr lang="ru-RU" b="1" smtClean="0"/>
              <a:t>Добрая</a:t>
            </a:r>
          </a:p>
          <a:p>
            <a:r>
              <a:rPr lang="ru-RU" b="1" smtClean="0"/>
              <a:t>Льстивая</a:t>
            </a:r>
          </a:p>
          <a:p>
            <a:r>
              <a:rPr lang="ru-RU" b="1" smtClean="0"/>
              <a:t>Умная</a:t>
            </a:r>
          </a:p>
          <a:p>
            <a:r>
              <a:rPr lang="ru-RU" b="1" smtClean="0"/>
              <a:t>Честная</a:t>
            </a:r>
          </a:p>
          <a:p>
            <a:r>
              <a:rPr lang="ru-RU" b="1" smtClean="0"/>
              <a:t>Глупая</a:t>
            </a:r>
          </a:p>
        </p:txBody>
      </p:sp>
      <p:pic>
        <p:nvPicPr>
          <p:cNvPr id="23557" name="Picture 4" descr="C:\Documents and Settings\Оксана\Рабочий стол\fox0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 descr="C:\Documents and Settings\Оксана\Рабочий стол\fox03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90600"/>
            <a:ext cx="13906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Неуклюжая</a:t>
            </a:r>
          </a:p>
          <a:p>
            <a:r>
              <a:rPr lang="ru-RU" b="1" smtClean="0">
                <a:solidFill>
                  <a:srgbClr val="C00000"/>
                </a:solidFill>
              </a:rPr>
              <a:t>Растяпа</a:t>
            </a:r>
          </a:p>
          <a:p>
            <a:r>
              <a:rPr lang="ru-RU" b="1" smtClean="0">
                <a:solidFill>
                  <a:srgbClr val="C00000"/>
                </a:solidFill>
              </a:rPr>
              <a:t>Простофиля</a:t>
            </a:r>
          </a:p>
          <a:p>
            <a:r>
              <a:rPr lang="ru-RU" b="1" smtClean="0">
                <a:solidFill>
                  <a:srgbClr val="C00000"/>
                </a:solidFill>
              </a:rPr>
              <a:t>Тщеславная</a:t>
            </a:r>
          </a:p>
          <a:p>
            <a:r>
              <a:rPr lang="ru-RU" b="1" smtClean="0">
                <a:solidFill>
                  <a:srgbClr val="C00000"/>
                </a:solidFill>
              </a:rPr>
              <a:t>Глупая</a:t>
            </a:r>
          </a:p>
          <a:p>
            <a:endParaRPr lang="ru-RU" b="1" smtClean="0"/>
          </a:p>
          <a:p>
            <a:endParaRPr lang="ru-RU" smtClean="0"/>
          </a:p>
        </p:txBody>
      </p:sp>
      <p:sp>
        <p:nvSpPr>
          <p:cNvPr id="3072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Коварная</a:t>
            </a:r>
          </a:p>
          <a:p>
            <a:r>
              <a:rPr lang="ru-RU" b="1" smtClean="0">
                <a:solidFill>
                  <a:srgbClr val="C00000"/>
                </a:solidFill>
              </a:rPr>
              <a:t>Хитрая</a:t>
            </a:r>
          </a:p>
          <a:p>
            <a:r>
              <a:rPr lang="ru-RU" b="1" smtClean="0">
                <a:solidFill>
                  <a:srgbClr val="C00000"/>
                </a:solidFill>
              </a:rPr>
              <a:t>Неискренняя</a:t>
            </a:r>
          </a:p>
          <a:p>
            <a:r>
              <a:rPr lang="ru-RU" b="1" smtClean="0">
                <a:solidFill>
                  <a:srgbClr val="C00000"/>
                </a:solidFill>
              </a:rPr>
              <a:t>Плутовка</a:t>
            </a:r>
          </a:p>
          <a:p>
            <a:r>
              <a:rPr lang="ru-RU" b="1" smtClean="0">
                <a:solidFill>
                  <a:srgbClr val="C00000"/>
                </a:solidFill>
              </a:rPr>
              <a:t>Льстивая</a:t>
            </a:r>
          </a:p>
          <a:p>
            <a:r>
              <a:rPr lang="ru-RU" b="1" smtClean="0">
                <a:solidFill>
                  <a:srgbClr val="C00000"/>
                </a:solidFill>
              </a:rPr>
              <a:t>Умная</a:t>
            </a:r>
          </a:p>
          <a:p>
            <a:endParaRPr lang="ru-RU" b="1" smtClean="0"/>
          </a:p>
          <a:p>
            <a:endParaRPr lang="ru-RU" b="1" smtClean="0"/>
          </a:p>
        </p:txBody>
      </p:sp>
      <p:pic>
        <p:nvPicPr>
          <p:cNvPr id="24581" name="Picture 4" descr="C:\Documents and Settings\Оксана\Рабочий стол\fox03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28600"/>
            <a:ext cx="1930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5" descr="C:\Documents and Settings\Оксана\Рабочий стол\fox03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228600"/>
            <a:ext cx="13906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274638"/>
            <a:ext cx="7391400" cy="1143000"/>
          </a:xfrm>
        </p:spPr>
        <p:txBody>
          <a:bodyPr/>
          <a:lstStyle/>
          <a:p>
            <a:pPr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Собери пословицы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4419600" cy="219075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Верь своим очам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языке – медок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лести </a:t>
            </a:r>
          </a:p>
          <a:p>
            <a:pPr>
              <a:defRPr/>
            </a:pP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5105400" y="1676400"/>
            <a:ext cx="4038600" cy="4533900"/>
          </a:xfrm>
        </p:spPr>
        <p:txBody>
          <a:bodyPr/>
          <a:lstStyle/>
          <a:p>
            <a:pPr>
              <a:defRPr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чести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не чужим речам 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на сердце – ледок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12552 -0.25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10625 -0.1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-0.32535 0.424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305800" cy="966788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rgbClr val="0868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Сегодня я узнал …</a:t>
            </a:r>
          </a:p>
          <a:p>
            <a:pPr eaLnBrk="1" hangingPunct="1">
              <a:defRPr/>
            </a:pPr>
            <a:endParaRPr lang="ru-RU" sz="4400" b="1" dirty="0" smtClean="0">
              <a:solidFill>
                <a:srgbClr val="08684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eaLnBrk="1" hangingPunct="1">
              <a:defRPr/>
            </a:pPr>
            <a:r>
              <a:rPr lang="ru-RU" sz="4400" b="1" dirty="0" smtClean="0">
                <a:solidFill>
                  <a:srgbClr val="0868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Было интересно …</a:t>
            </a:r>
          </a:p>
          <a:p>
            <a:pPr eaLnBrk="1" hangingPunct="1">
              <a:defRPr/>
            </a:pPr>
            <a:endParaRPr lang="ru-RU" sz="4400" b="1" dirty="0" smtClean="0">
              <a:solidFill>
                <a:srgbClr val="08684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eaLnBrk="1" hangingPunct="1">
              <a:defRPr/>
            </a:pPr>
            <a:r>
              <a:rPr lang="ru-RU" sz="4400" b="1" dirty="0" smtClean="0">
                <a:solidFill>
                  <a:srgbClr val="0868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Сегодня на уроке я понял(а), что …</a:t>
            </a:r>
            <a:endParaRPr lang="ru-RU" sz="4400" b="1" dirty="0" smtClean="0">
              <a:solidFill>
                <a:srgbClr val="08684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sz="4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14375" y="1357313"/>
            <a:ext cx="76438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400"/>
          </a:p>
        </p:txBody>
      </p:sp>
      <p:sp>
        <p:nvSpPr>
          <p:cNvPr id="8" name="Прямоугольник 7"/>
          <p:cNvSpPr/>
          <p:nvPr/>
        </p:nvSpPr>
        <p:spPr>
          <a:xfrm>
            <a:off x="1143000" y="1600200"/>
            <a:ext cx="67818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381000" y="152400"/>
            <a:ext cx="4953000" cy="3200400"/>
          </a:xfrm>
          <a:prstGeom prst="wedgeEllipseCallout">
            <a:avLst>
              <a:gd name="adj1" fmla="val 78008"/>
              <a:gd name="adj2" fmla="val 93223"/>
            </a:avLst>
          </a:prstGeom>
          <a:gradFill rotWithShape="1">
            <a:gsLst>
              <a:gs pos="0">
                <a:srgbClr val="00CCFF"/>
              </a:gs>
              <a:gs pos="50000">
                <a:srgbClr val="D9F7FF"/>
              </a:gs>
              <a:gs pos="100000">
                <a:srgbClr val="00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Выбери домашнее задание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: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400" b="1" dirty="0">
                <a:ea typeface="Calibri" pitchFamily="34" charset="0"/>
                <a:cs typeface="Times New Roman" pitchFamily="18" charset="0"/>
              </a:rPr>
              <a:t>выразительное чтение басни</a:t>
            </a:r>
          </a:p>
          <a:p>
            <a:pPr eaLnBrk="0" hangingPunct="0">
              <a:buFontTx/>
              <a:buChar char="•"/>
              <a:defRPr/>
            </a:pPr>
            <a:r>
              <a:rPr lang="ru-RU" sz="2400" b="1" dirty="0">
                <a:ea typeface="Calibri" pitchFamily="34" charset="0"/>
                <a:cs typeface="Times New Roman" pitchFamily="18" charset="0"/>
              </a:rPr>
              <a:t>чтение по ролям</a:t>
            </a:r>
          </a:p>
          <a:p>
            <a:pPr eaLnBrk="0" hangingPunct="0">
              <a:buFontTx/>
              <a:buChar char="•"/>
              <a:defRPr/>
            </a:pPr>
            <a:r>
              <a:rPr lang="ru-RU" sz="2400" b="1" dirty="0">
                <a:ea typeface="Calibri" pitchFamily="34" charset="0"/>
                <a:cs typeface="Times New Roman" pitchFamily="18" charset="0"/>
              </a:rPr>
              <a:t>инсценировка басни</a:t>
            </a:r>
            <a:endParaRPr lang="ru-RU" sz="2400" b="1" dirty="0"/>
          </a:p>
        </p:txBody>
      </p:sp>
      <p:pic>
        <p:nvPicPr>
          <p:cNvPr id="28675" name="Picture 3" descr="Безымянный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30150">
            <a:off x="4752975" y="3021013"/>
            <a:ext cx="4411663" cy="400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19200" y="1066800"/>
            <a:ext cx="3378200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allAtOnce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5950" y="822325"/>
            <a:ext cx="785814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Басня</a:t>
            </a:r>
          </a:p>
        </p:txBody>
      </p:sp>
      <p:pic>
        <p:nvPicPr>
          <p:cNvPr id="12291" name="Picture 8" descr="krylov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BF5"/>
              </a:clrFrom>
              <a:clrTo>
                <a:srgbClr val="FAFB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152400"/>
            <a:ext cx="1905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Documents and Settings\Ольга\Рабочий стол\картинки\Крылов\31280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2514600"/>
            <a:ext cx="27590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BasniKrylo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514600"/>
            <a:ext cx="2895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scan000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2514600"/>
            <a:ext cx="2514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428625"/>
            <a:ext cx="7772400" cy="2500313"/>
          </a:xfrm>
        </p:spPr>
        <p:txBody>
          <a:bodyPr/>
          <a:lstStyle/>
          <a:p>
            <a:pPr algn="l" eaLnBrk="1" hangingPunct="1"/>
            <a:r>
              <a:rPr lang="ru-RU" sz="8000" b="1" smtClean="0">
                <a:solidFill>
                  <a:srgbClr val="C00000"/>
                </a:solidFill>
                <a:latin typeface="Monotype Corsiva" pitchFamily="66" charset="0"/>
              </a:rPr>
              <a:t>Иван Андреевич Крылов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14400" y="3048000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(</a:t>
            </a:r>
            <a:r>
              <a:rPr lang="ru-RU" sz="3200" b="1">
                <a:solidFill>
                  <a:srgbClr val="C00000"/>
                </a:solidFill>
                <a:latin typeface="Times New Roman" pitchFamily="18" charset="0"/>
              </a:rPr>
              <a:t>1769 — 1844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)</a:t>
            </a:r>
            <a:endParaRPr lang="ru-RU" sz="3200" b="1">
              <a:solidFill>
                <a:srgbClr val="C00000"/>
              </a:solidFill>
            </a:endParaRPr>
          </a:p>
        </p:txBody>
      </p:sp>
      <p:pic>
        <p:nvPicPr>
          <p:cNvPr id="19460" name="Picture 5" descr="Ivan_Kryl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87513"/>
            <a:ext cx="4191000" cy="486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0" y="-381000"/>
            <a:ext cx="8915400" cy="2500313"/>
          </a:xfrm>
        </p:spPr>
        <p:txBody>
          <a:bodyPr/>
          <a:lstStyle/>
          <a:p>
            <a:pPr algn="l" eaLnBrk="1" hangingPunct="1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Где находится ( установлен) этот памятник?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в Летнем са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95400"/>
            <a:ext cx="4191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3276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… в Летнем саду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2971800"/>
            <a:ext cx="25527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35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42" name="Содержимое 9"/>
          <p:cNvSpPr>
            <a:spLocks noGrp="1"/>
          </p:cNvSpPr>
          <p:nvPr>
            <p:ph idx="1"/>
          </p:nvPr>
        </p:nvSpPr>
        <p:spPr>
          <a:xfrm>
            <a:off x="6629400" y="1219200"/>
            <a:ext cx="2286000" cy="17065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9600" dirty="0" smtClean="0"/>
              <a:t>,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/>
              <a:t>     </a:t>
            </a:r>
            <a:r>
              <a:rPr lang="ru-RU" sz="6600" dirty="0" err="1" smtClean="0">
                <a:latin typeface="Impact" pitchFamily="34" charset="0"/>
              </a:rPr>
              <a:t>ица</a:t>
            </a:r>
            <a:endParaRPr lang="ru-RU" sz="6600" dirty="0" smtClean="0">
              <a:latin typeface="Impact" pitchFamily="34" charset="0"/>
            </a:endParaRPr>
          </a:p>
          <a:p>
            <a:pPr lvl="5">
              <a:defRPr/>
            </a:pPr>
            <a:endParaRPr lang="ru-RU" dirty="0" smtClean="0"/>
          </a:p>
        </p:txBody>
      </p:sp>
      <p:sp>
        <p:nvSpPr>
          <p:cNvPr id="7" name="Овал 6"/>
          <p:cNvSpPr/>
          <p:nvPr/>
        </p:nvSpPr>
        <p:spPr>
          <a:xfrm>
            <a:off x="685800" y="1752600"/>
            <a:ext cx="3429000" cy="342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066800" y="2209800"/>
            <a:ext cx="2667000" cy="2514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tx1"/>
                </a:solidFill>
                <a:latin typeface="Impact" pitchFamily="34" charset="0"/>
              </a:rPr>
              <a:t>РОНА</a:t>
            </a:r>
          </a:p>
        </p:txBody>
      </p:sp>
      <p:sp>
        <p:nvSpPr>
          <p:cNvPr id="12" name="Заголовок 11"/>
          <p:cNvSpPr>
            <a:spLocks noGrp="1" noChangeArrowheads="1"/>
          </p:cNvSpPr>
          <p:nvPr>
            <p:ph type="title"/>
          </p:nvPr>
        </p:nvSpPr>
        <p:spPr>
          <a:xfrm>
            <a:off x="838200" y="476250"/>
            <a:ext cx="7848600" cy="922338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Отгадай басню</a:t>
            </a:r>
            <a:endPara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3" name="Picture 7" descr="C:\Documents and Settings\Оксана\Мои документы\Мои рисунки\Организатор клипов (Microsoft)\j043767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5146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-95250"/>
            <a:ext cx="371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800"/>
          </a:p>
          <a:p>
            <a:pPr eaLnBrk="0" hangingPunct="0"/>
            <a:r>
              <a:rPr lang="ru-RU" sz="2800">
                <a:latin typeface="Impact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2971800"/>
            <a:ext cx="25527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35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0" y="-95250"/>
            <a:ext cx="371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800"/>
          </a:p>
          <a:p>
            <a:pPr eaLnBrk="0" hangingPunct="0"/>
            <a:r>
              <a:rPr lang="ru-RU" sz="2800">
                <a:latin typeface="Impact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43000" y="304800"/>
            <a:ext cx="6951663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Басня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«Ворона и Лисица»</a:t>
            </a:r>
          </a:p>
        </p:txBody>
      </p:sp>
      <p:pic>
        <p:nvPicPr>
          <p:cNvPr id="7" name="Picture 3" descr="C:\Documents and Settings\Оксана\Рабочий стол\fox04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981200"/>
            <a:ext cx="396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381000"/>
            <a:ext cx="785814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Басня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1676400"/>
            <a:ext cx="7620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это короткий , нравоучительный рассказ 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в_______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0800" y="2209800"/>
            <a:ext cx="2198688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rgbClr val="002060"/>
                </a:solidFill>
                <a:latin typeface="+mn-lt"/>
              </a:rPr>
              <a:t> </a:t>
            </a:r>
            <a:endParaRPr lang="ru-RU" sz="3600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62400" y="2209800"/>
            <a:ext cx="3995738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  <a:r>
              <a:rPr lang="ru-RU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скрытой форме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5800" y="2819400"/>
            <a:ext cx="4997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зображающий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_______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14800" y="2819400"/>
            <a:ext cx="28892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002060"/>
                </a:solidFill>
                <a:latin typeface="+mn-lt"/>
              </a:rPr>
              <a:t> </a:t>
            </a:r>
            <a:endParaRPr lang="ru-RU" sz="3600" dirty="0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86400" y="2819400"/>
            <a:ext cx="3155950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их_________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5800" y="3352800"/>
            <a:ext cx="5516563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Главные герои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__________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43600" y="3352800"/>
            <a:ext cx="2649538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и_________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381000"/>
            <a:ext cx="785814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Басня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1676400"/>
            <a:ext cx="7620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это короткий , нравоучительный рассказ 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в_______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0800" y="2209800"/>
            <a:ext cx="2198688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стихах</a:t>
            </a:r>
            <a:r>
              <a:rPr lang="ru-RU" sz="3600" dirty="0">
                <a:solidFill>
                  <a:srgbClr val="002060"/>
                </a:solidFill>
                <a:latin typeface="+mn-lt"/>
              </a:rPr>
              <a:t> </a:t>
            </a:r>
            <a:endParaRPr lang="ru-RU" sz="3600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62400" y="2209800"/>
            <a:ext cx="3992563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скрытой форме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5800" y="2819400"/>
            <a:ext cx="4997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зображающий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_______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14800" y="2819400"/>
            <a:ext cx="162242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людей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86400" y="2819400"/>
            <a:ext cx="3304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их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_________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77000" y="2819400"/>
            <a:ext cx="2001838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поступки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5800" y="3352800"/>
            <a:ext cx="5516563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Главные герои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__________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10000" y="3352800"/>
            <a:ext cx="2247900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животные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43600" y="3352800"/>
            <a:ext cx="2544763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и_________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00800" y="3352800"/>
            <a:ext cx="2124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Растения.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2971800"/>
            <a:ext cx="25527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35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0" y="-95250"/>
            <a:ext cx="371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800"/>
          </a:p>
          <a:p>
            <a:pPr eaLnBrk="0" hangingPunct="0"/>
            <a:r>
              <a:rPr lang="ru-RU" sz="2800">
                <a:latin typeface="Impact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43000" y="304800"/>
            <a:ext cx="6951663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Басня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«Ворона и Лисица»</a:t>
            </a:r>
          </a:p>
        </p:txBody>
      </p:sp>
      <p:pic>
        <p:nvPicPr>
          <p:cNvPr id="7" name="Picture 3" descr="C:\Documents and Settings\Оксана\Рабочий стол\fox04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981200"/>
            <a:ext cx="396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чтение Ильинског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153400" y="6172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18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</TotalTime>
  <Words>282</Words>
  <Application>Microsoft Office PowerPoint</Application>
  <PresentationFormat>Экран (4:3)</PresentationFormat>
  <Paragraphs>121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Иван Андреевич Крылов</vt:lpstr>
      <vt:lpstr>Где находится ( установлен) этот памятник?</vt:lpstr>
      <vt:lpstr>Отгадай басню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  </vt:lpstr>
      <vt:lpstr>   </vt:lpstr>
      <vt:lpstr>Собери пословицы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Татьяна</dc:creator>
  <cp:lastModifiedBy>User</cp:lastModifiedBy>
  <cp:revision>127</cp:revision>
  <cp:lastPrinted>1601-01-01T00:00:00Z</cp:lastPrinted>
  <dcterms:created xsi:type="dcterms:W3CDTF">1601-01-01T00:00:00Z</dcterms:created>
  <dcterms:modified xsi:type="dcterms:W3CDTF">2015-05-28T18:34:06Z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